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268" r:id="rId2"/>
    <p:sldId id="267" r:id="rId3"/>
    <p:sldId id="269" r:id="rId4"/>
    <p:sldId id="299" r:id="rId5"/>
    <p:sldId id="301" r:id="rId6"/>
    <p:sldId id="302" r:id="rId7"/>
    <p:sldId id="303" r:id="rId8"/>
    <p:sldId id="304" r:id="rId9"/>
    <p:sldId id="305" r:id="rId10"/>
    <p:sldId id="306" r:id="rId11"/>
    <p:sldId id="307" r:id="rId12"/>
    <p:sldId id="308" r:id="rId13"/>
    <p:sldId id="315" r:id="rId14"/>
    <p:sldId id="309" r:id="rId15"/>
    <p:sldId id="316" r:id="rId16"/>
    <p:sldId id="310" r:id="rId17"/>
    <p:sldId id="311" r:id="rId18"/>
    <p:sldId id="314" r:id="rId19"/>
    <p:sldId id="313" r:id="rId20"/>
    <p:sldId id="312" r:id="rId21"/>
    <p:sldId id="298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C3F94"/>
    <a:srgbClr val="A1B7ED"/>
    <a:srgbClr val="8481C1"/>
    <a:srgbClr val="4F81BD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598" autoAdjust="0"/>
    <p:restoredTop sz="94711" autoAdjust="0"/>
  </p:normalViewPr>
  <p:slideViewPr>
    <p:cSldViewPr>
      <p:cViewPr varScale="1">
        <p:scale>
          <a:sx n="85" d="100"/>
          <a:sy n="85" d="100"/>
        </p:scale>
        <p:origin x="-2021" y="-7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40" y="127531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CDFE97F-56F6-4C03-AF90-A2BF2AF76281}" type="datetimeFigureOut">
              <a:rPr lang="en-US" smtClean="0"/>
              <a:pPr/>
              <a:t>2/20/2013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AE1673-3FEA-4676-B126-2846E845E8E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 userDrawn="1"/>
        </p:nvSpPr>
        <p:spPr>
          <a:xfrm>
            <a:off x="0" y="0"/>
            <a:ext cx="9144000" cy="3581400"/>
          </a:xfrm>
          <a:prstGeom prst="rect">
            <a:avLst/>
          </a:prstGeom>
          <a:gradFill flip="none" rotWithShape="1">
            <a:gsLst>
              <a:gs pos="0">
                <a:srgbClr val="1C3F94">
                  <a:shade val="30000"/>
                  <a:satMod val="115000"/>
                </a:srgbClr>
              </a:gs>
              <a:gs pos="50000">
                <a:srgbClr val="1C3F94">
                  <a:shade val="67500"/>
                  <a:satMod val="115000"/>
                </a:srgbClr>
              </a:gs>
              <a:gs pos="100000">
                <a:srgbClr val="1C3F94">
                  <a:shade val="100000"/>
                  <a:satMod val="115000"/>
                </a:srgbClr>
              </a:gs>
            </a:gsLst>
            <a:lin ang="54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0" y="990600"/>
            <a:ext cx="4572000" cy="1524000"/>
          </a:xfrm>
          <a:noFill/>
        </p:spPr>
        <p:txBody>
          <a:bodyPr anchor="ctr">
            <a:noAutofit/>
          </a:bodyPr>
          <a:lstStyle>
            <a:lvl1pPr algn="ctr">
              <a:defRPr sz="280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76400" y="3429000"/>
            <a:ext cx="6553200" cy="2895600"/>
          </a:xfrm>
          <a:noFill/>
          <a:ln w="38100">
            <a:solidFill>
              <a:schemeClr val="bg2"/>
            </a:solidFill>
          </a:ln>
        </p:spPr>
        <p:txBody>
          <a:bodyPr tIns="182880" anchor="ctr">
            <a:normAutofit/>
          </a:bodyPr>
          <a:lstStyle>
            <a:lvl1pPr marL="0" indent="0" algn="l">
              <a:buNone/>
              <a:defRPr sz="4000">
                <a:solidFill>
                  <a:srgbClr val="1C3F94"/>
                </a:solidFill>
                <a:latin typeface="+mj-lt"/>
                <a:cs typeface="Times New Roman" pitchFamily="18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pic>
        <p:nvPicPr>
          <p:cNvPr id="14339" name="Picture 3"/>
          <p:cNvPicPr>
            <a:picLocks noChangeAspect="1" noChangeArrowheads="1"/>
          </p:cNvPicPr>
          <p:nvPr userDrawn="1"/>
        </p:nvPicPr>
        <p:blipFill>
          <a:blip r:embed="rId2" cstate="print"/>
          <a:srcRect l="1115" r="1115" b="1378"/>
          <a:stretch>
            <a:fillRect/>
          </a:stretch>
        </p:blipFill>
        <p:spPr bwMode="auto">
          <a:xfrm>
            <a:off x="381000" y="304800"/>
            <a:ext cx="3799520" cy="3102476"/>
          </a:xfrm>
          <a:prstGeom prst="rect">
            <a:avLst/>
          </a:prstGeom>
          <a:noFill/>
          <a:ln w="38100">
            <a:solidFill>
              <a:schemeClr val="bg2"/>
            </a:solidFill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>
            <a:lvl1pPr>
              <a:defRPr sz="32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buClr>
                <a:srgbClr val="1C3F94"/>
              </a:buClr>
              <a:buSzPct val="90000"/>
              <a:buFont typeface="Wingdings" pitchFamily="2" charset="2"/>
              <a:buChar char=""/>
              <a:defRPr sz="2800"/>
            </a:lvl1pPr>
            <a:lvl2pPr>
              <a:buClr>
                <a:schemeClr val="accent6">
                  <a:lumMod val="75000"/>
                </a:schemeClr>
              </a:buClr>
              <a:buSzPct val="90000"/>
              <a:buFont typeface="Wingdings" pitchFamily="2" charset="2"/>
              <a:buChar char="l"/>
              <a:defRPr sz="2400"/>
            </a:lvl2pPr>
            <a:lvl3pPr>
              <a:buClr>
                <a:schemeClr val="accent3">
                  <a:lumMod val="75000"/>
                </a:schemeClr>
              </a:buClr>
              <a:buSzPct val="90000"/>
              <a:buFont typeface="Wingdings" pitchFamily="2" charset="2"/>
              <a:buChar char="l"/>
              <a:defRPr sz="2000"/>
            </a:lvl3pPr>
            <a:lvl4pPr>
              <a:buClr>
                <a:srgbClr val="1C3F94"/>
              </a:buClr>
              <a:defRPr sz="1800"/>
            </a:lvl4pPr>
            <a:lvl5pPr>
              <a:buClr>
                <a:srgbClr val="1C3F94"/>
              </a:buClr>
              <a:defRPr sz="18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0" y="6416675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SLIDE </a:t>
            </a:r>
            <a:fld id="{BB82B8BA-AAD4-4AAB-9E1B-D668BEB9A1E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0" y="6416675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SLIDE </a:t>
            </a:r>
            <a:fld id="{BB82B8BA-AAD4-4AAB-9E1B-D668BEB9A1E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0" y="6416675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SLIDE </a:t>
            </a:r>
            <a:fld id="{BB82B8BA-AAD4-4AAB-9E1B-D668BEB9A1E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Slide Number Placeholder 4"/>
          <p:cNvSpPr>
            <a:spLocks noGrp="1"/>
          </p:cNvSpPr>
          <p:nvPr>
            <p:ph type="sldNum" sz="quarter" idx="10"/>
          </p:nvPr>
        </p:nvSpPr>
        <p:spPr>
          <a:xfrm>
            <a:off x="0" y="6416675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SLIDE </a:t>
            </a:r>
            <a:fld id="{BB82B8BA-AAD4-4AAB-9E1B-D668BEB9A1E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0" y="6416675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SLIDE </a:t>
            </a:r>
            <a:fld id="{BB82B8BA-AAD4-4AAB-9E1B-D668BEB9A1E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6400800"/>
            <a:ext cx="9144000" cy="457200"/>
          </a:xfrm>
          <a:prstGeom prst="rect">
            <a:avLst/>
          </a:prstGeom>
          <a:solidFill>
            <a:srgbClr val="1C3F94"/>
          </a:solidFill>
          <a:ln>
            <a:solidFill>
              <a:srgbClr val="1C3F9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3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483515" y="6297966"/>
            <a:ext cx="66048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0" y="6416675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SLIDE </a:t>
            </a:r>
            <a:fld id="{BB82B8BA-AAD4-4AAB-9E1B-D668BEB9A1E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TextBox 9"/>
          <p:cNvSpPr txBox="1"/>
          <p:nvPr userDrawn="1"/>
        </p:nvSpPr>
        <p:spPr>
          <a:xfrm>
            <a:off x="2998684" y="6416675"/>
            <a:ext cx="314663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©2014 OnCourse Learning. All Rights Reserved.</a:t>
            </a:r>
            <a:endParaRPr lang="en-US" sz="1200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924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0" y="6400800"/>
            <a:ext cx="9144000" cy="457200"/>
          </a:xfrm>
          <a:prstGeom prst="rect">
            <a:avLst/>
          </a:prstGeom>
          <a:solidFill>
            <a:srgbClr val="1C3F94"/>
          </a:solidFill>
          <a:ln>
            <a:solidFill>
              <a:srgbClr val="1C3F9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 userDrawn="1"/>
        </p:nvSpPr>
        <p:spPr>
          <a:xfrm>
            <a:off x="2998684" y="6416675"/>
            <a:ext cx="314663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©2014 OnCourse Learning. All Rights Reserved.</a:t>
            </a:r>
            <a:endParaRPr lang="en-US" sz="1200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10" name="Picture 3"/>
          <p:cNvPicPr>
            <a:picLocks noChangeAspect="1" noChangeArrowheads="1"/>
          </p:cNvPicPr>
          <p:nvPr userDrawn="1"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8483515" y="6297966"/>
            <a:ext cx="66048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0" y="6416675"/>
            <a:ext cx="1828800" cy="274320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SLIDE </a:t>
            </a:r>
            <a:fld id="{BB82B8BA-AAD4-4AAB-9E1B-D668BEB9A1E6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13" name="Group 12"/>
          <p:cNvGrpSpPr/>
          <p:nvPr userDrawn="1"/>
        </p:nvGrpSpPr>
        <p:grpSpPr>
          <a:xfrm>
            <a:off x="8229600" y="0"/>
            <a:ext cx="914400" cy="722531"/>
            <a:chOff x="0" y="0"/>
            <a:chExt cx="914400" cy="722531"/>
          </a:xfrm>
        </p:grpSpPr>
        <p:sp>
          <p:nvSpPr>
            <p:cNvPr id="14" name="Trapezoid 13"/>
            <p:cNvSpPr/>
            <p:nvPr/>
          </p:nvSpPr>
          <p:spPr>
            <a:xfrm flipV="1">
              <a:off x="0" y="0"/>
              <a:ext cx="914400" cy="609600"/>
            </a:xfrm>
            <a:prstGeom prst="trapezoid">
              <a:avLst/>
            </a:prstGeom>
            <a:solidFill>
              <a:srgbClr val="1C3F94"/>
            </a:solidFill>
            <a:ln/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74275" y="76200"/>
              <a:ext cx="765851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dirty="0" smtClean="0">
                  <a:solidFill>
                    <a:schemeClr val="bg1"/>
                  </a:solidFill>
                </a:rPr>
                <a:t>CHAPTER</a:t>
              </a:r>
            </a:p>
            <a:p>
              <a:pPr algn="ctr"/>
              <a:r>
                <a:rPr lang="en-US" sz="1200" dirty="0" smtClean="0">
                  <a:solidFill>
                    <a:schemeClr val="bg1"/>
                  </a:solidFill>
                </a:rPr>
                <a:t>9</a:t>
              </a:r>
            </a:p>
            <a:p>
              <a:pPr algn="ctr"/>
              <a:endParaRPr lang="en-US" sz="1200" dirty="0">
                <a:solidFill>
                  <a:schemeClr val="bg1"/>
                </a:solidFill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3200" kern="1200">
          <a:solidFill>
            <a:srgbClr val="1C3F94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rgbClr val="1C3F94"/>
        </a:buClr>
        <a:buSzPct val="90000"/>
        <a:buFont typeface="Wingdings" pitchFamily="2" charset="2"/>
        <a:buChar char="l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Clr>
          <a:schemeClr val="accent6">
            <a:lumMod val="75000"/>
          </a:schemeClr>
        </a:buClr>
        <a:buSzPct val="90000"/>
        <a:buFont typeface="Wingdings" pitchFamily="2" charset="2"/>
        <a:buChar char="l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accent3">
            <a:lumMod val="75000"/>
          </a:schemeClr>
        </a:buClr>
        <a:buSzPct val="90000"/>
        <a:buFont typeface="Wingdings" pitchFamily="2" charset="2"/>
        <a:buChar char="l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rgbClr val="1C3F94"/>
        </a:buClr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rgbClr val="1C3F94"/>
        </a:buClr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Chapter </a:t>
            </a:r>
            <a:r>
              <a:rPr lang="en-US" sz="9600" dirty="0" smtClean="0"/>
              <a:t>9</a:t>
            </a:r>
            <a:endParaRPr lang="en-US" sz="9600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kern="0" dirty="0" smtClean="0"/>
              <a:t>Measuring Investment Performance: The Concept of Returns</a:t>
            </a:r>
            <a:endParaRPr lang="en-US" kern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0" y="6172200"/>
            <a:ext cx="2133600" cy="365125"/>
          </a:xfrm>
        </p:spPr>
        <p:txBody>
          <a:bodyPr/>
          <a:lstStyle/>
          <a:p>
            <a:r>
              <a:rPr lang="en-US" smtClean="0"/>
              <a:t>SLIDE </a:t>
            </a:r>
            <a:fld id="{BB82B8BA-AAD4-4AAB-9E1B-D668BEB9A1E6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rtl="0" eaLnBrk="1" latinLnBrk="0" hangingPunct="1"/>
            <a:r>
              <a:rPr lang="en-US" sz="3200" b="1" kern="1200" dirty="0" smtClean="0">
                <a:solidFill>
                  <a:srgbClr val="1C3F94"/>
                </a:solidFill>
                <a:latin typeface="+mj-lt"/>
                <a:ea typeface="+mj-ea"/>
                <a:cs typeface="+mj-cs"/>
              </a:rPr>
              <a:t>9.2.3</a:t>
            </a:r>
            <a:r>
              <a:rPr lang="en-US" sz="3200" kern="1200" dirty="0" smtClean="0">
                <a:solidFill>
                  <a:srgbClr val="1C3F94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200" kern="1200" dirty="0" err="1" smtClean="0">
                <a:solidFill>
                  <a:srgbClr val="1C3F94"/>
                </a:solidFill>
                <a:latin typeface="+mj-lt"/>
                <a:ea typeface="+mj-ea"/>
                <a:cs typeface="+mj-cs"/>
              </a:rPr>
              <a:t>NCREIF</a:t>
            </a:r>
            <a:r>
              <a:rPr lang="en-US" sz="3200" kern="1200" dirty="0" smtClean="0">
                <a:solidFill>
                  <a:srgbClr val="1C3F94"/>
                </a:solidFill>
                <a:latin typeface="+mj-lt"/>
                <a:ea typeface="+mj-ea"/>
                <a:cs typeface="+mj-cs"/>
              </a:rPr>
              <a:t> Index Return Formula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BB82B8BA-AAD4-4AAB-9E1B-D668BEB9A1E6}" type="slidenum">
              <a:rPr lang="en-US" smtClean="0"/>
              <a:pPr/>
              <a:t>10</a:t>
            </a:fld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rtl="0" eaLnBrk="1" latinLnBrk="0" hangingPunct="1"/>
            <a:r>
              <a:rPr lang="en-US" sz="3200" b="1" kern="1200" dirty="0" smtClean="0">
                <a:solidFill>
                  <a:srgbClr val="1C3F94"/>
                </a:solidFill>
                <a:latin typeface="+mj-lt"/>
                <a:ea typeface="+mj-ea"/>
                <a:cs typeface="+mj-cs"/>
              </a:rPr>
              <a:t>9.2.4</a:t>
            </a:r>
            <a:r>
              <a:rPr lang="en-US" sz="3200" kern="1200" dirty="0" smtClean="0">
                <a:solidFill>
                  <a:srgbClr val="1C3F94"/>
                </a:solidFill>
                <a:latin typeface="+mj-lt"/>
                <a:ea typeface="+mj-ea"/>
                <a:cs typeface="+mj-cs"/>
              </a:rPr>
              <a:t> Real versus Nominal Returns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BB82B8BA-AAD4-4AAB-9E1B-D668BEB9A1E6}" type="slidenum">
              <a:rPr lang="en-US" smtClean="0"/>
              <a:pPr/>
              <a:t>11</a:t>
            </a:fld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rtl="0" eaLnBrk="1" latinLnBrk="0" hangingPunct="1"/>
            <a:r>
              <a:rPr lang="en-US" sz="3200" b="1" kern="1200" dirty="0" smtClean="0">
                <a:solidFill>
                  <a:srgbClr val="1C3F94"/>
                </a:solidFill>
                <a:latin typeface="+mj-lt"/>
                <a:ea typeface="+mj-ea"/>
                <a:cs typeface="+mj-cs"/>
              </a:rPr>
              <a:t>9.2.5</a:t>
            </a:r>
            <a:r>
              <a:rPr lang="en-US" sz="3200" kern="1200" dirty="0" smtClean="0">
                <a:solidFill>
                  <a:srgbClr val="1C3F94"/>
                </a:solidFill>
                <a:latin typeface="+mj-lt"/>
                <a:ea typeface="+mj-ea"/>
                <a:cs typeface="+mj-cs"/>
              </a:rPr>
              <a:t> Measuring Risk in Returns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BB82B8BA-AAD4-4AAB-9E1B-D668BEB9A1E6}" type="slidenum">
              <a:rPr lang="en-US" smtClean="0"/>
              <a:pPr/>
              <a:t>12</a:t>
            </a:fld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EXHIBIT 9-1 </a:t>
            </a:r>
            <a:r>
              <a:rPr lang="en-US" dirty="0" smtClean="0"/>
              <a:t>Risk and Expected Return as Future Return Probability Distributions: Three Assets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BB82B8BA-AAD4-4AAB-9E1B-D668BEB9A1E6}" type="slidenum">
              <a:rPr lang="en-US" smtClean="0"/>
              <a:pPr/>
              <a:t>13</a:t>
            </a:fld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1008713" y="1392222"/>
            <a:ext cx="7331749" cy="4800600"/>
            <a:chOff x="1008713" y="1392222"/>
            <a:chExt cx="7331749" cy="4800600"/>
          </a:xfrm>
        </p:grpSpPr>
        <p:sp>
          <p:nvSpPr>
            <p:cNvPr id="6" name="TextBox 5"/>
            <p:cNvSpPr txBox="1"/>
            <p:nvPr/>
          </p:nvSpPr>
          <p:spPr>
            <a:xfrm rot="16200000">
              <a:off x="7546335" y="5398694"/>
              <a:ext cx="134203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 © OnCourse Learning</a:t>
              </a:r>
              <a:endParaRPr lang="en-US" sz="1000" dirty="0"/>
            </a:p>
          </p:txBody>
        </p:sp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1008713" y="1392222"/>
              <a:ext cx="7126574" cy="4800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rtl="0" eaLnBrk="1" latinLnBrk="0" hangingPunct="1"/>
            <a:r>
              <a:rPr lang="en-US" sz="3200" b="1" kern="1200" dirty="0" smtClean="0">
                <a:solidFill>
                  <a:srgbClr val="1C3F94"/>
                </a:solidFill>
                <a:latin typeface="+mj-lt"/>
                <a:ea typeface="+mj-ea"/>
                <a:cs typeface="+mj-cs"/>
              </a:rPr>
              <a:t>9.2.6 </a:t>
            </a:r>
            <a:r>
              <a:rPr lang="en-US" sz="3200" kern="1200" dirty="0" smtClean="0">
                <a:solidFill>
                  <a:srgbClr val="1C3F94"/>
                </a:solidFill>
                <a:latin typeface="+mj-lt"/>
                <a:ea typeface="+mj-ea"/>
                <a:cs typeface="+mj-cs"/>
              </a:rPr>
              <a:t>Relationship between Risk and Return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BB82B8BA-AAD4-4AAB-9E1B-D668BEB9A1E6}" type="slidenum">
              <a:rPr lang="en-US" smtClean="0"/>
              <a:pPr/>
              <a:t>14</a:t>
            </a:fld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EXHIBIT 9-2 </a:t>
            </a:r>
            <a:r>
              <a:rPr lang="en-US" dirty="0" smtClean="0"/>
              <a:t>Financial Economics in a Nutshell: Risk and Return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BB82B8BA-AAD4-4AAB-9E1B-D668BEB9A1E6}" type="slidenum">
              <a:rPr lang="en-US" smtClean="0"/>
              <a:pPr/>
              <a:t>15</a:t>
            </a:fld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685800" y="1562609"/>
            <a:ext cx="7963937" cy="3990975"/>
            <a:chOff x="685800" y="1433513"/>
            <a:chExt cx="7963937" cy="3990975"/>
          </a:xfrm>
        </p:grpSpPr>
        <p:pic>
          <p:nvPicPr>
            <p:cNvPr id="2050" name="Picture 2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685800" y="1433513"/>
              <a:ext cx="7772400" cy="39909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7" name="TextBox 6"/>
            <p:cNvSpPr txBox="1"/>
            <p:nvPr/>
          </p:nvSpPr>
          <p:spPr>
            <a:xfrm rot="16200000">
              <a:off x="7855610" y="4586506"/>
              <a:ext cx="134203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 © OnCourse Learning</a:t>
              </a:r>
              <a:endParaRPr lang="en-US" sz="1000" dirty="0"/>
            </a:p>
          </p:txBody>
        </p:sp>
      </p:grp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rtl="0" eaLnBrk="1" latinLnBrk="0" hangingPunct="1"/>
            <a:r>
              <a:rPr lang="en-US" sz="3200" b="1" kern="1200" dirty="0" smtClean="0">
                <a:solidFill>
                  <a:srgbClr val="1C3F94"/>
                </a:solidFill>
                <a:latin typeface="+mj-lt"/>
                <a:ea typeface="+mj-ea"/>
                <a:cs typeface="+mj-cs"/>
              </a:rPr>
              <a:t>9.2.7 </a:t>
            </a:r>
            <a:r>
              <a:rPr lang="en-US" sz="3200" kern="1200" dirty="0" smtClean="0">
                <a:solidFill>
                  <a:srgbClr val="1C3F94"/>
                </a:solidFill>
                <a:latin typeface="+mj-lt"/>
                <a:ea typeface="+mj-ea"/>
                <a:cs typeface="+mj-cs"/>
              </a:rPr>
              <a:t>Summarizing Periodic Returns: Synthesizing the Three Ways to Break Down the Total Return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BB82B8BA-AAD4-4AAB-9E1B-D668BEB9A1E6}" type="slidenum">
              <a:rPr lang="en-US" smtClean="0"/>
              <a:pPr/>
              <a:t>16</a:t>
            </a:fld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rtl="0" eaLnBrk="1" latinLnBrk="0" hangingPunct="1"/>
            <a:r>
              <a:rPr lang="en-US" sz="3200" b="1" kern="1200" dirty="0" smtClean="0">
                <a:solidFill>
                  <a:srgbClr val="1C3F94"/>
                </a:solidFill>
                <a:latin typeface="+mj-lt"/>
                <a:ea typeface="+mj-ea"/>
                <a:cs typeface="+mj-cs"/>
              </a:rPr>
              <a:t>9.3 </a:t>
            </a:r>
            <a:r>
              <a:rPr lang="en-US" sz="3200" kern="1200" dirty="0" err="1" smtClean="0">
                <a:solidFill>
                  <a:srgbClr val="1C3F94"/>
                </a:solidFill>
                <a:latin typeface="+mj-lt"/>
                <a:ea typeface="+mj-ea"/>
                <a:cs typeface="+mj-cs"/>
              </a:rPr>
              <a:t>Multiperiod</a:t>
            </a:r>
            <a:r>
              <a:rPr lang="en-US" sz="3200" kern="1200" dirty="0" smtClean="0">
                <a:solidFill>
                  <a:srgbClr val="1C3F94"/>
                </a:solidFill>
                <a:latin typeface="+mj-lt"/>
                <a:ea typeface="+mj-ea"/>
                <a:cs typeface="+mj-cs"/>
              </a:rPr>
              <a:t> and Money-Weighted Returns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BB82B8BA-AAD4-4AAB-9E1B-D668BEB9A1E6}" type="slidenum">
              <a:rPr lang="en-US" smtClean="0"/>
              <a:pPr/>
              <a:t>17</a:t>
            </a:fld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0" eaLnBrk="1" latinLnBrk="0" hangingPunct="1"/>
            <a:r>
              <a:rPr lang="en-US" sz="3200" b="1" kern="1200" dirty="0" smtClean="0">
                <a:solidFill>
                  <a:srgbClr val="1C3F94"/>
                </a:solidFill>
                <a:latin typeface="+mj-lt"/>
                <a:ea typeface="+mj-ea"/>
                <a:cs typeface="+mj-cs"/>
              </a:rPr>
              <a:t>9.3.1</a:t>
            </a:r>
            <a:r>
              <a:rPr lang="en-US" sz="3200" kern="1200" dirty="0" smtClean="0">
                <a:solidFill>
                  <a:srgbClr val="1C3F94"/>
                </a:solidFill>
                <a:latin typeface="+mj-lt"/>
                <a:ea typeface="+mj-ea"/>
                <a:cs typeface="+mj-cs"/>
              </a:rPr>
              <a:t> Time-Weighted Average Return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BB82B8BA-AAD4-4AAB-9E1B-D668BEB9A1E6}" type="slidenum">
              <a:rPr lang="en-US" smtClean="0"/>
              <a:pPr/>
              <a:t>18</a:t>
            </a:fld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0" eaLnBrk="1" latinLnBrk="0" hangingPunct="1"/>
            <a:r>
              <a:rPr lang="en-US" sz="3200" b="1" kern="1200" dirty="0" smtClean="0">
                <a:solidFill>
                  <a:srgbClr val="1C3F94"/>
                </a:solidFill>
                <a:latin typeface="+mj-lt"/>
                <a:ea typeface="+mj-ea"/>
                <a:cs typeface="+mj-cs"/>
              </a:rPr>
              <a:t>9.3.2 </a:t>
            </a:r>
            <a:r>
              <a:rPr lang="en-US" sz="3200" kern="1200" dirty="0" smtClean="0">
                <a:solidFill>
                  <a:srgbClr val="1C3F94"/>
                </a:solidFill>
                <a:latin typeface="+mj-lt"/>
                <a:ea typeface="+mj-ea"/>
                <a:cs typeface="+mj-cs"/>
              </a:rPr>
              <a:t>Internal Rate of Return (</a:t>
            </a:r>
            <a:r>
              <a:rPr lang="en-US" sz="3200" kern="1200" dirty="0" err="1" smtClean="0">
                <a:solidFill>
                  <a:srgbClr val="1C3F94"/>
                </a:solidFill>
                <a:latin typeface="+mj-lt"/>
                <a:ea typeface="+mj-ea"/>
                <a:cs typeface="+mj-cs"/>
              </a:rPr>
              <a:t>IRR</a:t>
            </a:r>
            <a:r>
              <a:rPr lang="en-US" sz="3200" kern="1200" dirty="0" smtClean="0">
                <a:solidFill>
                  <a:srgbClr val="1C3F94"/>
                </a:solidFill>
                <a:latin typeface="+mj-lt"/>
                <a:ea typeface="+mj-ea"/>
                <a:cs typeface="+mj-cs"/>
              </a:rPr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BB82B8BA-AAD4-4AAB-9E1B-D668BEB9A1E6}" type="slidenum">
              <a:rPr lang="en-US" smtClean="0"/>
              <a:pPr/>
              <a:t>19</a:t>
            </a:fld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CHAPTER OUTLINE</a:t>
            </a:r>
            <a:endParaRPr lang="en-US" b="1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457200" indent="-457200">
              <a:buNone/>
            </a:pPr>
            <a:r>
              <a:rPr lang="en-US" b="1" dirty="0" smtClean="0">
                <a:solidFill>
                  <a:srgbClr val="1C3F94"/>
                </a:solidFill>
              </a:rPr>
              <a:t>9.1 </a:t>
            </a:r>
            <a:r>
              <a:rPr lang="en-US" dirty="0" smtClean="0"/>
              <a:t>	Investment Returns: Basic Definitions and Classification</a:t>
            </a:r>
          </a:p>
          <a:p>
            <a:pPr marL="1030288" lvl="1" indent="-573088">
              <a:buNone/>
            </a:pPr>
            <a:r>
              <a:rPr lang="en-US" b="1" dirty="0" smtClean="0">
                <a:solidFill>
                  <a:srgbClr val="1C3F94"/>
                </a:solidFill>
              </a:rPr>
              <a:t>9.1.1</a:t>
            </a:r>
            <a:r>
              <a:rPr lang="en-US" dirty="0" smtClean="0"/>
              <a:t> 	Two Fundamental Types of Return Measures</a:t>
            </a:r>
          </a:p>
          <a:p>
            <a:pPr marL="1030288" lvl="1" indent="-573088">
              <a:buNone/>
            </a:pPr>
            <a:r>
              <a:rPr lang="en-US" b="1" dirty="0" smtClean="0">
                <a:solidFill>
                  <a:srgbClr val="1C3F94"/>
                </a:solidFill>
              </a:rPr>
              <a:t>9.1.2</a:t>
            </a:r>
            <a:r>
              <a:rPr lang="en-US" dirty="0" smtClean="0"/>
              <a:t> 	Advantages and Disadvantages of Periodic and </a:t>
            </a:r>
            <a:r>
              <a:rPr lang="en-US" dirty="0" err="1" smtClean="0"/>
              <a:t>Multiperiod</a:t>
            </a:r>
            <a:r>
              <a:rPr lang="en-US" dirty="0" smtClean="0"/>
              <a:t> Return Measures</a:t>
            </a:r>
          </a:p>
          <a:p>
            <a:pPr marL="457200" indent="-457200">
              <a:buNone/>
            </a:pPr>
            <a:r>
              <a:rPr lang="en-US" sz="2900" b="1" dirty="0" smtClean="0">
                <a:solidFill>
                  <a:srgbClr val="1C3F94"/>
                </a:solidFill>
              </a:rPr>
              <a:t>9.2</a:t>
            </a:r>
            <a:r>
              <a:rPr lang="en-US" dirty="0" smtClean="0"/>
              <a:t> 	Periodic Returns</a:t>
            </a:r>
          </a:p>
          <a:p>
            <a:pPr marL="1030288" lvl="1" indent="-573088">
              <a:buNone/>
            </a:pPr>
            <a:r>
              <a:rPr lang="en-US" b="1" dirty="0" smtClean="0">
                <a:solidFill>
                  <a:srgbClr val="1C3F94"/>
                </a:solidFill>
              </a:rPr>
              <a:t>9.2.1</a:t>
            </a:r>
            <a:r>
              <a:rPr lang="en-US" dirty="0" smtClean="0"/>
              <a:t> 	Formal Definition of the Periodic Return</a:t>
            </a:r>
          </a:p>
          <a:p>
            <a:pPr marL="1030288" lvl="1" indent="-573088">
              <a:buNone/>
            </a:pPr>
            <a:r>
              <a:rPr lang="en-US" b="1" dirty="0" smtClean="0">
                <a:solidFill>
                  <a:srgbClr val="1C3F94"/>
                </a:solidFill>
              </a:rPr>
              <a:t>9.2.2</a:t>
            </a:r>
            <a:r>
              <a:rPr lang="en-US" dirty="0" smtClean="0"/>
              <a:t> 	Time-Weighted Investment</a:t>
            </a:r>
          </a:p>
          <a:p>
            <a:pPr marL="1030288" lvl="1" indent="-573088">
              <a:buNone/>
            </a:pPr>
            <a:r>
              <a:rPr lang="en-US" b="1" dirty="0" smtClean="0">
                <a:solidFill>
                  <a:srgbClr val="1C3F94"/>
                </a:solidFill>
              </a:rPr>
              <a:t>9.2.3</a:t>
            </a:r>
            <a:r>
              <a:rPr lang="en-US" dirty="0" smtClean="0"/>
              <a:t> 	</a:t>
            </a:r>
            <a:r>
              <a:rPr lang="en-US" dirty="0" err="1" smtClean="0"/>
              <a:t>NCREIF</a:t>
            </a:r>
            <a:r>
              <a:rPr lang="en-US" dirty="0" smtClean="0"/>
              <a:t> Index Return Formula</a:t>
            </a:r>
          </a:p>
          <a:p>
            <a:pPr marL="1030288" lvl="1" indent="-573088">
              <a:buNone/>
            </a:pPr>
            <a:r>
              <a:rPr lang="en-US" b="1" dirty="0" smtClean="0">
                <a:solidFill>
                  <a:srgbClr val="1C3F94"/>
                </a:solidFill>
              </a:rPr>
              <a:t>9.2.4</a:t>
            </a:r>
            <a:r>
              <a:rPr lang="en-US" dirty="0" smtClean="0"/>
              <a:t> 	Real versus Nominal Returns</a:t>
            </a:r>
          </a:p>
          <a:p>
            <a:pPr marL="1030288" lvl="1" indent="-573088">
              <a:buNone/>
            </a:pPr>
            <a:r>
              <a:rPr lang="en-US" b="1" dirty="0" smtClean="0">
                <a:solidFill>
                  <a:srgbClr val="1C3F94"/>
                </a:solidFill>
              </a:rPr>
              <a:t>9.2.5</a:t>
            </a:r>
            <a:r>
              <a:rPr lang="en-US" dirty="0" smtClean="0"/>
              <a:t> 	Measuring Risk in Returns</a:t>
            </a:r>
          </a:p>
          <a:p>
            <a:pPr marL="1030288" lvl="1" indent="-573088">
              <a:buNone/>
            </a:pPr>
            <a:r>
              <a:rPr lang="en-US" b="1" dirty="0" smtClean="0">
                <a:solidFill>
                  <a:srgbClr val="1C3F94"/>
                </a:solidFill>
              </a:rPr>
              <a:t>9.2.6</a:t>
            </a:r>
            <a:r>
              <a:rPr lang="en-US" dirty="0" smtClean="0"/>
              <a:t> 	Relationship between Risk and Return</a:t>
            </a:r>
          </a:p>
          <a:p>
            <a:pPr marL="1030288" lvl="1" indent="-573088">
              <a:buNone/>
            </a:pPr>
            <a:r>
              <a:rPr lang="en-US" b="1" dirty="0" smtClean="0">
                <a:solidFill>
                  <a:srgbClr val="1C3F94"/>
                </a:solidFill>
              </a:rPr>
              <a:t>9.2.7</a:t>
            </a:r>
            <a:r>
              <a:rPr lang="en-US" dirty="0" smtClean="0"/>
              <a:t> 	Summarizing Periodic Returns: Synthesizing the Three Ways to Break Down the Total Return</a:t>
            </a:r>
          </a:p>
          <a:p>
            <a:pPr marL="457200" indent="-457200">
              <a:buNone/>
            </a:pPr>
            <a:r>
              <a:rPr lang="en-US" sz="2900" b="1" dirty="0" smtClean="0">
                <a:solidFill>
                  <a:srgbClr val="1C3F94"/>
                </a:solidFill>
              </a:rPr>
              <a:t>9.3</a:t>
            </a:r>
            <a:r>
              <a:rPr lang="en-US" dirty="0" smtClean="0"/>
              <a:t> 	</a:t>
            </a:r>
            <a:r>
              <a:rPr lang="en-US" dirty="0" err="1" smtClean="0"/>
              <a:t>Multiperiod</a:t>
            </a:r>
            <a:r>
              <a:rPr lang="en-US" dirty="0" smtClean="0"/>
              <a:t> and Money-Weighted Returns</a:t>
            </a:r>
          </a:p>
          <a:p>
            <a:pPr marL="1030288" lvl="1" indent="-573088">
              <a:buNone/>
            </a:pPr>
            <a:r>
              <a:rPr lang="en-US" b="1" dirty="0" smtClean="0">
                <a:solidFill>
                  <a:srgbClr val="1C3F94"/>
                </a:solidFill>
              </a:rPr>
              <a:t>9.3.1</a:t>
            </a:r>
            <a:r>
              <a:rPr lang="en-US" dirty="0" smtClean="0"/>
              <a:t> 	Time-Weighted Average Return</a:t>
            </a:r>
          </a:p>
          <a:p>
            <a:pPr marL="1030288" lvl="1" indent="-573088">
              <a:buNone/>
            </a:pPr>
            <a:r>
              <a:rPr lang="en-US" b="1" dirty="0" smtClean="0">
                <a:solidFill>
                  <a:srgbClr val="1C3F94"/>
                </a:solidFill>
              </a:rPr>
              <a:t>9.3.2</a:t>
            </a:r>
            <a:r>
              <a:rPr lang="en-US" dirty="0" smtClean="0"/>
              <a:t> 	Internal Rate of Return (</a:t>
            </a:r>
            <a:r>
              <a:rPr lang="en-US" dirty="0" err="1" smtClean="0"/>
              <a:t>IRR</a:t>
            </a:r>
            <a:r>
              <a:rPr lang="en-US" dirty="0" smtClean="0"/>
              <a:t>)</a:t>
            </a:r>
          </a:p>
          <a:p>
            <a:pPr marL="457200" indent="-457200">
              <a:buNone/>
            </a:pPr>
            <a:r>
              <a:rPr lang="en-US" sz="2900" b="1" dirty="0" smtClean="0">
                <a:solidFill>
                  <a:srgbClr val="1C3F94"/>
                </a:solidFill>
              </a:rPr>
              <a:t>9.4</a:t>
            </a:r>
            <a:r>
              <a:rPr lang="en-US" dirty="0" smtClean="0"/>
              <a:t> 	Chapter Summary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BB82B8BA-AAD4-4AAB-9E1B-D668BEB9A1E6}" type="slidenum">
              <a:rPr lang="en-US" smtClean="0"/>
              <a:pPr/>
              <a:t>2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kern="1200" dirty="0" smtClean="0">
                <a:solidFill>
                  <a:srgbClr val="1C3F94"/>
                </a:solidFill>
                <a:latin typeface="+mj-lt"/>
                <a:ea typeface="+mj-ea"/>
                <a:cs typeface="+mj-cs"/>
              </a:rPr>
              <a:t>9.4 </a:t>
            </a:r>
            <a:r>
              <a:rPr lang="en-US" sz="3200" kern="1200" dirty="0" smtClean="0">
                <a:solidFill>
                  <a:srgbClr val="1C3F94"/>
                </a:solidFill>
                <a:latin typeface="+mj-lt"/>
                <a:ea typeface="+mj-ea"/>
                <a:cs typeface="+mj-cs"/>
              </a:rPr>
              <a:t>Chapter 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BB82B8BA-AAD4-4AAB-9E1B-D668BEB9A1E6}" type="slidenum">
              <a:rPr lang="en-US" smtClean="0"/>
              <a:pPr/>
              <a:t>20</a:t>
            </a:fld>
            <a:endParaRPr 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KEY TERMS</a:t>
            </a:r>
            <a:endParaRPr lang="en-US" b="1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 numCol="2" spcCol="274320">
            <a:normAutofit fontScale="70000" lnSpcReduction="20000"/>
          </a:bodyPr>
          <a:lstStyle/>
          <a:p>
            <a:r>
              <a:rPr lang="en-US" dirty="0" smtClean="0"/>
              <a:t>returns</a:t>
            </a:r>
          </a:p>
          <a:p>
            <a:r>
              <a:rPr lang="en-US" dirty="0" smtClean="0"/>
              <a:t>ex post</a:t>
            </a:r>
          </a:p>
          <a:p>
            <a:r>
              <a:rPr lang="en-US" dirty="0" smtClean="0"/>
              <a:t>ex ante</a:t>
            </a:r>
          </a:p>
          <a:p>
            <a:r>
              <a:rPr lang="en-US" dirty="0" smtClean="0"/>
              <a:t>period-by-period (periodic) returns</a:t>
            </a:r>
          </a:p>
          <a:p>
            <a:r>
              <a:rPr lang="en-US" dirty="0" err="1" smtClean="0"/>
              <a:t>multiperiod</a:t>
            </a:r>
            <a:r>
              <a:rPr lang="en-US" dirty="0" smtClean="0"/>
              <a:t> returns</a:t>
            </a:r>
          </a:p>
          <a:p>
            <a:r>
              <a:rPr lang="en-US" dirty="0" smtClean="0"/>
              <a:t>holding period returns (</a:t>
            </a:r>
            <a:r>
              <a:rPr lang="en-US" dirty="0" err="1" smtClean="0"/>
              <a:t>HPR</a:t>
            </a:r>
            <a:r>
              <a:rPr lang="en-US" dirty="0" smtClean="0"/>
              <a:t>)</a:t>
            </a:r>
          </a:p>
          <a:p>
            <a:r>
              <a:rPr lang="en-US" dirty="0" smtClean="0"/>
              <a:t>time-weighted return (</a:t>
            </a:r>
            <a:r>
              <a:rPr lang="en-US" dirty="0" err="1" smtClean="0"/>
              <a:t>TWR</a:t>
            </a:r>
            <a:r>
              <a:rPr lang="en-US" dirty="0" smtClean="0"/>
              <a:t>)</a:t>
            </a:r>
          </a:p>
          <a:p>
            <a:r>
              <a:rPr lang="en-US" dirty="0" smtClean="0"/>
              <a:t>internal rate of return (</a:t>
            </a:r>
            <a:r>
              <a:rPr lang="en-US" dirty="0" err="1" smtClean="0"/>
              <a:t>IRR</a:t>
            </a:r>
            <a:r>
              <a:rPr lang="en-US" dirty="0" smtClean="0"/>
              <a:t>)</a:t>
            </a:r>
          </a:p>
          <a:p>
            <a:r>
              <a:rPr lang="en-US" dirty="0" smtClean="0"/>
              <a:t>money-weighted return </a:t>
            </a:r>
            <a:br>
              <a:rPr lang="en-US" dirty="0" smtClean="0"/>
            </a:br>
            <a:r>
              <a:rPr lang="en-US" dirty="0" smtClean="0"/>
              <a:t>(dollar-weighted return)</a:t>
            </a:r>
          </a:p>
          <a:p>
            <a:r>
              <a:rPr lang="en-US" dirty="0" err="1" smtClean="0"/>
              <a:t>comovement</a:t>
            </a:r>
            <a:endParaRPr lang="en-US" dirty="0" smtClean="0"/>
          </a:p>
          <a:p>
            <a:r>
              <a:rPr lang="en-US" dirty="0" smtClean="0"/>
              <a:t>total return</a:t>
            </a:r>
          </a:p>
          <a:p>
            <a:r>
              <a:rPr lang="en-US" dirty="0" smtClean="0"/>
              <a:t>income return</a:t>
            </a:r>
          </a:p>
          <a:p>
            <a:r>
              <a:rPr lang="en-US" dirty="0" smtClean="0"/>
              <a:t>appreciation return</a:t>
            </a:r>
          </a:p>
          <a:p>
            <a:r>
              <a:rPr lang="en-US" dirty="0" smtClean="0"/>
              <a:t>current yield</a:t>
            </a:r>
          </a:p>
          <a:p>
            <a:r>
              <a:rPr lang="en-US" dirty="0" smtClean="0"/>
              <a:t>capital return (gain, growth)</a:t>
            </a:r>
          </a:p>
          <a:p>
            <a:r>
              <a:rPr lang="en-US" dirty="0" smtClean="0"/>
              <a:t>inflation (general, CPI)</a:t>
            </a:r>
          </a:p>
          <a:p>
            <a:r>
              <a:rPr lang="en-US" dirty="0" smtClean="0"/>
              <a:t>real return</a:t>
            </a:r>
          </a:p>
          <a:p>
            <a:r>
              <a:rPr lang="en-US" dirty="0" smtClean="0"/>
              <a:t>nominal returns</a:t>
            </a:r>
          </a:p>
          <a:p>
            <a:r>
              <a:rPr lang="en-US" dirty="0" smtClean="0"/>
              <a:t>standard deviation</a:t>
            </a:r>
          </a:p>
          <a:p>
            <a:r>
              <a:rPr lang="en-US" dirty="0" smtClean="0"/>
              <a:t>volatility</a:t>
            </a:r>
          </a:p>
          <a:p>
            <a:r>
              <a:rPr lang="en-US" dirty="0" smtClean="0"/>
              <a:t>risk premium</a:t>
            </a:r>
          </a:p>
          <a:p>
            <a:r>
              <a:rPr lang="en-US" dirty="0" smtClean="0"/>
              <a:t>risk-free interest rate</a:t>
            </a:r>
          </a:p>
          <a:p>
            <a:r>
              <a:rPr lang="en-US" dirty="0" smtClean="0"/>
              <a:t>time value of money</a:t>
            </a:r>
          </a:p>
          <a:p>
            <a:r>
              <a:rPr lang="en-US" dirty="0" smtClean="0"/>
              <a:t>arithmetic average return</a:t>
            </a:r>
          </a:p>
          <a:p>
            <a:r>
              <a:rPr lang="en-US" dirty="0" smtClean="0"/>
              <a:t>geometric average return</a:t>
            </a:r>
          </a:p>
          <a:p>
            <a:r>
              <a:rPr lang="en-US" dirty="0" smtClean="0"/>
              <a:t>chain-linking (compounding) returns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BB82B8BA-AAD4-4AAB-9E1B-D668BEB9A1E6}" type="slidenum">
              <a:rPr lang="en-US" smtClean="0"/>
              <a:pPr/>
              <a:t>21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LEARNING OBJECTIVES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dirty="0" smtClean="0"/>
              <a:t>After reading this chapter, you should understand:</a:t>
            </a:r>
          </a:p>
          <a:p>
            <a:r>
              <a:rPr lang="en-US" dirty="0" smtClean="0"/>
              <a:t>What is meant by investment returns and how to quantify both period-by-period total returns and </a:t>
            </a:r>
            <a:r>
              <a:rPr lang="en-US" dirty="0" err="1" smtClean="0"/>
              <a:t>IRRs</a:t>
            </a:r>
            <a:r>
              <a:rPr lang="en-US" dirty="0" smtClean="0"/>
              <a:t>.</a:t>
            </a:r>
          </a:p>
          <a:p>
            <a:r>
              <a:rPr lang="en-US" dirty="0" smtClean="0"/>
              <a:t>The two major components of the total return, and why they are important.</a:t>
            </a:r>
          </a:p>
          <a:p>
            <a:r>
              <a:rPr lang="en-US" dirty="0" smtClean="0"/>
              <a:t>The characteristic features of the main types of returns, and when it is best to use each type.</a:t>
            </a:r>
          </a:p>
          <a:p>
            <a:r>
              <a:rPr lang="en-US" dirty="0" smtClean="0"/>
              <a:t>What is meant by risk in investment, how to quantify risk, and how it relates to returns.</a:t>
            </a:r>
          </a:p>
          <a:p>
            <a:r>
              <a:rPr lang="en-US" dirty="0" smtClean="0"/>
              <a:t>How to account for inflation in return measures.</a:t>
            </a:r>
          </a:p>
          <a:p>
            <a:r>
              <a:rPr lang="en-US" dirty="0" smtClean="0"/>
              <a:t>The </a:t>
            </a:r>
            <a:r>
              <a:rPr lang="en-US" dirty="0" err="1" smtClean="0"/>
              <a:t>NCREIF</a:t>
            </a:r>
            <a:r>
              <a:rPr lang="en-US" dirty="0" smtClean="0"/>
              <a:t> Property Index (</a:t>
            </a:r>
            <a:r>
              <a:rPr lang="en-US" dirty="0" err="1" smtClean="0"/>
              <a:t>NPI</a:t>
            </a:r>
            <a:r>
              <a:rPr lang="en-US" dirty="0" smtClean="0"/>
              <a:t>) and how the </a:t>
            </a:r>
            <a:r>
              <a:rPr lang="en-US" dirty="0" err="1" smtClean="0"/>
              <a:t>NPI</a:t>
            </a:r>
            <a:r>
              <a:rPr lang="en-US" dirty="0" smtClean="0"/>
              <a:t> return formula is derived.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BB82B8BA-AAD4-4AAB-9E1B-D668BEB9A1E6}" type="slidenum">
              <a:rPr lang="en-US" smtClean="0"/>
              <a:pPr/>
              <a:t>3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9.1 </a:t>
            </a:r>
            <a:r>
              <a:rPr lang="en-US" dirty="0" smtClean="0"/>
              <a:t>Investment Returns: Basic Definitions and Classification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BB82B8BA-AAD4-4AAB-9E1B-D668BEB9A1E6}" type="slidenum">
              <a:rPr lang="en-US" smtClean="0"/>
              <a:pPr/>
              <a:t>4</a:t>
            </a:fld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rtl="0" eaLnBrk="1" latinLnBrk="0" hangingPunct="1"/>
            <a:r>
              <a:rPr lang="en-US" sz="3200" b="1" kern="1200" dirty="0" smtClean="0">
                <a:solidFill>
                  <a:srgbClr val="1C3F94"/>
                </a:solidFill>
                <a:latin typeface="+mj-lt"/>
                <a:ea typeface="+mj-ea"/>
                <a:cs typeface="+mj-cs"/>
              </a:rPr>
              <a:t>9.1.1 </a:t>
            </a:r>
            <a:r>
              <a:rPr lang="en-US" sz="3200" kern="1200" dirty="0" smtClean="0">
                <a:solidFill>
                  <a:srgbClr val="1C3F94"/>
                </a:solidFill>
                <a:latin typeface="+mj-lt"/>
                <a:ea typeface="+mj-ea"/>
                <a:cs typeface="+mj-cs"/>
              </a:rPr>
              <a:t>Two Fundamental Types of Return Measures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BB82B8BA-AAD4-4AAB-9E1B-D668BEB9A1E6}" type="slidenum">
              <a:rPr lang="en-US" smtClean="0"/>
              <a:pPr/>
              <a:t>5</a:t>
            </a:fld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rtl="0" eaLnBrk="1" latinLnBrk="0" hangingPunct="1"/>
            <a:r>
              <a:rPr lang="en-US" sz="3200" b="1" kern="1200" dirty="0" smtClean="0">
                <a:solidFill>
                  <a:srgbClr val="1C3F94"/>
                </a:solidFill>
                <a:latin typeface="+mj-lt"/>
                <a:ea typeface="+mj-ea"/>
                <a:cs typeface="+mj-cs"/>
              </a:rPr>
              <a:t>9.1.2 </a:t>
            </a:r>
            <a:r>
              <a:rPr lang="en-US" sz="3200" kern="1200" dirty="0" smtClean="0">
                <a:solidFill>
                  <a:srgbClr val="1C3F94"/>
                </a:solidFill>
                <a:latin typeface="+mj-lt"/>
                <a:ea typeface="+mj-ea"/>
                <a:cs typeface="+mj-cs"/>
              </a:rPr>
              <a:t>Advantages and Disadvantages of Periodic and </a:t>
            </a:r>
            <a:r>
              <a:rPr lang="en-US" sz="3200" kern="1200" dirty="0" err="1" smtClean="0">
                <a:solidFill>
                  <a:srgbClr val="1C3F94"/>
                </a:solidFill>
                <a:latin typeface="+mj-lt"/>
                <a:ea typeface="+mj-ea"/>
                <a:cs typeface="+mj-cs"/>
              </a:rPr>
              <a:t>Multiperiod</a:t>
            </a:r>
            <a:r>
              <a:rPr lang="en-US" sz="3200" kern="1200" dirty="0" smtClean="0">
                <a:solidFill>
                  <a:srgbClr val="1C3F94"/>
                </a:solidFill>
                <a:latin typeface="+mj-lt"/>
                <a:ea typeface="+mj-ea"/>
                <a:cs typeface="+mj-cs"/>
              </a:rPr>
              <a:t> Return Measures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BB82B8BA-AAD4-4AAB-9E1B-D668BEB9A1E6}" type="slidenum">
              <a:rPr lang="en-US" smtClean="0"/>
              <a:pPr/>
              <a:t>6</a:t>
            </a:fld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rtl="0" eaLnBrk="1" latinLnBrk="0" hangingPunct="1"/>
            <a:r>
              <a:rPr lang="en-US" sz="3200" b="1" kern="1200" dirty="0" smtClean="0">
                <a:solidFill>
                  <a:srgbClr val="1C3F94"/>
                </a:solidFill>
                <a:latin typeface="+mj-lt"/>
                <a:ea typeface="+mj-ea"/>
                <a:cs typeface="+mj-cs"/>
              </a:rPr>
              <a:t>9.2 </a:t>
            </a:r>
            <a:r>
              <a:rPr lang="en-US" sz="3200" kern="1200" dirty="0" smtClean="0">
                <a:solidFill>
                  <a:srgbClr val="1C3F94"/>
                </a:solidFill>
                <a:latin typeface="+mj-lt"/>
                <a:ea typeface="+mj-ea"/>
                <a:cs typeface="+mj-cs"/>
              </a:rPr>
              <a:t>Periodic Returns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BB82B8BA-AAD4-4AAB-9E1B-D668BEB9A1E6}" type="slidenum">
              <a:rPr lang="en-US" smtClean="0"/>
              <a:pPr/>
              <a:t>7</a:t>
            </a:fld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rtl="0" eaLnBrk="1" latinLnBrk="0" hangingPunct="1"/>
            <a:r>
              <a:rPr lang="en-US" sz="3200" b="1" kern="1200" dirty="0" smtClean="0">
                <a:solidFill>
                  <a:srgbClr val="1C3F94"/>
                </a:solidFill>
                <a:latin typeface="+mj-lt"/>
                <a:ea typeface="+mj-ea"/>
                <a:cs typeface="+mj-cs"/>
              </a:rPr>
              <a:t>9.2.1</a:t>
            </a:r>
            <a:r>
              <a:rPr lang="en-US" sz="3200" kern="1200" dirty="0" smtClean="0">
                <a:solidFill>
                  <a:srgbClr val="1C3F94"/>
                </a:solidFill>
                <a:latin typeface="+mj-lt"/>
                <a:ea typeface="+mj-ea"/>
                <a:cs typeface="+mj-cs"/>
              </a:rPr>
              <a:t> Formal Definition of the Periodic Return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BB82B8BA-AAD4-4AAB-9E1B-D668BEB9A1E6}" type="slidenum">
              <a:rPr lang="en-US" smtClean="0"/>
              <a:pPr/>
              <a:t>8</a:t>
            </a:fld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rtl="0" eaLnBrk="1" latinLnBrk="0" hangingPunct="1"/>
            <a:r>
              <a:rPr lang="en-US" sz="3200" b="1" kern="1200" dirty="0" smtClean="0">
                <a:solidFill>
                  <a:srgbClr val="1C3F94"/>
                </a:solidFill>
                <a:latin typeface="+mj-lt"/>
                <a:ea typeface="+mj-ea"/>
                <a:cs typeface="+mj-cs"/>
              </a:rPr>
              <a:t>9.2.2 </a:t>
            </a:r>
            <a:r>
              <a:rPr lang="en-US" sz="3200" kern="1200" dirty="0" smtClean="0">
                <a:solidFill>
                  <a:srgbClr val="1C3F94"/>
                </a:solidFill>
                <a:latin typeface="+mj-lt"/>
                <a:ea typeface="+mj-ea"/>
                <a:cs typeface="+mj-cs"/>
              </a:rPr>
              <a:t>Time-Weighted Investment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BB82B8BA-AAD4-4AAB-9E1B-D668BEB9A1E6}" type="slidenum">
              <a:rPr lang="en-US" smtClean="0"/>
              <a:pPr/>
              <a:t>9</a:t>
            </a:fld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469</TotalTime>
  <Words>324</Words>
  <Application>Microsoft Office PowerPoint</Application>
  <PresentationFormat>On-screen Show (4:3)</PresentationFormat>
  <Paragraphs>93</Paragraphs>
  <Slides>21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Office Theme</vt:lpstr>
      <vt:lpstr>Chapter 9</vt:lpstr>
      <vt:lpstr>CHAPTER OUTLINE</vt:lpstr>
      <vt:lpstr>LEARNING OBJECTIVES</vt:lpstr>
      <vt:lpstr>9.1 Investment Returns: Basic Definitions and Classification</vt:lpstr>
      <vt:lpstr>9.1.1 Two Fundamental Types of Return Measures</vt:lpstr>
      <vt:lpstr>9.1.2 Advantages and Disadvantages of Periodic and Multiperiod Return Measures</vt:lpstr>
      <vt:lpstr>9.2 Periodic Returns</vt:lpstr>
      <vt:lpstr>9.2.1 Formal Definition of the Periodic Return</vt:lpstr>
      <vt:lpstr>9.2.2 Time-Weighted Investment</vt:lpstr>
      <vt:lpstr>9.2.3 NCREIF Index Return Formula</vt:lpstr>
      <vt:lpstr>9.2.4 Real versus Nominal Returns</vt:lpstr>
      <vt:lpstr>9.2.5 Measuring Risk in Returns</vt:lpstr>
      <vt:lpstr>EXHIBIT 9-1 Risk and Expected Return as Future Return Probability Distributions: Three Assets</vt:lpstr>
      <vt:lpstr>9.2.6 Relationship between Risk and Return</vt:lpstr>
      <vt:lpstr>EXHIBIT 9-2 Financial Economics in a Nutshell: Risk and Return</vt:lpstr>
      <vt:lpstr>9.2.7 Summarizing Periodic Returns: Synthesizing the Three Ways to Break Down the Total Return</vt:lpstr>
      <vt:lpstr>9.3 Multiperiod and Money-Weighted Returns</vt:lpstr>
      <vt:lpstr>9.3.1 Time-Weighted Average Return</vt:lpstr>
      <vt:lpstr>9.3.2 Internal Rate of Return (IRR)</vt:lpstr>
      <vt:lpstr>9.4 Chapter Summary</vt:lpstr>
      <vt:lpstr>KEY TERMS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*</dc:creator>
  <cp:lastModifiedBy>McLaughlin</cp:lastModifiedBy>
  <cp:revision>74</cp:revision>
  <dcterms:created xsi:type="dcterms:W3CDTF">2013-02-04T22:06:42Z</dcterms:created>
  <dcterms:modified xsi:type="dcterms:W3CDTF">2013-02-20T23:12:33Z</dcterms:modified>
</cp:coreProperties>
</file>