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68" r:id="rId2"/>
    <p:sldId id="267" r:id="rId3"/>
    <p:sldId id="322" r:id="rId4"/>
    <p:sldId id="269" r:id="rId5"/>
    <p:sldId id="299" r:id="rId6"/>
    <p:sldId id="320" r:id="rId7"/>
    <p:sldId id="319" r:id="rId8"/>
    <p:sldId id="318" r:id="rId9"/>
    <p:sldId id="317" r:id="rId10"/>
    <p:sldId id="316" r:id="rId11"/>
    <p:sldId id="315" r:id="rId12"/>
    <p:sldId id="314" r:id="rId13"/>
    <p:sldId id="313" r:id="rId14"/>
    <p:sldId id="312" r:id="rId15"/>
    <p:sldId id="311" r:id="rId16"/>
    <p:sldId id="310" r:id="rId17"/>
    <p:sldId id="309" r:id="rId18"/>
    <p:sldId id="308" r:id="rId19"/>
    <p:sldId id="307" r:id="rId20"/>
    <p:sldId id="306" r:id="rId21"/>
    <p:sldId id="305" r:id="rId22"/>
    <p:sldId id="321" r:id="rId23"/>
    <p:sldId id="303" r:id="rId24"/>
    <p:sldId id="302" r:id="rId25"/>
    <p:sldId id="301" r:id="rId26"/>
    <p:sldId id="300" r:id="rId27"/>
    <p:sldId id="323" r:id="rId28"/>
    <p:sldId id="29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3F94"/>
    <a:srgbClr val="A1B7ED"/>
    <a:srgbClr val="8481C1"/>
    <a:srgbClr val="4F81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2" autoAdjust="0"/>
    <p:restoredTop sz="94686" autoAdjust="0"/>
  </p:normalViewPr>
  <p:slideViewPr>
    <p:cSldViewPr>
      <p:cViewPr varScale="1">
        <p:scale>
          <a:sx n="85" d="100"/>
          <a:sy n="85" d="100"/>
        </p:scale>
        <p:origin x="-2021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9" y="395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CHAPTER 8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8D53E5-926D-4B2F-817C-CF76CBC33B15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AB066-9043-4807-AB43-12C52FA8F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CHAPTER 8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FE97F-56F6-4C03-AF90-A2BF2AF76281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1673-3FEA-4676-B126-2846E845E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1673-3FEA-4676-B126-2846E845E8E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EE6B7BF-DCFE-495F-AEAD-ED7385979ABA}" type="datetime1">
              <a:rPr lang="en-US" smtClean="0"/>
              <a:pPr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CHAPTER 8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581400"/>
          </a:xfrm>
          <a:prstGeom prst="rect">
            <a:avLst/>
          </a:prstGeom>
          <a:gradFill flip="none" rotWithShape="1">
            <a:gsLst>
              <a:gs pos="0">
                <a:srgbClr val="1C3F94">
                  <a:shade val="30000"/>
                  <a:satMod val="115000"/>
                </a:srgbClr>
              </a:gs>
              <a:gs pos="50000">
                <a:srgbClr val="1C3F94">
                  <a:shade val="67500"/>
                  <a:satMod val="115000"/>
                </a:srgbClr>
              </a:gs>
              <a:gs pos="100000">
                <a:srgbClr val="1C3F94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90600"/>
            <a:ext cx="4572000" cy="1524000"/>
          </a:xfrm>
          <a:noFill/>
        </p:spPr>
        <p:txBody>
          <a:bodyPr anchor="ctr">
            <a:noAutofit/>
          </a:bodyPr>
          <a:lstStyle>
            <a:lvl1pPr algn="ctr">
              <a:defRPr sz="28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429000"/>
            <a:ext cx="6553200" cy="2895600"/>
          </a:xfrm>
          <a:noFill/>
          <a:ln w="38100">
            <a:solidFill>
              <a:schemeClr val="bg2"/>
            </a:solidFill>
          </a:ln>
        </p:spPr>
        <p:txBody>
          <a:bodyPr tIns="182880" anchor="ctr">
            <a:normAutofit/>
          </a:bodyPr>
          <a:lstStyle>
            <a:lvl1pPr marL="0" indent="0" algn="l">
              <a:buNone/>
              <a:defRPr sz="4000">
                <a:solidFill>
                  <a:srgbClr val="1C3F94"/>
                </a:solidFill>
                <a:latin typeface="+mj-lt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1115" r="1115" b="1378"/>
          <a:stretch>
            <a:fillRect/>
          </a:stretch>
        </p:blipFill>
        <p:spPr bwMode="auto">
          <a:xfrm>
            <a:off x="381000" y="304800"/>
            <a:ext cx="3799520" cy="3102476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1C3F94"/>
              </a:buClr>
              <a:buSzPct val="90000"/>
              <a:buFont typeface="Wingdings" pitchFamily="2" charset="2"/>
              <a:buChar char=""/>
              <a:defRPr sz="2800"/>
            </a:lvl1pPr>
            <a:lvl2pPr>
              <a:buClr>
                <a:schemeClr val="accent6">
                  <a:lumMod val="75000"/>
                </a:schemeClr>
              </a:buClr>
              <a:buSzPct val="90000"/>
              <a:buFont typeface="Wingdings" pitchFamily="2" charset="2"/>
              <a:buChar char="l"/>
              <a:defRPr sz="2400"/>
            </a:lvl2pPr>
            <a:lvl3pPr>
              <a:buClr>
                <a:schemeClr val="accent3">
                  <a:lumMod val="75000"/>
                </a:schemeClr>
              </a:buClr>
              <a:buSzPct val="90000"/>
              <a:buFont typeface="Wingdings" pitchFamily="2" charset="2"/>
              <a:buChar char="l"/>
              <a:defRPr sz="2000"/>
            </a:lvl3pPr>
            <a:lvl4pPr>
              <a:buClr>
                <a:srgbClr val="1C3F94"/>
              </a:buClr>
              <a:defRPr sz="1800"/>
            </a:lvl4pPr>
            <a:lvl5pPr>
              <a:buClr>
                <a:srgbClr val="1C3F94"/>
              </a:buCl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998684" y="6416675"/>
            <a:ext cx="314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©2014 OnCourse Learning. All Rights Reserved.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998684" y="6416675"/>
            <a:ext cx="314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©2014 OnCourse Learning. All Rights Reserved.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1828800" cy="27432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229600" y="0"/>
            <a:ext cx="914400" cy="722531"/>
            <a:chOff x="0" y="0"/>
            <a:chExt cx="914400" cy="722531"/>
          </a:xfrm>
        </p:grpSpPr>
        <p:sp>
          <p:nvSpPr>
            <p:cNvPr id="14" name="Trapezoid 13"/>
            <p:cNvSpPr/>
            <p:nvPr/>
          </p:nvSpPr>
          <p:spPr>
            <a:xfrm flipV="1">
              <a:off x="0" y="0"/>
              <a:ext cx="914400" cy="609600"/>
            </a:xfrm>
            <a:prstGeom prst="trapezoid">
              <a:avLst/>
            </a:prstGeom>
            <a:solidFill>
              <a:srgbClr val="1C3F94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275" y="76200"/>
              <a:ext cx="7658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CHAPTER</a:t>
              </a:r>
            </a:p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8</a:t>
              </a:r>
            </a:p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1C3F9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1C3F94"/>
        </a:buClr>
        <a:buSzPct val="90000"/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90000"/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SzPct val="90000"/>
        <a:buFont typeface="Wingdings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sz="9600" dirty="0" smtClean="0"/>
              <a:t>8</a:t>
            </a:r>
            <a:endParaRPr lang="en-US" sz="96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kern="0" dirty="0" smtClean="0"/>
              <a:t>Present Value Mathematics for Real Estate</a:t>
            </a:r>
            <a:endParaRPr lang="en-US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172200"/>
            <a:ext cx="2133600" cy="365125"/>
          </a:xfrm>
        </p:spPr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8.1.5 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Bond Equivalent and Mortgage Equivalent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*8.1.6 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Continuously Compounded Interest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8.2 </a:t>
            </a:r>
            <a:r>
              <a:rPr lang="en-US" sz="3200" kern="1200" baseline="0" dirty="0" err="1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Multiperiod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*8.2.1 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Geometric Series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8.2.2 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Present Value of a Level Annuity in Arrears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/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8.2.3 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Present Value of a Level Annuity in Advance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8.2.4 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Present Value of a Constant-Growth Annuity in Arrears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8.2.5 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Present Value of a Constant-Growth Perpetuity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8.2.6 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Some Basic Economic Implications of the Perpetuity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*8.2.7 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Introducing Long-Term 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CHAPTER OUTLINE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pPr marL="573088" indent="-573088">
              <a:spcBef>
                <a:spcPts val="300"/>
              </a:spcBef>
              <a:buNone/>
            </a:pPr>
            <a:r>
              <a:rPr lang="en-US" sz="2400" b="1" dirty="0" smtClean="0">
                <a:solidFill>
                  <a:srgbClr val="1C3F94"/>
                </a:solidFill>
              </a:rPr>
              <a:t>8.1	</a:t>
            </a:r>
            <a:r>
              <a:rPr lang="en-US" sz="2400" dirty="0" smtClean="0"/>
              <a:t>Single-Sum Formulas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 smtClean="0">
                <a:solidFill>
                  <a:srgbClr val="1C3F94"/>
                </a:solidFill>
              </a:rPr>
              <a:t>	8.1.1 </a:t>
            </a:r>
            <a:r>
              <a:rPr lang="en-US" sz="2000" dirty="0" smtClean="0"/>
              <a:t>	Single-Period Discounting and Growing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 smtClean="0">
                <a:solidFill>
                  <a:srgbClr val="1C3F94"/>
                </a:solidFill>
              </a:rPr>
              <a:t>	8.1.2</a:t>
            </a:r>
            <a:r>
              <a:rPr lang="en-US" sz="2000" dirty="0" smtClean="0"/>
              <a:t> 	Single-Sums over Multiple Periods of Time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 smtClean="0">
                <a:solidFill>
                  <a:srgbClr val="1C3F94"/>
                </a:solidFill>
              </a:rPr>
              <a:t>	8.1.3</a:t>
            </a:r>
            <a:r>
              <a:rPr lang="en-US" sz="2000" dirty="0" smtClean="0"/>
              <a:t> 	Simple versus Compound Interest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 smtClean="0">
                <a:solidFill>
                  <a:srgbClr val="1C3F94"/>
                </a:solidFill>
              </a:rPr>
              <a:t>	8.1.4</a:t>
            </a:r>
            <a:r>
              <a:rPr lang="en-US" sz="2000" dirty="0" smtClean="0"/>
              <a:t> 	Effective versus Nominal Rates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 smtClean="0">
                <a:solidFill>
                  <a:srgbClr val="1C3F94"/>
                </a:solidFill>
              </a:rPr>
              <a:t>	8.1.5</a:t>
            </a:r>
            <a:r>
              <a:rPr lang="en-US" sz="2000" dirty="0" smtClean="0"/>
              <a:t> 	Bond Equivalent and Mortgage Equivalent Rates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 smtClean="0">
                <a:solidFill>
                  <a:srgbClr val="1C3F94"/>
                </a:solidFill>
              </a:rPr>
              <a:t>	*8.1.6</a:t>
            </a:r>
            <a:r>
              <a:rPr lang="en-US" sz="2000" dirty="0" smtClean="0"/>
              <a:t> 	Continuously Compounded Interest Rates</a:t>
            </a:r>
          </a:p>
          <a:p>
            <a:pPr marL="573088" indent="-573088">
              <a:spcBef>
                <a:spcPts val="300"/>
              </a:spcBef>
              <a:buNone/>
            </a:pPr>
            <a:r>
              <a:rPr lang="en-US" sz="2400" b="1" dirty="0" smtClean="0">
                <a:solidFill>
                  <a:srgbClr val="1C3F94"/>
                </a:solidFill>
              </a:rPr>
              <a:t>8.2</a:t>
            </a:r>
            <a:r>
              <a:rPr lang="en-US" sz="2400" dirty="0" smtClean="0"/>
              <a:t> 	</a:t>
            </a:r>
            <a:r>
              <a:rPr lang="en-US" sz="2400" dirty="0" err="1" smtClean="0"/>
              <a:t>Multiperiod</a:t>
            </a:r>
            <a:r>
              <a:rPr lang="en-US" sz="2400" dirty="0" smtClean="0"/>
              <a:t> Problems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 smtClean="0">
                <a:solidFill>
                  <a:srgbClr val="1C3F94"/>
                </a:solidFill>
              </a:rPr>
              <a:t>	*8.2.1</a:t>
            </a:r>
            <a:r>
              <a:rPr lang="en-US" sz="2000" dirty="0" smtClean="0"/>
              <a:t> 	Geometric Series Formula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 smtClean="0">
                <a:solidFill>
                  <a:srgbClr val="1C3F94"/>
                </a:solidFill>
              </a:rPr>
              <a:t>	8.2.2</a:t>
            </a:r>
            <a:r>
              <a:rPr lang="en-US" sz="2000" dirty="0" smtClean="0"/>
              <a:t> 	Present Value of a Level Annuity in Arrears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 smtClean="0">
                <a:solidFill>
                  <a:srgbClr val="1C3F94"/>
                </a:solidFill>
              </a:rPr>
              <a:t>	8.2.3</a:t>
            </a:r>
            <a:r>
              <a:rPr lang="en-US" sz="2000" dirty="0" smtClean="0"/>
              <a:t> 	Present Value of a Level Annuity in Advance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 smtClean="0">
                <a:solidFill>
                  <a:srgbClr val="1C3F94"/>
                </a:solidFill>
              </a:rPr>
              <a:t>	8.2.4</a:t>
            </a:r>
            <a:r>
              <a:rPr lang="en-US" sz="2000" dirty="0" smtClean="0"/>
              <a:t> 	Present Value of a Constant-Growth Annuity in Arrears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 smtClean="0">
                <a:solidFill>
                  <a:srgbClr val="1C3F94"/>
                </a:solidFill>
              </a:rPr>
              <a:t>	8.2.5</a:t>
            </a:r>
            <a:r>
              <a:rPr lang="en-US" sz="2000" dirty="0" smtClean="0"/>
              <a:t> 	Present Value of a Constant-Growth Perpetuity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8.2.8 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Summarizing the Present Value of Geometric Cash Flow 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8.2.9 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How to Convert Annuities to Future Values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8.2.10 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Solving for the Cash Flows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8.2.11 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Solving for the Number of Payments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8.2.12 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Combining the Single Lump Sum and the Level Annuity Stream: Classical Mortgage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8.2.13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How the Present Value Keys on a Business Calculator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8.2.14 </a:t>
            </a:r>
            <a:r>
              <a:rPr lang="en-US" sz="3200" kern="1200" baseline="0" dirty="0" err="1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IRR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and </a:t>
            </a:r>
            <a:r>
              <a:rPr lang="en-US" sz="3200" kern="1200" baseline="0" dirty="0" err="1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Multiperiod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baseline="0" dirty="0" err="1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DCF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8.3 </a:t>
            </a:r>
            <a:r>
              <a:rPr lang="en-US" dirty="0" smtClean="0"/>
              <a:t>Chapter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TERMS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 numCol="2" spcCol="182880">
            <a:normAutofit fontScale="70000" lnSpcReduction="20000"/>
          </a:bodyPr>
          <a:lstStyle/>
          <a:p>
            <a:r>
              <a:rPr lang="en-US" dirty="0" smtClean="0"/>
              <a:t>single-sum formulas</a:t>
            </a:r>
          </a:p>
          <a:p>
            <a:r>
              <a:rPr lang="en-US" dirty="0" smtClean="0"/>
              <a:t>present value</a:t>
            </a:r>
          </a:p>
          <a:p>
            <a:r>
              <a:rPr lang="en-US" dirty="0" smtClean="0"/>
              <a:t>future value</a:t>
            </a:r>
          </a:p>
          <a:p>
            <a:r>
              <a:rPr lang="en-US" dirty="0" smtClean="0"/>
              <a:t>discounting</a:t>
            </a:r>
          </a:p>
          <a:p>
            <a:r>
              <a:rPr lang="en-US" dirty="0" smtClean="0"/>
              <a:t>growing</a:t>
            </a:r>
          </a:p>
          <a:p>
            <a:r>
              <a:rPr lang="en-US" dirty="0" smtClean="0"/>
              <a:t>discount rate</a:t>
            </a:r>
          </a:p>
          <a:p>
            <a:r>
              <a:rPr lang="en-US" dirty="0" smtClean="0"/>
              <a:t>interest rate</a:t>
            </a:r>
          </a:p>
          <a:p>
            <a:r>
              <a:rPr lang="en-US" dirty="0" smtClean="0"/>
              <a:t>compounding</a:t>
            </a:r>
          </a:p>
          <a:p>
            <a:r>
              <a:rPr lang="en-US" dirty="0" smtClean="0"/>
              <a:t>growth rate</a:t>
            </a:r>
          </a:p>
          <a:p>
            <a:r>
              <a:rPr lang="en-US" dirty="0" smtClean="0"/>
              <a:t>compounding frequency</a:t>
            </a:r>
          </a:p>
          <a:p>
            <a:r>
              <a:rPr lang="en-US" dirty="0" smtClean="0"/>
              <a:t>effective annual rate (EAR)</a:t>
            </a:r>
          </a:p>
          <a:p>
            <a:r>
              <a:rPr lang="en-US" dirty="0" smtClean="0"/>
              <a:t>equivalent nominal annual rate (</a:t>
            </a:r>
            <a:r>
              <a:rPr lang="en-US" dirty="0" err="1" smtClean="0"/>
              <a:t>ENAR</a:t>
            </a:r>
            <a:r>
              <a:rPr lang="en-US" dirty="0" smtClean="0"/>
              <a:t>)</a:t>
            </a:r>
          </a:p>
          <a:p>
            <a:r>
              <a:rPr lang="en-US" dirty="0" smtClean="0"/>
              <a:t>mortgage equivalent rate</a:t>
            </a:r>
          </a:p>
          <a:p>
            <a:r>
              <a:rPr lang="en-US" dirty="0" smtClean="0"/>
              <a:t>bond equivalent (coupon equivalent) rate</a:t>
            </a:r>
          </a:p>
          <a:p>
            <a:r>
              <a:rPr lang="en-US" dirty="0" smtClean="0"/>
              <a:t>continuous compounding</a:t>
            </a:r>
          </a:p>
          <a:p>
            <a:r>
              <a:rPr lang="en-US" dirty="0" smtClean="0"/>
              <a:t>annuity</a:t>
            </a:r>
          </a:p>
          <a:p>
            <a:r>
              <a:rPr lang="en-US" dirty="0" smtClean="0"/>
              <a:t>perpetuity</a:t>
            </a:r>
          </a:p>
          <a:p>
            <a:r>
              <a:rPr lang="en-US" dirty="0" smtClean="0"/>
              <a:t>geometric series formula</a:t>
            </a:r>
          </a:p>
          <a:p>
            <a:r>
              <a:rPr lang="en-US" dirty="0" smtClean="0"/>
              <a:t>common ratio</a:t>
            </a:r>
          </a:p>
          <a:p>
            <a:r>
              <a:rPr lang="en-US" dirty="0" smtClean="0"/>
              <a:t>level annuity</a:t>
            </a:r>
          </a:p>
          <a:p>
            <a:r>
              <a:rPr lang="en-US" dirty="0" smtClean="0"/>
              <a:t>constant-growth annuity</a:t>
            </a:r>
          </a:p>
          <a:p>
            <a:r>
              <a:rPr lang="en-US" dirty="0" smtClean="0"/>
              <a:t>constant-growth perpetuity</a:t>
            </a:r>
          </a:p>
          <a:p>
            <a:r>
              <a:rPr lang="en-US" dirty="0" err="1" smtClean="0"/>
              <a:t>intralease</a:t>
            </a:r>
            <a:r>
              <a:rPr lang="en-US" dirty="0" smtClean="0"/>
              <a:t> rate</a:t>
            </a:r>
          </a:p>
          <a:p>
            <a:r>
              <a:rPr lang="en-US" dirty="0" err="1" smtClean="0"/>
              <a:t>interlease</a:t>
            </a:r>
            <a:r>
              <a:rPr lang="en-US" dirty="0" smtClean="0"/>
              <a:t> rate</a:t>
            </a:r>
          </a:p>
          <a:p>
            <a:r>
              <a:rPr lang="en-US" dirty="0" smtClean="0"/>
              <a:t>internal rate of return (</a:t>
            </a:r>
            <a:r>
              <a:rPr lang="en-US" dirty="0" err="1" smtClean="0"/>
              <a:t>IRR</a:t>
            </a:r>
            <a:r>
              <a:rPr lang="en-US" dirty="0" smtClean="0"/>
              <a:t>)</a:t>
            </a:r>
          </a:p>
          <a:p>
            <a:r>
              <a:rPr lang="pt-BR" dirty="0" smtClean="0"/>
              <a:t>calculator registers (N, I, PV, PMT, </a:t>
            </a:r>
            <a:r>
              <a:rPr lang="en-US" dirty="0" smtClean="0"/>
              <a:t>FV, </a:t>
            </a:r>
            <a:r>
              <a:rPr lang="en-US" dirty="0" err="1" smtClean="0"/>
              <a:t>NPV</a:t>
            </a:r>
            <a:r>
              <a:rPr lang="en-US" dirty="0" smtClean="0"/>
              <a:t>, </a:t>
            </a:r>
            <a:r>
              <a:rPr lang="en-US" dirty="0" err="1" smtClean="0"/>
              <a:t>IRR</a:t>
            </a:r>
            <a:r>
              <a:rPr lang="en-US" dirty="0" smtClean="0"/>
              <a:t>, CF)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CHAPTER OUTLINE </a:t>
            </a:r>
            <a:r>
              <a:rPr lang="en-US" sz="2000" i="1" dirty="0" smtClean="0">
                <a:solidFill>
                  <a:srgbClr val="00B0F0"/>
                </a:solidFill>
              </a:rPr>
              <a:t>(continued)</a:t>
            </a:r>
            <a:endParaRPr lang="en-US" sz="2000" i="1" dirty="0">
              <a:solidFill>
                <a:srgbClr val="00B0F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 smtClean="0">
                <a:solidFill>
                  <a:srgbClr val="1C3F94"/>
                </a:solidFill>
              </a:rPr>
              <a:t>	8.2.6 </a:t>
            </a:r>
            <a:r>
              <a:rPr lang="en-US" sz="2000" dirty="0" smtClean="0"/>
              <a:t>	Some Basic Economic Implications of the Perpetuity Formula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 smtClean="0">
                <a:solidFill>
                  <a:srgbClr val="1C3F94"/>
                </a:solidFill>
              </a:rPr>
              <a:t>	*8.2.7</a:t>
            </a:r>
            <a:r>
              <a:rPr lang="en-US" sz="2000" dirty="0" smtClean="0"/>
              <a:t> 	Introducing Long-Term Leases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 smtClean="0">
                <a:solidFill>
                  <a:srgbClr val="1C3F94"/>
                </a:solidFill>
              </a:rPr>
              <a:t>	8.2.8</a:t>
            </a:r>
            <a:r>
              <a:rPr lang="en-US" sz="2000" dirty="0" smtClean="0"/>
              <a:t> 	Summarizing the Present Value of Geometric Cash Flow Streams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 smtClean="0">
                <a:solidFill>
                  <a:srgbClr val="1C3F94"/>
                </a:solidFill>
              </a:rPr>
              <a:t>	8.2.9</a:t>
            </a:r>
            <a:r>
              <a:rPr lang="en-US" sz="2000" dirty="0" smtClean="0"/>
              <a:t> 	How to Convert Annuities to Future Values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 smtClean="0">
                <a:solidFill>
                  <a:srgbClr val="1C3F94"/>
                </a:solidFill>
              </a:rPr>
              <a:t>	8.2.10</a:t>
            </a:r>
            <a:r>
              <a:rPr lang="en-US" sz="2000" dirty="0" smtClean="0"/>
              <a:t> Solving for the Cash Flows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 smtClean="0">
                <a:solidFill>
                  <a:srgbClr val="1C3F94"/>
                </a:solidFill>
              </a:rPr>
              <a:t>	8.2.11</a:t>
            </a:r>
            <a:r>
              <a:rPr lang="en-US" sz="2000" dirty="0" smtClean="0"/>
              <a:t> Solving for the Number of Payments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 smtClean="0">
                <a:solidFill>
                  <a:srgbClr val="1C3F94"/>
                </a:solidFill>
              </a:rPr>
              <a:t>	8.2.12</a:t>
            </a:r>
            <a:r>
              <a:rPr lang="en-US" sz="2000" dirty="0" smtClean="0"/>
              <a:t> Combining the Single Lump Sum and the Level Annuity Stream: Classical Mortgage Mathematics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 smtClean="0">
                <a:solidFill>
                  <a:srgbClr val="1C3F94"/>
                </a:solidFill>
              </a:rPr>
              <a:t>	8.2.13</a:t>
            </a:r>
            <a:r>
              <a:rPr lang="en-US" sz="2000" dirty="0" smtClean="0"/>
              <a:t> How the Present Value Keys on a Business Calculator Work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 smtClean="0">
                <a:solidFill>
                  <a:srgbClr val="1C3F94"/>
                </a:solidFill>
              </a:rPr>
              <a:t>	8.2.14</a:t>
            </a:r>
            <a:r>
              <a:rPr lang="en-US" sz="2000" dirty="0" smtClean="0"/>
              <a:t> </a:t>
            </a:r>
            <a:r>
              <a:rPr lang="en-US" sz="2000" dirty="0" err="1" smtClean="0"/>
              <a:t>IRR</a:t>
            </a:r>
            <a:r>
              <a:rPr lang="en-US" sz="2000" dirty="0" smtClean="0"/>
              <a:t> and </a:t>
            </a:r>
            <a:r>
              <a:rPr lang="en-US" sz="2000" dirty="0" err="1" smtClean="0"/>
              <a:t>Multiperiod</a:t>
            </a:r>
            <a:r>
              <a:rPr lang="en-US" sz="2000" dirty="0" smtClean="0"/>
              <a:t> </a:t>
            </a:r>
            <a:r>
              <a:rPr lang="en-US" sz="2000" dirty="0" err="1" smtClean="0"/>
              <a:t>DCF</a:t>
            </a:r>
            <a:r>
              <a:rPr lang="en-US" sz="2000" dirty="0" smtClean="0"/>
              <a:t> Formula</a:t>
            </a:r>
          </a:p>
          <a:p>
            <a:pPr marL="573088" indent="-573088">
              <a:spcBef>
                <a:spcPts val="300"/>
              </a:spcBef>
              <a:buNone/>
            </a:pPr>
            <a:r>
              <a:rPr lang="en-US" sz="2400" b="1" dirty="0" smtClean="0">
                <a:solidFill>
                  <a:srgbClr val="1C3F94"/>
                </a:solidFill>
              </a:rPr>
              <a:t>8.3</a:t>
            </a:r>
            <a:r>
              <a:rPr lang="en-US" sz="2400" dirty="0" smtClean="0"/>
              <a:t> 	Chapter Summary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LEARNING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After reading this chapter, you should understand:</a:t>
            </a:r>
          </a:p>
          <a:p>
            <a:r>
              <a:rPr lang="en-US" dirty="0" smtClean="0"/>
              <a:t>The basic formulas and procedures for converting typical real estate future cash flow and risk patterns to present value, given the appropriate discount rates.</a:t>
            </a:r>
          </a:p>
          <a:p>
            <a:r>
              <a:rPr lang="en-US" dirty="0" smtClean="0"/>
              <a:t>The origin or derivation of these formulas, in such a way that you can apply them with some flexibility to new situations.</a:t>
            </a:r>
          </a:p>
          <a:p>
            <a:r>
              <a:rPr lang="en-US" dirty="0" smtClean="0"/>
              <a:t>How to invert the present value formulas to compute the implied return or the time until a future value is received.</a:t>
            </a:r>
          </a:p>
          <a:p>
            <a:r>
              <a:rPr lang="en-US" dirty="0" smtClean="0"/>
              <a:t>How a typical business or financial calculator works to make these calculations quick and easy.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8.1 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Single-Sum Formulas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8.1.1 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Single-Period Discounting and Growing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/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8.1.2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Single-Sums over Multiple Periods of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8.1.3 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Simple versus Compound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8.1.4 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Effective versus Nominal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431</Words>
  <Application>Microsoft Office PowerPoint</Application>
  <PresentationFormat>On-screen Show (4:3)</PresentationFormat>
  <Paragraphs>115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Chapter 8</vt:lpstr>
      <vt:lpstr>CHAPTER OUTLINE</vt:lpstr>
      <vt:lpstr>CHAPTER OUTLINE (continued)</vt:lpstr>
      <vt:lpstr>LEARNING OBJECTIVES</vt:lpstr>
      <vt:lpstr>8.1 Single-Sum Formulas</vt:lpstr>
      <vt:lpstr>8.1.1 Single-Period Discounting and Growing</vt:lpstr>
      <vt:lpstr>8.1.2 Single-Sums over Multiple Periods of Time</vt:lpstr>
      <vt:lpstr>8.1.3 Simple versus Compound Interest</vt:lpstr>
      <vt:lpstr>8.1.4 Effective versus Nominal Rates</vt:lpstr>
      <vt:lpstr>8.1.5 Bond Equivalent and Mortgage Equivalent Rates</vt:lpstr>
      <vt:lpstr>*8.1.6 Continuously Compounded Interest Rates</vt:lpstr>
      <vt:lpstr>8.2 Multiperiod Problems</vt:lpstr>
      <vt:lpstr>*8.2.1 Geometric Series Formula</vt:lpstr>
      <vt:lpstr>8.2.2 Present Value of a Level Annuity in Arrears</vt:lpstr>
      <vt:lpstr>8.2.3 Present Value of a Level Annuity in Advance</vt:lpstr>
      <vt:lpstr>8.2.4 Present Value of a Constant-Growth Annuity in Arrears</vt:lpstr>
      <vt:lpstr>8.2.5 Present Value of a Constant-Growth Perpetuity</vt:lpstr>
      <vt:lpstr>8.2.6 Some Basic Economic Implications of the Perpetuity Formula</vt:lpstr>
      <vt:lpstr>*8.2.7 Introducing Long-Term Leases</vt:lpstr>
      <vt:lpstr>8.2.8 Summarizing the Present Value of Geometric Cash Flow Streams</vt:lpstr>
      <vt:lpstr>8.2.9 How to Convert Annuities to Future Values </vt:lpstr>
      <vt:lpstr>8.2.10 Solving for the Cash Flows</vt:lpstr>
      <vt:lpstr>8.2.11 Solving for the Number of Payments</vt:lpstr>
      <vt:lpstr>8.2.12 Combining the Single Lump Sum and the Level Annuity Stream: Classical Mortgage Mathematics</vt:lpstr>
      <vt:lpstr>8.2.13 How the Present Value Keys on a Business Calculator Work</vt:lpstr>
      <vt:lpstr>8.2.14 IRR and Multiperiod DCF Formula</vt:lpstr>
      <vt:lpstr>8.3 Chapter Summary</vt:lpstr>
      <vt:lpstr>KEY TERMS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McLaughlin</cp:lastModifiedBy>
  <cp:revision>78</cp:revision>
  <dcterms:created xsi:type="dcterms:W3CDTF">2013-02-04T22:06:42Z</dcterms:created>
  <dcterms:modified xsi:type="dcterms:W3CDTF">2013-02-20T23:12:17Z</dcterms:modified>
</cp:coreProperties>
</file>