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8" r:id="rId2"/>
    <p:sldId id="267" r:id="rId3"/>
    <p:sldId id="269" r:id="rId4"/>
    <p:sldId id="270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285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09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E1947-1968-4ECA-BD32-B4124C8A3F0B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1C475-27B7-445D-ABD9-30C5EBFC2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0F9913A-F243-46E4-B46D-69803C79CB2C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5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5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Inside the City II: A Closer Look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5-3 </a:t>
            </a:r>
            <a:r>
              <a:rPr lang="en-US" dirty="0" smtClean="0"/>
              <a:t>Bid-Rent Functions of Three Land Uses with Differing Productivity and Sensitivity to Transport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49391" y="1618130"/>
            <a:ext cx="7450230" cy="4572000"/>
            <a:chOff x="949391" y="1618130"/>
            <a:chExt cx="7450230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605494" y="539600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49391" y="1618130"/>
              <a:ext cx="7235384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5-4 </a:t>
            </a:r>
            <a:r>
              <a:rPr lang="en-US" dirty="0" smtClean="0"/>
              <a:t>Concentric Ring Model of Urban Land Use Structure (Burgess)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9061" y="1524000"/>
            <a:ext cx="4815160" cy="4572000"/>
            <a:chOff x="2289061" y="1524000"/>
            <a:chExt cx="4815160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310094" y="53018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9061" y="1524000"/>
              <a:ext cx="4565879" cy="457200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5-5 </a:t>
            </a:r>
            <a:r>
              <a:rPr lang="en-US" dirty="0" smtClean="0"/>
              <a:t>Sector Model of Urban Land Use Structure (Hoyt)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94961" y="1573305"/>
            <a:ext cx="5766460" cy="4572000"/>
            <a:chOff x="1794961" y="1573305"/>
            <a:chExt cx="5766460" cy="45720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4961" y="1573305"/>
              <a:ext cx="555407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6767294" y="5351177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5.3.2</a:t>
            </a:r>
            <a:r>
              <a:rPr lang="en-US" dirty="0" smtClean="0"/>
              <a:t> Effect of Land Use 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5-6 </a:t>
            </a:r>
            <a:r>
              <a:rPr lang="en-US" dirty="0" smtClean="0"/>
              <a:t>Effect of Negative Externalities Near a Land Use Boundary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5313" y="1790700"/>
            <a:ext cx="8176343" cy="4000500"/>
            <a:chOff x="595313" y="1790700"/>
            <a:chExt cx="8176343" cy="40005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77529" y="4947767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3" y="1790700"/>
              <a:ext cx="7953375" cy="400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5.3.3</a:t>
            </a:r>
            <a:r>
              <a:rPr lang="en-US" dirty="0" smtClean="0"/>
              <a:t> Polycentric 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EXHIBIT 5-7 </a:t>
            </a:r>
            <a:r>
              <a:rPr lang="en-US" dirty="0" smtClean="0"/>
              <a:t>Rent Gradients in a Polycentric 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73740" y="1981200"/>
            <a:ext cx="8283080" cy="3247034"/>
            <a:chOff x="573740" y="1981200"/>
            <a:chExt cx="8283080" cy="3247034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8062693" y="44341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73740" y="1981200"/>
              <a:ext cx="8001000" cy="3200400"/>
              <a:chOff x="573740" y="1981200"/>
              <a:chExt cx="8001000" cy="3200400"/>
            </a:xfrm>
          </p:grpSpPr>
          <p:pic>
            <p:nvPicPr>
              <p:cNvPr id="7171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5665" y="2224088"/>
                <a:ext cx="7677150" cy="2714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Rectangle 7"/>
              <p:cNvSpPr/>
              <p:nvPr/>
            </p:nvSpPr>
            <p:spPr>
              <a:xfrm>
                <a:off x="573740" y="1981200"/>
                <a:ext cx="8001000" cy="3200400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5.3.4</a:t>
            </a:r>
            <a:r>
              <a:rPr lang="en-US" dirty="0" smtClean="0"/>
              <a:t> Neighborhood Dynamics and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5-8 </a:t>
            </a:r>
            <a:r>
              <a:rPr lang="en-US" dirty="0" smtClean="0"/>
              <a:t>Neighborhood Succession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5313" y="1509713"/>
            <a:ext cx="8185307" cy="3838575"/>
            <a:chOff x="595313" y="1509713"/>
            <a:chExt cx="8185307" cy="383857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86493" y="45103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3" y="1509713"/>
              <a:ext cx="7953375" cy="383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5-9A </a:t>
            </a:r>
            <a:r>
              <a:rPr lang="en-US" dirty="0" err="1" smtClean="0"/>
              <a:t>Herengracht</a:t>
            </a:r>
            <a:r>
              <a:rPr lang="en-US" dirty="0" smtClean="0"/>
              <a:t> Usage Value Index, 1628–1974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1447800"/>
            <a:ext cx="8225470" cy="4852882"/>
            <a:chOff x="457200" y="1447800"/>
            <a:chExt cx="8225470" cy="485288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447800"/>
              <a:ext cx="822547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457200" y="5992905"/>
              <a:ext cx="28991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Source: Eichholtz and </a:t>
              </a:r>
              <a:r>
                <a:rPr lang="en-US" sz="1400" dirty="0" err="1" smtClean="0"/>
                <a:t>Geltner</a:t>
              </a:r>
              <a:r>
                <a:rPr lang="en-US" sz="1400" dirty="0" smtClean="0"/>
                <a:t> (2004).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5.1</a:t>
            </a:r>
            <a:r>
              <a:rPr lang="en-US" dirty="0" smtClean="0"/>
              <a:t> 	From Property Rent to Property Value: The Effect of Rent Growth Expectations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5.2</a:t>
            </a:r>
            <a:r>
              <a:rPr lang="en-US" dirty="0" smtClean="0"/>
              <a:t> 	Effect of Uncertainty on Speculative Land Value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5.3</a:t>
            </a:r>
            <a:r>
              <a:rPr lang="en-US" dirty="0" smtClean="0"/>
              <a:t> 	Let’s Get Real: New Twists to the Old Model</a:t>
            </a:r>
          </a:p>
          <a:p>
            <a:pPr marL="1258888" lvl="1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5.3.1</a:t>
            </a:r>
            <a:r>
              <a:rPr lang="en-US" dirty="0" smtClean="0"/>
              <a:t> 	Density Variations and Heterogeneous Land Use</a:t>
            </a:r>
          </a:p>
          <a:p>
            <a:pPr marL="1258888" lvl="1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5.3.2</a:t>
            </a:r>
            <a:r>
              <a:rPr lang="en-US" dirty="0" smtClean="0"/>
              <a:t> 	Effect of Land Use Boundaries</a:t>
            </a:r>
          </a:p>
          <a:p>
            <a:pPr marL="1258888" lvl="1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5.3.3</a:t>
            </a:r>
            <a:r>
              <a:rPr lang="en-US" dirty="0" smtClean="0"/>
              <a:t> 	Polycentric Cities</a:t>
            </a:r>
          </a:p>
          <a:p>
            <a:pPr marL="1258888" lvl="1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5.3.4</a:t>
            </a:r>
            <a:r>
              <a:rPr lang="en-US" dirty="0" smtClean="0"/>
              <a:t> 	Neighborhood Dynamics and Life Cycle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5.4</a:t>
            </a:r>
            <a:r>
              <a:rPr lang="en-US" dirty="0" smtClean="0"/>
              <a:t> 	Property Life Cycle and the Effect of Building Structure Depreciation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5.5</a:t>
            </a:r>
            <a:r>
              <a:rPr lang="en-US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5-9B </a:t>
            </a:r>
            <a:r>
              <a:rPr lang="en-US" dirty="0" smtClean="0"/>
              <a:t>Summary Statistics of </a:t>
            </a:r>
            <a:r>
              <a:rPr lang="en-US" dirty="0" err="1" smtClean="0"/>
              <a:t>Herengracht</a:t>
            </a:r>
            <a:r>
              <a:rPr lang="en-US" dirty="0" smtClean="0"/>
              <a:t> Annual Repeat-Sale Price-Change Index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66763" y="1862138"/>
            <a:ext cx="7610475" cy="3398639"/>
            <a:chOff x="766763" y="1862138"/>
            <a:chExt cx="7610475" cy="3398639"/>
          </a:xfrm>
        </p:grpSpPr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763" y="1862138"/>
              <a:ext cx="7610475" cy="313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766763" y="4953000"/>
              <a:ext cx="28991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Source: Eichholtz and </a:t>
              </a:r>
              <a:r>
                <a:rPr lang="en-US" sz="1400" dirty="0" err="1" smtClean="0"/>
                <a:t>Geltner</a:t>
              </a:r>
              <a:r>
                <a:rPr lang="en-US" sz="1400" dirty="0" smtClean="0"/>
                <a:t> (2004).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5.4 </a:t>
            </a:r>
            <a:r>
              <a:rPr lang="en-US" dirty="0" smtClean="0"/>
              <a:t>Property Life Cycle and the Effect of Building</a:t>
            </a:r>
            <a:br>
              <a:rPr lang="en-US" dirty="0" smtClean="0"/>
            </a:br>
            <a:r>
              <a:rPr lang="en-US" dirty="0" smtClean="0"/>
              <a:t>Structure 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5-10 </a:t>
            </a:r>
            <a:r>
              <a:rPr lang="en-US" dirty="0" smtClean="0"/>
              <a:t>Components of Property Value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447800" y="1295400"/>
            <a:ext cx="6458761" cy="5029200"/>
            <a:chOff x="1447800" y="1295400"/>
            <a:chExt cx="6458761" cy="50292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12434" y="549642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447800" y="1295400"/>
              <a:ext cx="6233706" cy="5029200"/>
              <a:chOff x="1447800" y="1371600"/>
              <a:chExt cx="6233706" cy="5029200"/>
            </a:xfrm>
          </p:grpSpPr>
          <p:pic>
            <p:nvPicPr>
              <p:cNvPr id="1126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47800" y="1371600"/>
                <a:ext cx="6233706" cy="5029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6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37411" y="3810991"/>
                <a:ext cx="117729" cy="2276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5.5 </a:t>
            </a:r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dirty="0" smtClean="0"/>
              <a:t>EXHIBIT 5-1:	&lt;&lt;insert&gt;&gt;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7546335" y="5142918"/>
            <a:ext cx="13420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 © OnCourse Learning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 spcCol="182880">
            <a:normAutofit fontScale="85000" lnSpcReduction="20000"/>
          </a:bodyPr>
          <a:lstStyle/>
          <a:p>
            <a:r>
              <a:rPr lang="en-US" dirty="0" smtClean="0"/>
              <a:t>growth premium</a:t>
            </a:r>
          </a:p>
          <a:p>
            <a:r>
              <a:rPr lang="en-US" dirty="0" smtClean="0"/>
              <a:t>irreversibility premium</a:t>
            </a:r>
          </a:p>
          <a:p>
            <a:r>
              <a:rPr lang="en-US" dirty="0" smtClean="0"/>
              <a:t>concentric ring model of urban form</a:t>
            </a:r>
          </a:p>
          <a:p>
            <a:r>
              <a:rPr lang="en-US" dirty="0" smtClean="0"/>
              <a:t>sector model of urban land use</a:t>
            </a:r>
          </a:p>
          <a:p>
            <a:r>
              <a:rPr lang="en-US" dirty="0" smtClean="0"/>
              <a:t>compatible land uses</a:t>
            </a:r>
          </a:p>
          <a:p>
            <a:r>
              <a:rPr lang="en-US" dirty="0" smtClean="0"/>
              <a:t>negative </a:t>
            </a:r>
            <a:r>
              <a:rPr lang="en-US" dirty="0" err="1" smtClean="0"/>
              <a:t>locational</a:t>
            </a:r>
            <a:r>
              <a:rPr lang="en-US" dirty="0" smtClean="0"/>
              <a:t> externality</a:t>
            </a:r>
          </a:p>
          <a:p>
            <a:r>
              <a:rPr lang="en-US" dirty="0" smtClean="0"/>
              <a:t>polycentric city</a:t>
            </a:r>
          </a:p>
          <a:p>
            <a:r>
              <a:rPr lang="en-US" dirty="0" smtClean="0"/>
              <a:t>major activity center (MAC)</a:t>
            </a:r>
          </a:p>
          <a:p>
            <a:r>
              <a:rPr lang="en-US" dirty="0" smtClean="0"/>
              <a:t>neighborhood business district (NBD)</a:t>
            </a:r>
          </a:p>
          <a:p>
            <a:r>
              <a:rPr lang="en-US" dirty="0" err="1" smtClean="0"/>
              <a:t>polynuclear</a:t>
            </a:r>
            <a:r>
              <a:rPr lang="en-US" dirty="0" smtClean="0"/>
              <a:t> city</a:t>
            </a:r>
          </a:p>
          <a:p>
            <a:r>
              <a:rPr lang="en-US" dirty="0" smtClean="0"/>
              <a:t>neighborhood succession theory</a:t>
            </a:r>
          </a:p>
          <a:p>
            <a:r>
              <a:rPr lang="en-US" dirty="0" smtClean="0"/>
              <a:t>property life cycle</a:t>
            </a:r>
          </a:p>
          <a:p>
            <a:r>
              <a:rPr lang="en-US" dirty="0" smtClean="0"/>
              <a:t>structure value</a:t>
            </a:r>
          </a:p>
          <a:p>
            <a:r>
              <a:rPr lang="en-US" dirty="0" smtClean="0"/>
              <a:t>physical obsolescence</a:t>
            </a:r>
          </a:p>
          <a:p>
            <a:r>
              <a:rPr lang="en-US" dirty="0" smtClean="0"/>
              <a:t>functional obsolescence</a:t>
            </a:r>
          </a:p>
          <a:p>
            <a:r>
              <a:rPr lang="en-US" dirty="0" smtClean="0"/>
              <a:t>economic obsolescence</a:t>
            </a:r>
          </a:p>
          <a:p>
            <a:r>
              <a:rPr lang="en-US" dirty="0" smtClean="0"/>
              <a:t>land value</a:t>
            </a:r>
          </a:p>
          <a:p>
            <a:r>
              <a:rPr lang="en-US" dirty="0" smtClean="0"/>
              <a:t>redevelopment option value</a:t>
            </a:r>
          </a:p>
          <a:p>
            <a:r>
              <a:rPr lang="en-US" dirty="0" smtClean="0"/>
              <a:t>structural depreciation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The difference between land value and land rent and the key determinants of land values in and around a city.</a:t>
            </a:r>
          </a:p>
          <a:p>
            <a:r>
              <a:rPr lang="en-US" dirty="0" smtClean="0"/>
              <a:t>Why uncertainty can result in higher land values but less land development in a city.</a:t>
            </a:r>
          </a:p>
          <a:p>
            <a:r>
              <a:rPr lang="en-US" dirty="0" smtClean="0"/>
              <a:t>Why different land uses and densities occur at different locations within a city.</a:t>
            </a:r>
          </a:p>
          <a:p>
            <a:r>
              <a:rPr lang="en-US" dirty="0" smtClean="0"/>
              <a:t>How neighborhoods or urban districts grow and mature and sometimes decline and rise again.</a:t>
            </a:r>
          </a:p>
          <a:p>
            <a:r>
              <a:rPr lang="en-US" dirty="0" smtClean="0"/>
              <a:t>The concept of property life cycle and its implications for real estate investors.</a:t>
            </a:r>
          </a:p>
          <a:p>
            <a:r>
              <a:rPr lang="en-US" dirty="0" smtClean="0"/>
              <a:t>The nature and cause of the major characteristics of urban form and how this can evolve.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5.1 </a:t>
            </a:r>
            <a:r>
              <a:rPr lang="en-US" dirty="0" smtClean="0"/>
              <a:t>From Property Rent to Property Value:</a:t>
            </a:r>
            <a:br>
              <a:rPr lang="en-US" dirty="0" smtClean="0"/>
            </a:br>
            <a:r>
              <a:rPr lang="en-US" dirty="0" smtClean="0"/>
              <a:t>The Effect of Rent Growth Expectations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5.2 </a:t>
            </a:r>
            <a:r>
              <a:rPr lang="en-US" dirty="0" smtClean="0"/>
              <a:t>Effect of Uncertainty on Speculative Land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5-1 </a:t>
            </a:r>
            <a:r>
              <a:rPr lang="en-US" dirty="0" smtClean="0"/>
              <a:t>Components of Property Rent Outside and Inside the Urban Boundary, Under Uncertainty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5313" y="2038350"/>
            <a:ext cx="8185307" cy="3524250"/>
            <a:chOff x="595313" y="2038350"/>
            <a:chExt cx="8185307" cy="352425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86493" y="47684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3" y="2038350"/>
              <a:ext cx="7953375" cy="352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5-2 </a:t>
            </a:r>
            <a:r>
              <a:rPr lang="en-US" dirty="0" smtClean="0"/>
              <a:t>Components of Property Value Outside and Inside the Urban Boundary, Under Uncertainty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00075" y="1724025"/>
            <a:ext cx="8162616" cy="4143375"/>
            <a:chOff x="600075" y="1724025"/>
            <a:chExt cx="8162616" cy="414337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68564" y="50732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0075" y="1724025"/>
              <a:ext cx="7943850" cy="414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5.3 </a:t>
            </a:r>
            <a:r>
              <a:rPr lang="en-US" dirty="0" smtClean="0"/>
              <a:t>Let’s Get Real: New Twists to the Old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5.3.1</a:t>
            </a:r>
            <a:r>
              <a:rPr lang="en-US" dirty="0" smtClean="0"/>
              <a:t> Density Variations and Heterogeneous Land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486</Words>
  <Application>Microsoft Office PowerPoint</Application>
  <PresentationFormat>On-screen Show (4:3)</PresentationFormat>
  <Paragraphs>102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Chapter 5</vt:lpstr>
      <vt:lpstr>CHAPTER OUTLINE</vt:lpstr>
      <vt:lpstr>LEARNING OBJECTIVES</vt:lpstr>
      <vt:lpstr>5.1 From Property Rent to Property Value: The Effect of Rent Growth Expectations</vt:lpstr>
      <vt:lpstr>5.2 Effect of Uncertainty on Speculative Land Value</vt:lpstr>
      <vt:lpstr>EXHIBIT 5-1 Components of Property Rent Outside and Inside the Urban Boundary, Under Uncertainty</vt:lpstr>
      <vt:lpstr>EXHIBIT 5-2 Components of Property Value Outside and Inside the Urban Boundary, Under Uncertainty</vt:lpstr>
      <vt:lpstr>5.3 Let’s Get Real: New Twists to the Old Model</vt:lpstr>
      <vt:lpstr>5.3.1 Density Variations and Heterogeneous Land Use</vt:lpstr>
      <vt:lpstr>EXHIBIT 5-3 Bid-Rent Functions of Three Land Uses with Differing Productivity and Sensitivity to Transport Cost</vt:lpstr>
      <vt:lpstr>EXHIBIT 5-4 Concentric Ring Model of Urban Land Use Structure (Burgess)</vt:lpstr>
      <vt:lpstr>EXHIBIT 5-5 Sector Model of Urban Land Use Structure (Hoyt)</vt:lpstr>
      <vt:lpstr>5.3.2 Effect of Land Use Boundaries</vt:lpstr>
      <vt:lpstr>EXHIBIT 5-6 Effect of Negative Externalities Near a Land Use Boundary</vt:lpstr>
      <vt:lpstr>5.3.3 Polycentric Cities</vt:lpstr>
      <vt:lpstr>EXHIBIT 5-7 Rent Gradients in a Polycentric City</vt:lpstr>
      <vt:lpstr>5.3.4 Neighborhood Dynamics and Life Cycle</vt:lpstr>
      <vt:lpstr>EXHIBIT 5-8 Neighborhood Succession Model</vt:lpstr>
      <vt:lpstr>EXHIBIT 5-9A Herengracht Usage Value Index, 1628–1974 </vt:lpstr>
      <vt:lpstr>EXHIBIT 5-9B Summary Statistics of Herengracht Annual Repeat-Sale Price-Change Index</vt:lpstr>
      <vt:lpstr>5.4 Property Life Cycle and the Effect of Building Structure Depreciation</vt:lpstr>
      <vt:lpstr>EXHIBIT 5-10 Components of Property Value over Time</vt:lpstr>
      <vt:lpstr>5.5 Chapter Summary</vt:lpstr>
      <vt:lpstr>EXHIBIT 5-1: &lt;&lt;insert&gt;&gt;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60</cp:revision>
  <dcterms:created xsi:type="dcterms:W3CDTF">2013-02-04T22:06:42Z</dcterms:created>
  <dcterms:modified xsi:type="dcterms:W3CDTF">2013-02-20T23:13:18Z</dcterms:modified>
</cp:coreProperties>
</file>