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8" r:id="rId2"/>
    <p:sldId id="267" r:id="rId3"/>
    <p:sldId id="320" r:id="rId4"/>
    <p:sldId id="321" r:id="rId5"/>
    <p:sldId id="269" r:id="rId6"/>
    <p:sldId id="270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285" r:id="rId25"/>
    <p:sldId id="316" r:id="rId26"/>
    <p:sldId id="317" r:id="rId27"/>
    <p:sldId id="318" r:id="rId28"/>
    <p:sldId id="322" r:id="rId29"/>
    <p:sldId id="29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B7ED"/>
    <a:srgbClr val="1C3F94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85" d="100"/>
          <a:sy n="85" d="100"/>
        </p:scale>
        <p:origin x="-202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09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30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387A4-B4D4-4E6A-ABC9-A7349804809D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884C5-92BD-46A9-BCB1-9A639007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30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CHAPTER 30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DA9AEB4-4C6D-4B4A-BFD8-80D4268E1502}" type="datetime1">
              <a:rPr lang="en-US" smtClean="0"/>
              <a:pPr/>
              <a:t>2/20/2013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30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30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Leases and Leasing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30.3 </a:t>
            </a:r>
            <a:r>
              <a:rPr lang="en-US" dirty="0" smtClean="0"/>
              <a:t>Annuitized Lease Value and Effective Rent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30.3.1 </a:t>
            </a:r>
            <a:r>
              <a:rPr lang="en-US" dirty="0" smtClean="0"/>
              <a:t>Discount Rate in the ALV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30.3.2</a:t>
            </a:r>
            <a:r>
              <a:rPr lang="en-US" dirty="0" smtClean="0"/>
              <a:t> ALV Numerical Examples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30.3.3 </a:t>
            </a:r>
            <a:r>
              <a:rPr lang="en-US" dirty="0" smtClean="0"/>
              <a:t>Summarizing ALV and Effective Rent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30.4 </a:t>
            </a:r>
            <a:r>
              <a:rPr lang="en-US" dirty="0" smtClean="0"/>
              <a:t>Broader Leasing Strategy Considerations: Term Length and the Space Market Term Structure of Rent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30.4.1 </a:t>
            </a:r>
            <a:r>
              <a:rPr lang="en-US" dirty="0" smtClean="0"/>
              <a:t>Interlease Risk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30.4.2 </a:t>
            </a:r>
            <a:r>
              <a:rPr lang="en-US" dirty="0" smtClean="0"/>
              <a:t>Releasing Costs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30.4.3 </a:t>
            </a:r>
            <a:r>
              <a:rPr lang="en-US" dirty="0" smtClean="0"/>
              <a:t>Expectations about the Future Rental Market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30.4.4 </a:t>
            </a:r>
            <a:r>
              <a:rPr lang="en-US" dirty="0" smtClean="0"/>
              <a:t>Uncertainty and the Value of Flexibility and Options in Leases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30.4.5 </a:t>
            </a:r>
            <a:r>
              <a:rPr lang="en-US" dirty="0" smtClean="0"/>
              <a:t>Staggered Lease Expirations and Releasing Risk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98513" indent="-7985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30.1	</a:t>
            </a:r>
            <a:r>
              <a:rPr lang="en-US" dirty="0" smtClean="0"/>
              <a:t>Commercial Property Lease Terminology and Typology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30.1.1	</a:t>
            </a:r>
            <a:r>
              <a:rPr lang="en-US" dirty="0" smtClean="0"/>
              <a:t>Basic Lease Typology: The Responsibility for Expenses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30.1.2	</a:t>
            </a:r>
            <a:r>
              <a:rPr lang="en-US" dirty="0" smtClean="0"/>
              <a:t>Types of Rent Changes in Leases</a:t>
            </a:r>
          </a:p>
          <a:p>
            <a:pPr marL="798513" indent="-7985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30.2	</a:t>
            </a:r>
            <a:r>
              <a:rPr lang="en-US" dirty="0" smtClean="0"/>
              <a:t>Lease Characteristics Affecting Value or Rent</a:t>
            </a:r>
          </a:p>
          <a:p>
            <a:pPr marL="798513" indent="-7985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30.3	</a:t>
            </a:r>
            <a:r>
              <a:rPr lang="en-US" dirty="0" smtClean="0"/>
              <a:t>Annuitized Lease Value and Effective Rent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30.3.1	</a:t>
            </a:r>
            <a:r>
              <a:rPr lang="en-US" dirty="0" smtClean="0"/>
              <a:t>Discount Rate in the ALV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30.3.2	</a:t>
            </a:r>
            <a:r>
              <a:rPr lang="en-US" dirty="0" smtClean="0"/>
              <a:t>ALV Numerical Examples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30.3.3	</a:t>
            </a:r>
            <a:r>
              <a:rPr lang="en-US" dirty="0" smtClean="0"/>
              <a:t>Summarizing ALV and Effective Rent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30.4.6 </a:t>
            </a:r>
            <a:r>
              <a:rPr lang="en-US" dirty="0" smtClean="0"/>
              <a:t>Summary: Rent Term Structure and Optimal Lease-Term Length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30.5 </a:t>
            </a:r>
            <a:r>
              <a:rPr lang="en-US" dirty="0" smtClean="0"/>
              <a:t>Other Leasing and Rent Issues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30.5.1 </a:t>
            </a:r>
            <a:r>
              <a:rPr lang="en-US" dirty="0" smtClean="0"/>
              <a:t>Microspatial Trade-Offs and Synergies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30.5.2 </a:t>
            </a:r>
            <a:r>
              <a:rPr lang="en-US" dirty="0" smtClean="0"/>
              <a:t>Why Percentage Rents? </a:t>
            </a:r>
            <a:br>
              <a:rPr lang="en-US" dirty="0" smtClean="0"/>
            </a:br>
            <a:r>
              <a:rPr lang="en-US" dirty="0" smtClean="0"/>
              <a:t>(Consideration of Optimal Rent Structure)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30-1 </a:t>
            </a:r>
            <a:r>
              <a:rPr lang="en-US" dirty="0" smtClean="0"/>
              <a:t>How Percentage Rent Reduces</a:t>
            </a:r>
            <a:br>
              <a:rPr lang="en-US" dirty="0" smtClean="0"/>
            </a:br>
            <a:r>
              <a:rPr lang="en-US" dirty="0" smtClean="0"/>
              <a:t>Operating Leverage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040806" y="1600200"/>
            <a:ext cx="7303504" cy="4572000"/>
            <a:chOff x="1040806" y="1600200"/>
            <a:chExt cx="7303504" cy="45720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518282" y="5346172"/>
              <a:ext cx="139814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 © OnCourse Learning</a:t>
              </a:r>
              <a:endParaRPr lang="en-US" sz="105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0806" y="1600200"/>
              <a:ext cx="7076734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30.5.3 </a:t>
            </a:r>
            <a:r>
              <a:rPr lang="en-US" dirty="0" smtClean="0"/>
              <a:t>Why Concessions?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30.5.4 </a:t>
            </a:r>
            <a:r>
              <a:rPr lang="en-US" dirty="0" smtClean="0"/>
              <a:t>Optimal Asking Rent and Optimal Vacancy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30.6 </a:t>
            </a:r>
            <a:r>
              <a:rPr lang="en-US" dirty="0" smtClean="0"/>
              <a:t>Chapter Summary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>
            <a:noAutofit/>
          </a:bodyPr>
          <a:lstStyle/>
          <a:p>
            <a:r>
              <a:rPr lang="en-US" sz="2400" dirty="0" smtClean="0"/>
              <a:t>lease</a:t>
            </a:r>
          </a:p>
          <a:p>
            <a:r>
              <a:rPr lang="en-US" sz="2400" dirty="0" smtClean="0"/>
              <a:t>lessor</a:t>
            </a:r>
          </a:p>
          <a:p>
            <a:r>
              <a:rPr lang="en-US" sz="2400" dirty="0" smtClean="0"/>
              <a:t>lessee</a:t>
            </a:r>
          </a:p>
          <a:p>
            <a:r>
              <a:rPr lang="en-US" sz="2400" dirty="0" smtClean="0"/>
              <a:t>ground lease</a:t>
            </a:r>
          </a:p>
          <a:p>
            <a:r>
              <a:rPr lang="en-US" sz="2400" dirty="0" smtClean="0"/>
              <a:t>rent</a:t>
            </a:r>
          </a:p>
          <a:p>
            <a:r>
              <a:rPr lang="en-US" sz="2400" dirty="0" smtClean="0"/>
              <a:t>gross (full service) lease</a:t>
            </a:r>
          </a:p>
          <a:p>
            <a:r>
              <a:rPr lang="en-US" sz="2400" dirty="0" smtClean="0"/>
              <a:t>net lease</a:t>
            </a:r>
          </a:p>
          <a:p>
            <a:r>
              <a:rPr lang="en-US" sz="2400" dirty="0" smtClean="0"/>
              <a:t>triple net (NNN) lease</a:t>
            </a:r>
          </a:p>
          <a:p>
            <a:r>
              <a:rPr lang="en-US" sz="2400" dirty="0" smtClean="0"/>
              <a:t>hybrid lease</a:t>
            </a:r>
          </a:p>
          <a:p>
            <a:r>
              <a:rPr lang="en-US" sz="2400" dirty="0" smtClean="0"/>
              <a:t>expense stops</a:t>
            </a:r>
          </a:p>
          <a:p>
            <a:r>
              <a:rPr lang="en-US" sz="2400" dirty="0" smtClean="0"/>
              <a:t>flat rent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>
            <a:noAutofit/>
          </a:bodyPr>
          <a:lstStyle/>
          <a:p>
            <a:r>
              <a:rPr lang="en-US" sz="2400" dirty="0" smtClean="0"/>
              <a:t>graduated rent</a:t>
            </a:r>
          </a:p>
          <a:p>
            <a:r>
              <a:rPr lang="en-US" sz="2400" dirty="0" smtClean="0"/>
              <a:t>step-ups</a:t>
            </a:r>
          </a:p>
          <a:p>
            <a:r>
              <a:rPr lang="en-US" sz="2400" dirty="0" smtClean="0"/>
              <a:t>revaluated rent</a:t>
            </a:r>
          </a:p>
          <a:p>
            <a:r>
              <a:rPr lang="en-US" sz="2400" dirty="0" smtClean="0"/>
              <a:t>indexed rent</a:t>
            </a:r>
          </a:p>
          <a:p>
            <a:r>
              <a:rPr lang="en-US" sz="2400" dirty="0" smtClean="0"/>
              <a:t>percentage rent</a:t>
            </a:r>
          </a:p>
          <a:p>
            <a:r>
              <a:rPr lang="en-US" sz="2400" dirty="0" smtClean="0"/>
              <a:t>base rent</a:t>
            </a:r>
          </a:p>
          <a:p>
            <a:r>
              <a:rPr lang="en-US" sz="2400" dirty="0" smtClean="0"/>
              <a:t>lease term</a:t>
            </a:r>
          </a:p>
          <a:p>
            <a:r>
              <a:rPr lang="en-US" sz="2400" dirty="0" smtClean="0"/>
              <a:t>concessions</a:t>
            </a:r>
          </a:p>
          <a:p>
            <a:r>
              <a:rPr lang="en-US" sz="2400" dirty="0" smtClean="0"/>
              <a:t>lease covenants</a:t>
            </a:r>
          </a:p>
          <a:p>
            <a:r>
              <a:rPr lang="en-US" sz="2400" dirty="0" smtClean="0"/>
              <a:t>sublet</a:t>
            </a:r>
          </a:p>
          <a:p>
            <a:r>
              <a:rPr lang="en-US" sz="2400" dirty="0" smtClean="0"/>
              <a:t>lease options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114800" cy="5059363"/>
          </a:xfrm>
        </p:spPr>
        <p:txBody>
          <a:bodyPr>
            <a:noAutofit/>
          </a:bodyPr>
          <a:lstStyle/>
          <a:p>
            <a:r>
              <a:rPr lang="en-US" sz="2400" dirty="0" smtClean="0"/>
              <a:t>right of first refusal</a:t>
            </a:r>
          </a:p>
          <a:p>
            <a:r>
              <a:rPr lang="en-US" sz="2400" dirty="0" smtClean="0"/>
              <a:t>effective rent</a:t>
            </a:r>
          </a:p>
          <a:p>
            <a:r>
              <a:rPr lang="en-US" sz="2400" dirty="0" smtClean="0"/>
              <a:t>annuitized lease value (ALV)</a:t>
            </a:r>
          </a:p>
          <a:p>
            <a:r>
              <a:rPr lang="en-US" sz="2400" dirty="0" smtClean="0"/>
              <a:t>term structure of rents</a:t>
            </a:r>
          </a:p>
          <a:p>
            <a:r>
              <a:rPr lang="en-US" sz="2400" dirty="0" smtClean="0"/>
              <a:t>intralease discount rate</a:t>
            </a:r>
          </a:p>
          <a:p>
            <a:r>
              <a:rPr lang="en-US" sz="2400" dirty="0" smtClean="0"/>
              <a:t>interlease discount rate</a:t>
            </a:r>
          </a:p>
          <a:p>
            <a:r>
              <a:rPr lang="en-US" sz="2400" dirty="0" smtClean="0"/>
              <a:t>spot (or short-term) rents</a:t>
            </a:r>
          </a:p>
          <a:p>
            <a:pPr lvl="0"/>
            <a:r>
              <a:rPr lang="en-US" sz="2400" dirty="0" smtClean="0"/>
              <a:t>releasing costs</a:t>
            </a:r>
          </a:p>
          <a:p>
            <a:pPr lvl="0"/>
            <a:r>
              <a:rPr lang="en-US" sz="2400" dirty="0" smtClean="0"/>
              <a:t>holdup problem</a:t>
            </a:r>
          </a:p>
          <a:p>
            <a:pPr lvl="0"/>
            <a:r>
              <a:rPr lang="en-US" sz="2400" dirty="0" smtClean="0"/>
              <a:t>complementary expectations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14800" cy="5059363"/>
          </a:xfrm>
        </p:spPr>
        <p:txBody>
          <a:bodyPr>
            <a:noAutofit/>
          </a:bodyPr>
          <a:lstStyle/>
          <a:p>
            <a:pPr lvl="0"/>
            <a:r>
              <a:rPr lang="en-US" sz="2400" dirty="0" smtClean="0"/>
              <a:t>conflicting expectations</a:t>
            </a:r>
          </a:p>
          <a:p>
            <a:pPr lvl="0"/>
            <a:r>
              <a:rPr lang="en-US" sz="2400" dirty="0" smtClean="0"/>
              <a:t>microspacial considerations</a:t>
            </a:r>
          </a:p>
          <a:p>
            <a:pPr lvl="0"/>
            <a:r>
              <a:rPr lang="en-US" sz="2400" dirty="0" smtClean="0"/>
              <a:t>rational expectations</a:t>
            </a:r>
          </a:p>
          <a:p>
            <a:pPr lvl="0"/>
            <a:r>
              <a:rPr lang="en-US" sz="2400" dirty="0" smtClean="0"/>
              <a:t>efficiency ratio</a:t>
            </a:r>
          </a:p>
          <a:p>
            <a:pPr lvl="0"/>
            <a:r>
              <a:rPr lang="en-US" sz="2400" dirty="0" smtClean="0"/>
              <a:t>tenant mix synergies</a:t>
            </a:r>
          </a:p>
          <a:p>
            <a:pPr lvl="0"/>
            <a:r>
              <a:rPr lang="en-US" sz="2400" dirty="0" smtClean="0"/>
              <a:t>anchor tenants</a:t>
            </a:r>
          </a:p>
          <a:p>
            <a:pPr lvl="0"/>
            <a:r>
              <a:rPr lang="en-US" sz="2400" dirty="0" smtClean="0"/>
              <a:t>quoted (asking) rent</a:t>
            </a:r>
          </a:p>
          <a:p>
            <a:pPr lvl="0"/>
            <a:r>
              <a:rPr lang="en-US" sz="2400" dirty="0" smtClean="0"/>
              <a:t>optimal asking rent</a:t>
            </a:r>
          </a:p>
          <a:p>
            <a:pPr lvl="0"/>
            <a:r>
              <a:rPr lang="en-US" sz="2400" dirty="0" smtClean="0"/>
              <a:t>noisy price information</a:t>
            </a:r>
          </a:p>
          <a:p>
            <a:pPr lvl="0"/>
            <a:r>
              <a:rPr lang="en-US" sz="2400" dirty="0" smtClean="0"/>
              <a:t>rational vacancy</a:t>
            </a:r>
          </a:p>
          <a:p>
            <a:pPr lvl="0"/>
            <a:r>
              <a:rPr lang="en-US" sz="2400" dirty="0" smtClean="0"/>
              <a:t>thin markets</a:t>
            </a:r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493060"/>
            <a:ext cx="1251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A1B7ED"/>
                </a:solidFill>
              </a:rPr>
              <a:t>(continued)</a:t>
            </a:r>
            <a:endParaRPr lang="en-US" i="1" dirty="0">
              <a:solidFill>
                <a:srgbClr val="A1B7E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98513" indent="-7985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30.4	</a:t>
            </a:r>
            <a:r>
              <a:rPr lang="en-US" dirty="0" smtClean="0"/>
              <a:t>Broader Leasing Strategy Considerations: Term Length and the Space Market Term Structure of Rent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30.4.1 	</a:t>
            </a:r>
            <a:r>
              <a:rPr lang="en-US" dirty="0" smtClean="0"/>
              <a:t>Interlease Risk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30.4.2 </a:t>
            </a:r>
            <a:r>
              <a:rPr lang="en-US" dirty="0" smtClean="0"/>
              <a:t>	Releasing Costs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30.4.3 	</a:t>
            </a:r>
            <a:r>
              <a:rPr lang="en-US" dirty="0" smtClean="0"/>
              <a:t>Expectations about the Future Rental Market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30.4.4 	</a:t>
            </a:r>
            <a:r>
              <a:rPr lang="en-US" dirty="0" smtClean="0"/>
              <a:t>Uncertainty and the Value of Flexibility and Options in Leases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30.4.5 </a:t>
            </a:r>
            <a:r>
              <a:rPr lang="en-US" dirty="0" smtClean="0"/>
              <a:t>	Staggered Lease Expirations and Releasing Risk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30.4.6 	</a:t>
            </a:r>
            <a:r>
              <a:rPr lang="en-US" dirty="0" smtClean="0"/>
              <a:t>Summary: Rent Term Structure and Optimal Lease-Term Length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67789" y="706433"/>
            <a:ext cx="1251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A1B7ED"/>
                </a:solidFill>
              </a:rPr>
              <a:t>(continued)</a:t>
            </a:r>
            <a:endParaRPr lang="en-US" i="1" dirty="0">
              <a:solidFill>
                <a:srgbClr val="A1B7E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98513" indent="-7985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30.5	</a:t>
            </a:r>
            <a:r>
              <a:rPr lang="en-US" dirty="0" smtClean="0"/>
              <a:t>Other Leasing and Rent Issues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30.5.1 	</a:t>
            </a:r>
            <a:r>
              <a:rPr lang="en-US" dirty="0" smtClean="0"/>
              <a:t>Microspatial Trade-Offs and Synergies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30.5.2 	</a:t>
            </a:r>
            <a:r>
              <a:rPr lang="en-US" dirty="0" smtClean="0"/>
              <a:t>Why Percentage Rents? (Consideration of Optimal Rent Structure)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30.5.3 	</a:t>
            </a:r>
            <a:r>
              <a:rPr lang="en-US" dirty="0" smtClean="0"/>
              <a:t>Why Concessions?</a:t>
            </a:r>
          </a:p>
          <a:p>
            <a:pPr marL="1712913" lvl="1" indent="-9159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30.5.4 	</a:t>
            </a:r>
            <a:r>
              <a:rPr lang="en-US" dirty="0" smtClean="0"/>
              <a:t>Optimal Asking Rent and Optimal Vacancy</a:t>
            </a:r>
          </a:p>
          <a:p>
            <a:pPr marL="798513" indent="-7985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30.6	</a:t>
            </a:r>
            <a:r>
              <a:rPr lang="en-US" dirty="0" smtClean="0"/>
              <a:t>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67789" y="706433"/>
            <a:ext cx="1251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A1B7ED"/>
                </a:solidFill>
              </a:rPr>
              <a:t>(continued)</a:t>
            </a:r>
            <a:endParaRPr lang="en-US" i="1" dirty="0">
              <a:solidFill>
                <a:srgbClr val="A1B7E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The major characteristics and descriptive terminology used in commercial property leases in the United States.</a:t>
            </a:r>
          </a:p>
          <a:p>
            <a:r>
              <a:rPr lang="en-US" dirty="0" smtClean="0"/>
              <a:t>What is meant by “effective rent,” “annuitized lease value,” and how to calculate these values.</a:t>
            </a:r>
          </a:p>
          <a:p>
            <a:r>
              <a:rPr lang="en-US" dirty="0" smtClean="0"/>
              <a:t>The major factors determining lease value to the landlord that are left out of the effective rent or annuitized lease value calculation.</a:t>
            </a:r>
          </a:p>
          <a:p>
            <a:r>
              <a:rPr lang="en-US" dirty="0" smtClean="0"/>
              <a:t>Some major leasing strategy issues and trade-offs facing landlords and tenants.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30.1 </a:t>
            </a:r>
            <a:r>
              <a:rPr lang="en-US" dirty="0" smtClean="0"/>
              <a:t>Commercial Property Lease Terminology and Typology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30.1.1 </a:t>
            </a:r>
            <a:r>
              <a:rPr lang="en-US" dirty="0" smtClean="0"/>
              <a:t>Basic Lease Typology: The Responsibility for Expenses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30.1.2 </a:t>
            </a:r>
            <a:r>
              <a:rPr lang="en-US" dirty="0" smtClean="0"/>
              <a:t>Types of Rent Changes in Leases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30.2 </a:t>
            </a:r>
            <a:r>
              <a:rPr lang="en-US" dirty="0" smtClean="0"/>
              <a:t>Lease Characteristics Affecting Value or Rent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438</Words>
  <Application>Microsoft Office PowerPoint</Application>
  <PresentationFormat>On-screen Show (4:3)</PresentationFormat>
  <Paragraphs>136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Chapter 30</vt:lpstr>
      <vt:lpstr>CHAPTER OUTLINE</vt:lpstr>
      <vt:lpstr>CHAPTER OUTLINE</vt:lpstr>
      <vt:lpstr>CHAPTER OUTLINE</vt:lpstr>
      <vt:lpstr>LEARNING OBJECTIVES</vt:lpstr>
      <vt:lpstr>30.1 Commercial Property Lease Terminology and Typology</vt:lpstr>
      <vt:lpstr>30.1.1 Basic Lease Typology: The Responsibility for Expenses</vt:lpstr>
      <vt:lpstr>30.1.2 Types of Rent Changes in Leases</vt:lpstr>
      <vt:lpstr>30.2 Lease Characteristics Affecting Value or Rent</vt:lpstr>
      <vt:lpstr>30.3 Annuitized Lease Value and Effective Rent</vt:lpstr>
      <vt:lpstr>30.3.1 Discount Rate in the ALV</vt:lpstr>
      <vt:lpstr>30.3.2 ALV Numerical Examples</vt:lpstr>
      <vt:lpstr>30.3.3 Summarizing ALV and Effective Rent</vt:lpstr>
      <vt:lpstr>30.4 Broader Leasing Strategy Considerations: Term Length and the Space Market Term Structure of Rent</vt:lpstr>
      <vt:lpstr>30.4.1 Interlease Risk</vt:lpstr>
      <vt:lpstr>30.4.2 Releasing Costs</vt:lpstr>
      <vt:lpstr>30.4.3 Expectations about the Future Rental Market</vt:lpstr>
      <vt:lpstr>30.4.4 Uncertainty and the Value of Flexibility and Options in Leases</vt:lpstr>
      <vt:lpstr>30.4.5 Staggered Lease Expirations and Releasing Risk</vt:lpstr>
      <vt:lpstr>30.4.6 Summary: Rent Term Structure and Optimal Lease-Term Length</vt:lpstr>
      <vt:lpstr>30.5 Other Leasing and Rent Issues</vt:lpstr>
      <vt:lpstr>30.5.1 Microspatial Trade-Offs and Synergies</vt:lpstr>
      <vt:lpstr>30.5.2 Why Percentage Rents?  (Consideration of Optimal Rent Structure)</vt:lpstr>
      <vt:lpstr>EXHIBIT 30-1 How Percentage Rent Reduces Operating Leverage</vt:lpstr>
      <vt:lpstr>30.5.3 Why Concessions?</vt:lpstr>
      <vt:lpstr>30.5.4 Optimal Asking Rent and Optimal Vacancy</vt:lpstr>
      <vt:lpstr>30.6 Chapter Summary</vt:lpstr>
      <vt:lpstr>KEY TERMS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79</cp:revision>
  <dcterms:created xsi:type="dcterms:W3CDTF">2013-02-04T22:06:42Z</dcterms:created>
  <dcterms:modified xsi:type="dcterms:W3CDTF">2013-02-20T23:19:51Z</dcterms:modified>
</cp:coreProperties>
</file>