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8" r:id="rId2"/>
    <p:sldId id="267" r:id="rId3"/>
    <p:sldId id="269" r:id="rId4"/>
    <p:sldId id="270" r:id="rId5"/>
    <p:sldId id="285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7" r:id="rId14"/>
    <p:sldId id="308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09" r:id="rId23"/>
    <p:sldId id="317" r:id="rId24"/>
    <p:sldId id="2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09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4FF37-3B79-4089-B9EF-770BAEDD38D4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8363-2899-47E1-8624-D58C958BB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8463AB6-C470-4C1D-B92B-22473667B4FE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3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3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3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Central Place Theory and the System of Cities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3.3.1</a:t>
            </a:r>
            <a:r>
              <a:rPr lang="en-US" dirty="0" smtClean="0"/>
              <a:t> Centripetal Forces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3.3.2</a:t>
            </a:r>
            <a:r>
              <a:rPr lang="en-US" dirty="0" smtClean="0"/>
              <a:t> Centrifugal Forces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3.3.3</a:t>
            </a:r>
            <a:r>
              <a:rPr lang="en-US" dirty="0" smtClean="0"/>
              <a:t> Balance of Forces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3.3.4 </a:t>
            </a:r>
            <a:r>
              <a:rPr lang="en-US" dirty="0" smtClean="0"/>
              <a:t>Central Place Theory and the Urban Hierarchy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EXHIBIT 3-3 </a:t>
            </a:r>
            <a:r>
              <a:rPr lang="en-US" dirty="0" smtClean="0"/>
              <a:t>Central Place Theory and Urban Hierarchy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47800"/>
            <a:ext cx="259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diagram shows the theoretical configuration of 34 lower-order cities (single dots) and 5 higher-order cities (circled dots), with their “hinterland” territories indicated as on a “featureless plain.” The hexagonal shapes minimize aggregate transportation costs. The even spacing of the central points is the key point.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447800"/>
            <a:ext cx="5012054" cy="48006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3.3.5 </a:t>
            </a:r>
            <a:r>
              <a:rPr lang="en-US" dirty="0" smtClean="0"/>
              <a:t>Why Does </a:t>
            </a:r>
            <a:r>
              <a:rPr lang="en-US" dirty="0" err="1" smtClean="0"/>
              <a:t>CPT</a:t>
            </a:r>
            <a:r>
              <a:rPr lang="en-US" dirty="0" smtClean="0"/>
              <a:t> Matter?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3.4 </a:t>
            </a:r>
            <a:r>
              <a:rPr lang="en-US" dirty="0" smtClean="0"/>
              <a:t>Economic Base and the Growth of Cities and Regions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3.4.1 </a:t>
            </a:r>
            <a:r>
              <a:rPr lang="en-US" dirty="0" smtClean="0"/>
              <a:t>Definition of Economic Base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3.4.2 </a:t>
            </a:r>
            <a:r>
              <a:rPr lang="en-US" dirty="0" smtClean="0"/>
              <a:t>Export Base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3.4.3 </a:t>
            </a:r>
            <a:r>
              <a:rPr lang="en-US" dirty="0" smtClean="0"/>
              <a:t>Location Quotients and </a:t>
            </a:r>
            <a:r>
              <a:rPr lang="en-US" dirty="0" err="1" smtClean="0"/>
              <a:t>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3.1</a:t>
            </a:r>
            <a:r>
              <a:rPr lang="en-US" dirty="0" smtClean="0"/>
              <a:t> 	Pattern of City Size</a:t>
            </a:r>
          </a:p>
          <a:p>
            <a:pPr marL="457200" indent="-457200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3.2</a:t>
            </a:r>
            <a:r>
              <a:rPr lang="en-US" dirty="0" smtClean="0"/>
              <a:t> 	Pattern of City Location</a:t>
            </a:r>
          </a:p>
          <a:p>
            <a:pPr marL="457200" indent="-457200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3.3</a:t>
            </a:r>
            <a:r>
              <a:rPr lang="en-US" dirty="0" smtClean="0"/>
              <a:t> 	Factors Underlying the Pattern: Centripetal and Centrifugal Forces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3.3.1</a:t>
            </a:r>
            <a:r>
              <a:rPr lang="en-US" dirty="0" smtClean="0"/>
              <a:t> 	Centripetal Forces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3.3.2</a:t>
            </a:r>
            <a:r>
              <a:rPr lang="en-US" dirty="0" smtClean="0"/>
              <a:t> 	Centrifugal Forces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3.3.3</a:t>
            </a:r>
            <a:r>
              <a:rPr lang="en-US" dirty="0" smtClean="0"/>
              <a:t> 	Balance of Forces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3.3.4</a:t>
            </a:r>
            <a:r>
              <a:rPr lang="en-US" dirty="0" smtClean="0"/>
              <a:t> 	Central Place Theory and the Urban Hierarchy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3.3.5</a:t>
            </a:r>
            <a:r>
              <a:rPr lang="en-US" dirty="0" smtClean="0"/>
              <a:t> 	Why Does </a:t>
            </a:r>
            <a:r>
              <a:rPr lang="en-US" dirty="0" err="1" smtClean="0"/>
              <a:t>CPT</a:t>
            </a:r>
            <a:r>
              <a:rPr lang="en-US" dirty="0" smtClean="0"/>
              <a:t> Matter?</a:t>
            </a:r>
          </a:p>
          <a:p>
            <a:pPr marL="457200" indent="-457200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3.4</a:t>
            </a:r>
            <a:r>
              <a:rPr lang="en-US" dirty="0" smtClean="0"/>
              <a:t> 	Economic Base and the Growth of Cities and Regions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3.4.1</a:t>
            </a:r>
            <a:r>
              <a:rPr lang="en-US" dirty="0" smtClean="0"/>
              <a:t> 	Definition of Economic Base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3.4.2</a:t>
            </a:r>
            <a:r>
              <a:rPr lang="en-US" dirty="0" smtClean="0"/>
              <a:t> 	Export Base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3.4.3</a:t>
            </a:r>
            <a:r>
              <a:rPr lang="en-US" dirty="0" smtClean="0"/>
              <a:t> 	Location Quotients and </a:t>
            </a:r>
            <a:r>
              <a:rPr lang="en-US" dirty="0" err="1" smtClean="0"/>
              <a:t>SICs</a:t>
            </a:r>
            <a:endParaRPr lang="en-US" dirty="0" smtClean="0"/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3.4.4</a:t>
            </a:r>
            <a:r>
              <a:rPr lang="en-US" dirty="0" smtClean="0"/>
              <a:t> 	Service Sector and Export Multiplier</a:t>
            </a:r>
          </a:p>
          <a:p>
            <a:pPr marL="1030288" lvl="1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3.4.5</a:t>
            </a:r>
            <a:r>
              <a:rPr lang="en-US" dirty="0" smtClean="0"/>
              <a:t> 	Classification of Cities by Economic Base</a:t>
            </a:r>
          </a:p>
          <a:p>
            <a:pPr marL="457200" indent="-457200">
              <a:buNone/>
            </a:pPr>
            <a:r>
              <a:rPr lang="en-US" b="1" dirty="0" smtClean="0">
                <a:solidFill>
                  <a:srgbClr val="1C3F94"/>
                </a:solidFill>
              </a:rPr>
              <a:t>3.5</a:t>
            </a:r>
            <a:r>
              <a:rPr lang="en-US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3.4.4 </a:t>
            </a:r>
            <a:r>
              <a:rPr lang="en-US" dirty="0" smtClean="0"/>
              <a:t>Service Sector and Export Multiplier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3.4.5 </a:t>
            </a:r>
            <a:r>
              <a:rPr lang="en-US" dirty="0" smtClean="0"/>
              <a:t>Classification of Cities by Economic Base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800" cy="3611562"/>
          </a:xfrm>
        </p:spPr>
        <p:txBody>
          <a:bodyPr anchor="t">
            <a:noAutofit/>
          </a:bodyPr>
          <a:lstStyle/>
          <a:p>
            <a:r>
              <a:rPr lang="en-US" sz="2800" b="1" dirty="0" smtClean="0"/>
              <a:t>EXHIBIT 3-4 </a:t>
            </a:r>
            <a:br>
              <a:rPr lang="en-US" sz="2800" b="1" dirty="0" smtClean="0"/>
            </a:br>
            <a:r>
              <a:rPr lang="en-US" sz="2800" dirty="0" smtClean="0"/>
              <a:t>Example of U.S. City Classification by Dominant Economic Base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274638"/>
            <a:ext cx="7797988" cy="5943600"/>
            <a:chOff x="457200" y="274638"/>
            <a:chExt cx="7797988" cy="5943600"/>
          </a:xfrm>
        </p:grpSpPr>
        <p:sp>
          <p:nvSpPr>
            <p:cNvPr id="4" name="Rectangle 3"/>
            <p:cNvSpPr/>
            <p:nvPr/>
          </p:nvSpPr>
          <p:spPr>
            <a:xfrm>
              <a:off x="457200" y="2514600"/>
              <a:ext cx="27432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*Location quotients do change over time causing cities to move from one </a:t>
              </a:r>
              <a:r>
                <a:rPr lang="en-US" sz="1400" dirty="0" err="1" smtClean="0"/>
                <a:t>EBC</a:t>
              </a:r>
              <a:r>
                <a:rPr lang="en-US" sz="1400" dirty="0" smtClean="0"/>
                <a:t> to another—however, this is infrequent.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200" y="5257800"/>
              <a:ext cx="29718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G. Mueller. 1993. Refining Economic Diversification Strategies for Real Estate Portfolios. </a:t>
              </a:r>
              <a:r>
                <a:rPr lang="en-US" sz="1400" i="1" dirty="0" smtClean="0"/>
                <a:t>Journal of Real Estate Research </a:t>
              </a:r>
              <a:r>
                <a:rPr lang="en-US" sz="1400" dirty="0" smtClean="0"/>
                <a:t>8(1)</a:t>
              </a:r>
              <a:endParaRPr lang="en-US" sz="14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29000" y="274638"/>
              <a:ext cx="4826188" cy="594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3.5 </a:t>
            </a:r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 spcCol="182880">
            <a:normAutofit fontScale="77500" lnSpcReduction="20000"/>
          </a:bodyPr>
          <a:lstStyle/>
          <a:p>
            <a:r>
              <a:rPr lang="en-US" dirty="0" smtClean="0"/>
              <a:t>system of cities</a:t>
            </a:r>
          </a:p>
          <a:p>
            <a:r>
              <a:rPr lang="en-US" dirty="0" smtClean="0"/>
              <a:t>rank/size rule (</a:t>
            </a:r>
            <a:r>
              <a:rPr lang="en-US" dirty="0" err="1" smtClean="0"/>
              <a:t>Zipf’s</a:t>
            </a:r>
            <a:r>
              <a:rPr lang="en-US" dirty="0" smtClean="0"/>
              <a:t> Law)</a:t>
            </a:r>
          </a:p>
          <a:p>
            <a:r>
              <a:rPr lang="en-US" dirty="0" smtClean="0"/>
              <a:t>centralizing (centripetal) forces</a:t>
            </a:r>
          </a:p>
          <a:p>
            <a:r>
              <a:rPr lang="en-US" dirty="0" smtClean="0"/>
              <a:t>decentralizing (centrifugal) forces</a:t>
            </a:r>
          </a:p>
          <a:p>
            <a:r>
              <a:rPr lang="en-US" dirty="0" smtClean="0"/>
              <a:t>economies of scale</a:t>
            </a:r>
          </a:p>
          <a:p>
            <a:r>
              <a:rPr lang="en-US" dirty="0" smtClean="0"/>
              <a:t>economies of agglomeration</a:t>
            </a:r>
          </a:p>
          <a:p>
            <a:r>
              <a:rPr lang="en-US" dirty="0" smtClean="0"/>
              <a:t>positive </a:t>
            </a:r>
            <a:r>
              <a:rPr lang="en-US" dirty="0" err="1" smtClean="0"/>
              <a:t>locational</a:t>
            </a:r>
            <a:r>
              <a:rPr lang="en-US" dirty="0" smtClean="0"/>
              <a:t> externalities</a:t>
            </a:r>
          </a:p>
          <a:p>
            <a:r>
              <a:rPr lang="en-US" dirty="0" smtClean="0"/>
              <a:t>cumulative causation</a:t>
            </a:r>
          </a:p>
          <a:p>
            <a:r>
              <a:rPr lang="en-US" dirty="0" smtClean="0"/>
              <a:t>central place theory (</a:t>
            </a:r>
            <a:r>
              <a:rPr lang="en-US" dirty="0" err="1" smtClean="0"/>
              <a:t>CPT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theory of urban hierarchy</a:t>
            </a:r>
          </a:p>
          <a:p>
            <a:r>
              <a:rPr lang="en-US" dirty="0" smtClean="0"/>
              <a:t>hinterlands</a:t>
            </a:r>
          </a:p>
          <a:p>
            <a:r>
              <a:rPr lang="en-US" dirty="0" smtClean="0"/>
              <a:t>threshold market</a:t>
            </a:r>
          </a:p>
          <a:p>
            <a:r>
              <a:rPr lang="en-US" dirty="0" smtClean="0"/>
              <a:t>agglomeration shadows</a:t>
            </a:r>
          </a:p>
          <a:p>
            <a:r>
              <a:rPr lang="en-US" dirty="0" smtClean="0"/>
              <a:t>economic base</a:t>
            </a:r>
          </a:p>
          <a:p>
            <a:r>
              <a:rPr lang="en-US" dirty="0" smtClean="0"/>
              <a:t>export base theory</a:t>
            </a:r>
          </a:p>
          <a:p>
            <a:r>
              <a:rPr lang="en-US" dirty="0" smtClean="0"/>
              <a:t>export (basic) sector</a:t>
            </a:r>
          </a:p>
          <a:p>
            <a:r>
              <a:rPr lang="en-US" dirty="0" smtClean="0"/>
              <a:t>service (</a:t>
            </a:r>
            <a:r>
              <a:rPr lang="en-US" dirty="0" err="1" smtClean="0"/>
              <a:t>nonbasic</a:t>
            </a:r>
            <a:r>
              <a:rPr lang="en-US" dirty="0" smtClean="0"/>
              <a:t>) sector</a:t>
            </a:r>
          </a:p>
          <a:p>
            <a:r>
              <a:rPr lang="en-US" dirty="0" smtClean="0"/>
              <a:t>location quotient (</a:t>
            </a:r>
            <a:r>
              <a:rPr lang="en-US" dirty="0" err="1" smtClean="0"/>
              <a:t>LQ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standard industrial classification (SIC)</a:t>
            </a:r>
          </a:p>
          <a:p>
            <a:r>
              <a:rPr lang="en-US" dirty="0" smtClean="0"/>
              <a:t>employment multiplier effect</a:t>
            </a:r>
          </a:p>
          <a:p>
            <a:r>
              <a:rPr lang="en-US" dirty="0" smtClean="0"/>
              <a:t>population multiplier</a:t>
            </a:r>
          </a:p>
          <a:p>
            <a:r>
              <a:rPr lang="en-US" dirty="0" smtClean="0"/>
              <a:t>classification of cities</a:t>
            </a:r>
          </a:p>
          <a:p>
            <a:r>
              <a:rPr lang="en-US" dirty="0" smtClean="0"/>
              <a:t>economic cluster of cities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Why cities form, grow, and decline.</a:t>
            </a:r>
          </a:p>
          <a:p>
            <a:r>
              <a:rPr lang="en-US" dirty="0" smtClean="0"/>
              <a:t>The centralizing and decentralizing forces that explain the number and sizes of cities.</a:t>
            </a:r>
          </a:p>
          <a:p>
            <a:r>
              <a:rPr lang="en-US" dirty="0" smtClean="0"/>
              <a:t>What constitutes a “system” of cities and the essential characteristics of the U.S. system of cities.</a:t>
            </a:r>
          </a:p>
          <a:p>
            <a:r>
              <a:rPr lang="en-US" dirty="0" smtClean="0"/>
              <a:t>The key practical insights and principles of central place theory and urban hierarchy theory and how real estate decision makers can use these.</a:t>
            </a:r>
          </a:p>
          <a:p>
            <a:r>
              <a:rPr lang="en-US" dirty="0" smtClean="0"/>
              <a:t>What is meant by the economic base and export base of a city.</a:t>
            </a:r>
          </a:p>
          <a:p>
            <a:r>
              <a:rPr lang="en-US" dirty="0" smtClean="0"/>
              <a:t>Employment and population multipliers.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3.1 </a:t>
            </a:r>
            <a:r>
              <a:rPr lang="en-US" dirty="0" smtClean="0"/>
              <a:t>Pattern of City Size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3-1A </a:t>
            </a:r>
            <a:r>
              <a:rPr lang="en-US" dirty="0" smtClean="0"/>
              <a:t>Theoretical Rank/Size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59943" y="1169895"/>
            <a:ext cx="6671525" cy="5029200"/>
            <a:chOff x="1359943" y="1169895"/>
            <a:chExt cx="6671525" cy="50292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237341" y="5404967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59943" y="1169895"/>
              <a:ext cx="6424115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3-1B </a:t>
            </a:r>
            <a:r>
              <a:rPr lang="en-US" dirty="0" smtClean="0"/>
              <a:t>Rank/Size Rule in the World’s Three Largest Countries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39863" y="1524000"/>
            <a:ext cx="5864275" cy="4879777"/>
            <a:chOff x="1639863" y="1524000"/>
            <a:chExt cx="5864275" cy="4879777"/>
          </a:xfrm>
        </p:grpSpPr>
        <p:sp>
          <p:nvSpPr>
            <p:cNvPr id="4" name="Rectangle 3"/>
            <p:cNvSpPr/>
            <p:nvPr/>
          </p:nvSpPr>
          <p:spPr>
            <a:xfrm>
              <a:off x="1639863" y="6096000"/>
              <a:ext cx="54864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U.N. Urban Agglomeration Population, 2009</a:t>
              </a:r>
              <a:endParaRPr lang="en-US" sz="14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39863" y="1524000"/>
              <a:ext cx="5864275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3.2 </a:t>
            </a:r>
            <a:r>
              <a:rPr lang="en-US" dirty="0" smtClean="0"/>
              <a:t>Pattern of City Location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3-2 </a:t>
            </a:r>
            <a:r>
              <a:rPr lang="en-US" dirty="0" smtClean="0"/>
              <a:t>The 20 Largest U.S. Metropolitan Areas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91479" y="1524000"/>
            <a:ext cx="6361042" cy="4876800"/>
            <a:chOff x="1391479" y="1524000"/>
            <a:chExt cx="6361042" cy="4876800"/>
          </a:xfrm>
        </p:grpSpPr>
        <p:sp>
          <p:nvSpPr>
            <p:cNvPr id="4" name="Rectangle 3"/>
            <p:cNvSpPr/>
            <p:nvPr/>
          </p:nvSpPr>
          <p:spPr>
            <a:xfrm>
              <a:off x="1391479" y="6093023"/>
              <a:ext cx="45720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U.N. Urban Agglomeration Population, 2009.</a:t>
              </a:r>
              <a:endParaRPr lang="en-US" sz="1400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91479" y="1524000"/>
              <a:ext cx="6361042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3.3 </a:t>
            </a:r>
            <a:r>
              <a:rPr lang="en-US" dirty="0" smtClean="0"/>
              <a:t>Factors Underlying the Pattern: Centripetal</a:t>
            </a:r>
            <a:br>
              <a:rPr lang="en-US" dirty="0" smtClean="0"/>
            </a:br>
            <a:r>
              <a:rPr lang="en-US" dirty="0" smtClean="0"/>
              <a:t>and Centrifugal Forces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494</Words>
  <Application>Microsoft Office PowerPoint</Application>
  <PresentationFormat>On-screen Show (4:3)</PresentationFormat>
  <Paragraphs>104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Chapter 3</vt:lpstr>
      <vt:lpstr>CHAPTER OUTLINE</vt:lpstr>
      <vt:lpstr>LEARNING OBJECTIVES</vt:lpstr>
      <vt:lpstr>3.1 Pattern of City Size</vt:lpstr>
      <vt:lpstr>EXHIBIT 3-1A Theoretical Rank/Size Rule</vt:lpstr>
      <vt:lpstr>EXHIBIT 3-1B Rank/Size Rule in the World’s Three Largest Countries</vt:lpstr>
      <vt:lpstr>3.2 Pattern of City Location</vt:lpstr>
      <vt:lpstr>EXHIBIT 3-2 The 20 Largest U.S. Metropolitan Areas</vt:lpstr>
      <vt:lpstr>3.3 Factors Underlying the Pattern: Centripetal and Centrifugal Forces</vt:lpstr>
      <vt:lpstr>3.3.1 Centripetal Forces</vt:lpstr>
      <vt:lpstr>3.3.2 Centrifugal Forces</vt:lpstr>
      <vt:lpstr>3.3.3 Balance of Forces</vt:lpstr>
      <vt:lpstr>3.3.4 Central Place Theory and the Urban Hierarchy</vt:lpstr>
      <vt:lpstr>EXHIBIT 3-3 Central Place Theory and Urban Hierarchy</vt:lpstr>
      <vt:lpstr>3.3.5 Why Does CPT Matter?</vt:lpstr>
      <vt:lpstr>3.4 Economic Base and the Growth of Cities and Regions</vt:lpstr>
      <vt:lpstr>3.4.1 Definition of Economic Base</vt:lpstr>
      <vt:lpstr>3.4.2 Export Base</vt:lpstr>
      <vt:lpstr>3.4.3 Location Quotients and SICs</vt:lpstr>
      <vt:lpstr>3.4.4 Service Sector and Export Multiplier</vt:lpstr>
      <vt:lpstr>3.4.5 Classification of Cities by Economic Base</vt:lpstr>
      <vt:lpstr>EXHIBIT 3-4  Example of U.S. City Classification by Dominant Economic Base</vt:lpstr>
      <vt:lpstr>3.5 Chapter Summary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55</cp:revision>
  <dcterms:created xsi:type="dcterms:W3CDTF">2013-02-04T22:06:42Z</dcterms:created>
  <dcterms:modified xsi:type="dcterms:W3CDTF">2013-02-20T23:14:01Z</dcterms:modified>
</cp:coreProperties>
</file>