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8" r:id="rId2"/>
    <p:sldId id="267" r:id="rId3"/>
    <p:sldId id="269" r:id="rId4"/>
    <p:sldId id="270" r:id="rId5"/>
    <p:sldId id="305" r:id="rId6"/>
    <p:sldId id="306" r:id="rId7"/>
    <p:sldId id="307" r:id="rId8"/>
    <p:sldId id="310" r:id="rId9"/>
    <p:sldId id="299" r:id="rId10"/>
    <p:sldId id="300" r:id="rId11"/>
    <p:sldId id="301" r:id="rId12"/>
    <p:sldId id="302" r:id="rId13"/>
    <p:sldId id="308" r:id="rId14"/>
    <p:sldId id="303" r:id="rId15"/>
    <p:sldId id="309" r:id="rId16"/>
    <p:sldId id="304" r:id="rId17"/>
    <p:sldId id="29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8" autoAdjust="0"/>
    <p:restoredTop sz="94711" autoAdjust="0"/>
  </p:normalViewPr>
  <p:slideViewPr>
    <p:cSldViewPr>
      <p:cViewPr varScale="1">
        <p:scale>
          <a:sx n="85" d="100"/>
          <a:sy n="85" d="100"/>
        </p:scale>
        <p:origin x="-202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283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28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D2D20-90DF-4809-ADFD-67703A928245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248A4-FBC9-49AA-9360-CC997B209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28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9B6A100-5065-4EAD-AB3F-0E187470C262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28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28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28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kern="0" dirty="0" smtClean="0"/>
              <a:t>Investment Analysis of Real Estate Development Projects: Overview &amp; Background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28.3 </a:t>
            </a:r>
            <a:r>
              <a:rPr lang="en-US" dirty="0" smtClean="0"/>
              <a:t>Construction Budget Mechanics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28.4 </a:t>
            </a:r>
            <a:r>
              <a:rPr lang="en-US" dirty="0" smtClean="0"/>
              <a:t>Simple Financial Feasibility Analysis in Current Practice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28.4.1 </a:t>
            </a:r>
            <a:r>
              <a:rPr lang="en-US" dirty="0" smtClean="0"/>
              <a:t>Simple Feasibility Analysis 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28-4 </a:t>
            </a:r>
            <a:r>
              <a:rPr lang="en-US" sz="3200" kern="1200" baseline="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SFFA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Front-Door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28.4.2 </a:t>
            </a:r>
            <a:r>
              <a:rPr lang="en-US" dirty="0" smtClean="0"/>
              <a:t>Problems with the Simple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28-5 </a:t>
            </a:r>
            <a:r>
              <a:rPr lang="en-US" sz="3200" kern="1200" baseline="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SFFA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Back-Door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28.5 </a:t>
            </a:r>
            <a:r>
              <a:rPr lang="en-US" dirty="0" smtClean="0"/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 fontScale="62500" lnSpcReduction="20000"/>
          </a:bodyPr>
          <a:lstStyle/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site-looking-for-a-use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use-looking-for-a-site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lease-up risk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 project phases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construction and absorption budget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operating budget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stabilized (year or cash flows)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hard costs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 costs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sustainable development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absorption or lease-up phase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spec (speculative development)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tenant build-outs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construction loan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advances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draw-down (of loan commitment)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permanent loan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certification of occupancy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take-out loan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accrued interest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financing costs (construction loan interest)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simple financial feasibility analysis (</a:t>
            </a:r>
            <a:r>
              <a:rPr lang="en-US" sz="28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SFFA</a:t>
            </a:r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front-door feasibility analysis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back-door feasibility analysis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gross </a:t>
            </a:r>
            <a:r>
              <a:rPr lang="en-US" sz="28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leaseable</a:t>
            </a:r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(</a:t>
            </a:r>
            <a:r>
              <a:rPr lang="en-US" sz="28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GLA</a:t>
            </a:r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efficiency ratio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 rentable area (NRA)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financial feasibility</a:t>
            </a:r>
          </a:p>
          <a:p>
            <a:r>
              <a:rPr lang="en-US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financial economic desirability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90563" indent="-690563">
              <a:buNone/>
            </a:pPr>
            <a:r>
              <a:rPr lang="en-US" b="1" kern="0" dirty="0" smtClean="0">
                <a:solidFill>
                  <a:srgbClr val="1C3F94"/>
                </a:solidFill>
              </a:rPr>
              <a:t>28.1</a:t>
            </a:r>
            <a:r>
              <a:rPr lang="en-US" kern="0" dirty="0" smtClean="0"/>
              <a:t> 	Overview of the Development Decision-Making Process </a:t>
            </a:r>
          </a:p>
          <a:p>
            <a:pPr marL="690563" indent="-690563">
              <a:buNone/>
            </a:pPr>
            <a:r>
              <a:rPr lang="en-US" kern="0" dirty="0" smtClean="0"/>
              <a:t>	The Trend Towards Greener Development</a:t>
            </a:r>
          </a:p>
          <a:p>
            <a:pPr marL="690563" indent="-690563">
              <a:buNone/>
            </a:pPr>
            <a:r>
              <a:rPr lang="en-US" b="1" kern="0" dirty="0" smtClean="0">
                <a:solidFill>
                  <a:srgbClr val="1C3F94"/>
                </a:solidFill>
              </a:rPr>
              <a:t>28.2</a:t>
            </a:r>
            <a:r>
              <a:rPr lang="en-US" kern="0" dirty="0" smtClean="0"/>
              <a:t> 	Basic Information: Enumerating Project Costs and Benefits</a:t>
            </a:r>
          </a:p>
          <a:p>
            <a:pPr marL="690563" indent="-690563">
              <a:buNone/>
            </a:pPr>
            <a:r>
              <a:rPr lang="en-US" b="1" kern="0" dirty="0" smtClean="0">
                <a:solidFill>
                  <a:srgbClr val="1C3F94"/>
                </a:solidFill>
              </a:rPr>
              <a:t>28.3</a:t>
            </a:r>
            <a:r>
              <a:rPr lang="en-US" kern="0" dirty="0" smtClean="0">
                <a:solidFill>
                  <a:srgbClr val="1C3F94"/>
                </a:solidFill>
              </a:rPr>
              <a:t> 	</a:t>
            </a:r>
            <a:r>
              <a:rPr lang="en-US" kern="0" dirty="0" smtClean="0"/>
              <a:t>Construction Budget Mechanics</a:t>
            </a:r>
          </a:p>
          <a:p>
            <a:pPr marL="690563" indent="-690563">
              <a:buNone/>
            </a:pPr>
            <a:r>
              <a:rPr lang="en-US" b="1" kern="0" dirty="0" smtClean="0">
                <a:solidFill>
                  <a:srgbClr val="1C3F94"/>
                </a:solidFill>
              </a:rPr>
              <a:t>28.4</a:t>
            </a:r>
            <a:r>
              <a:rPr lang="en-US" kern="0" dirty="0" smtClean="0">
                <a:solidFill>
                  <a:srgbClr val="1C3F94"/>
                </a:solidFill>
              </a:rPr>
              <a:t> 	</a:t>
            </a:r>
            <a:r>
              <a:rPr lang="en-US" kern="0" dirty="0" smtClean="0"/>
              <a:t>Simple Financial Feasibility Analysis in Current Practice</a:t>
            </a:r>
          </a:p>
          <a:p>
            <a:pPr marL="1487488" lvl="1" indent="-796925">
              <a:buNone/>
            </a:pPr>
            <a:r>
              <a:rPr lang="en-US" b="1" kern="0" dirty="0" smtClean="0">
                <a:solidFill>
                  <a:srgbClr val="1C3F94"/>
                </a:solidFill>
              </a:rPr>
              <a:t>28.4.1</a:t>
            </a:r>
            <a:r>
              <a:rPr lang="en-US" kern="0" dirty="0" smtClean="0"/>
              <a:t>	Simple Feasibility Analysis Explained</a:t>
            </a:r>
          </a:p>
          <a:p>
            <a:pPr marL="1487488" lvl="1" indent="-796925">
              <a:buNone/>
            </a:pPr>
            <a:r>
              <a:rPr lang="en-US" b="1" kern="0" dirty="0" smtClean="0">
                <a:solidFill>
                  <a:srgbClr val="1C3F94"/>
                </a:solidFill>
              </a:rPr>
              <a:t>28.4.2</a:t>
            </a:r>
            <a:r>
              <a:rPr lang="en-US" kern="0" dirty="0" smtClean="0"/>
              <a:t>	Problems with the Simple Approach</a:t>
            </a:r>
          </a:p>
          <a:p>
            <a:pPr marL="690563" indent="-690563">
              <a:buNone/>
            </a:pPr>
            <a:r>
              <a:rPr lang="en-US" b="1" kern="0" dirty="0" smtClean="0">
                <a:solidFill>
                  <a:srgbClr val="1C3F94"/>
                </a:solidFill>
              </a:rPr>
              <a:t>28.5	</a:t>
            </a:r>
            <a:r>
              <a:rPr lang="en-US" kern="0" dirty="0" smtClean="0"/>
              <a:t>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kern="0" dirty="0" smtClean="0"/>
              <a:t>After reading this chapter, you should understand:</a:t>
            </a:r>
          </a:p>
          <a:p>
            <a:r>
              <a:rPr lang="en-US" kern="0" dirty="0" smtClean="0"/>
              <a:t>The typical real estate development project decision process, at a broad-brush level, and the trend towards greener and more sustainable buildings.</a:t>
            </a:r>
          </a:p>
          <a:p>
            <a:r>
              <a:rPr lang="en-US" kern="0" dirty="0" smtClean="0"/>
              <a:t>The role of financial analysis in development project decision making and the mortgage-based simplified techniques that are widely employed in this role in current practice, including their strengths and weaknesses.</a:t>
            </a:r>
          </a:p>
          <a:p>
            <a:r>
              <a:rPr lang="en-US" kern="0" dirty="0" smtClean="0"/>
              <a:t>The basics of construction loan mechanics.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28.1 </a:t>
            </a:r>
            <a:r>
              <a:rPr lang="en-US" dirty="0" smtClean="0"/>
              <a:t>Overview of the Development Decision-Making Process The Trend Towards Greener Development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28-1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Iterative, Multidisciplinary Process of Real Estate Development Decision Making (the </a:t>
            </a:r>
            <a:r>
              <a:rPr lang="en-US" sz="3200" kern="1200" baseline="0" dirty="0" err="1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Graaskamp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Model)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90563" y="1991064"/>
            <a:ext cx="8029405" cy="4200525"/>
            <a:chOff x="690563" y="1991064"/>
            <a:chExt cx="8029405" cy="420052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0563" y="1991064"/>
              <a:ext cx="7762875" cy="420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 rot="16200000">
              <a:off x="7664967" y="5112140"/>
              <a:ext cx="18022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 © OnCourse Learning</a:t>
              </a:r>
              <a:endParaRPr lang="en-US" sz="14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28-2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Development Project Phases: </a:t>
            </a:r>
            <a:b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</a:b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Typical Cumulative Capital Investment Profile and Investment Risk Regimes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390224" y="1627415"/>
            <a:ext cx="6613753" cy="4572000"/>
            <a:chOff x="1390224" y="1627415"/>
            <a:chExt cx="6613753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948976" y="5112140"/>
              <a:ext cx="18022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 © OnCourse Learning</a:t>
              </a:r>
              <a:endParaRPr lang="en-US" sz="1400" dirty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90224" y="1627415"/>
              <a:ext cx="634900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28-3 </a:t>
            </a:r>
            <a:r>
              <a:rPr lang="en-US" sz="3200" kern="1200" baseline="0" dirty="0" smtClean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Development Project Typical Sources of Investment Capital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456771" y="1417320"/>
            <a:ext cx="6547206" cy="4754880"/>
            <a:chOff x="1456771" y="1417320"/>
            <a:chExt cx="6547206" cy="475488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56771" y="1417320"/>
              <a:ext cx="6214390" cy="4754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 rot="16200000">
              <a:off x="6948976" y="5112140"/>
              <a:ext cx="18022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 © OnCourse Learning</a:t>
              </a:r>
              <a:endParaRPr lang="en-US" sz="14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 smtClean="0"/>
              <a:t>The Trend Towards Greener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28.2 </a:t>
            </a:r>
            <a:r>
              <a:rPr lang="en-US" dirty="0" smtClean="0"/>
              <a:t>Basic Information: Enumerating Project Costs and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342</Words>
  <Application>Microsoft Office PowerPoint</Application>
  <PresentationFormat>On-screen Show (4:3)</PresentationFormat>
  <Paragraphs>84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Chapter 28</vt:lpstr>
      <vt:lpstr>CHAPTER OUTLINE</vt:lpstr>
      <vt:lpstr>LEARNING OBJECTIVES</vt:lpstr>
      <vt:lpstr>28.1 Overview of the Development Decision-Making Process The Trend Towards Greener Development</vt:lpstr>
      <vt:lpstr>EXHIBIT 28-1 Iterative, Multidisciplinary Process of Real Estate Development Decision Making (the Graaskamp Model)</vt:lpstr>
      <vt:lpstr>EXHIBIT 28-2 Development Project Phases:  Typical Cumulative Capital Investment Profile and Investment Risk Regimes</vt:lpstr>
      <vt:lpstr>EXHIBIT 28-3 Development Project Typical Sources of Investment Capital</vt:lpstr>
      <vt:lpstr>The Trend Towards Greener Development</vt:lpstr>
      <vt:lpstr>28.2 Basic Information: Enumerating Project Costs and Benefits</vt:lpstr>
      <vt:lpstr>28.3 Construction Budget Mechanics</vt:lpstr>
      <vt:lpstr>28.4 Simple Financial Feasibility Analysis in Current Practice</vt:lpstr>
      <vt:lpstr>28.4.1 Simple Feasibility Analysis Explained</vt:lpstr>
      <vt:lpstr>EXHIBIT 28-4 SFFA Front-Door Procedure</vt:lpstr>
      <vt:lpstr>28.4.2 Problems with the Simple Approach</vt:lpstr>
      <vt:lpstr>EXHIBIT 28-5 SFFA Back-Door Procedure</vt:lpstr>
      <vt:lpstr>28.5 Chapter Summary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73</cp:revision>
  <dcterms:created xsi:type="dcterms:W3CDTF">2013-02-04T22:06:42Z</dcterms:created>
  <dcterms:modified xsi:type="dcterms:W3CDTF">2013-02-20T23:18:05Z</dcterms:modified>
</cp:coreProperties>
</file>