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8" r:id="rId2"/>
    <p:sldId id="267" r:id="rId3"/>
    <p:sldId id="269" r:id="rId4"/>
    <p:sldId id="270" r:id="rId5"/>
    <p:sldId id="299" r:id="rId6"/>
    <p:sldId id="310" r:id="rId7"/>
    <p:sldId id="300" r:id="rId8"/>
    <p:sldId id="302" r:id="rId9"/>
    <p:sldId id="311" r:id="rId10"/>
    <p:sldId id="312" r:id="rId11"/>
    <p:sldId id="301" r:id="rId12"/>
    <p:sldId id="309" r:id="rId13"/>
    <p:sldId id="313" r:id="rId14"/>
    <p:sldId id="308" r:id="rId15"/>
    <p:sldId id="314" r:id="rId16"/>
    <p:sldId id="315" r:id="rId17"/>
    <p:sldId id="307" r:id="rId18"/>
    <p:sldId id="306" r:id="rId19"/>
    <p:sldId id="305" r:id="rId20"/>
    <p:sldId id="316" r:id="rId21"/>
    <p:sldId id="285" r:id="rId22"/>
    <p:sldId id="304" r:id="rId23"/>
    <p:sldId id="303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709" autoAdjust="0"/>
    <p:restoredTop sz="86353" autoAdjust="0"/>
  </p:normalViewPr>
  <p:slideViewPr>
    <p:cSldViewPr>
      <p:cViewPr varScale="1">
        <p:scale>
          <a:sx n="85" d="100"/>
          <a:sy n="85" d="100"/>
        </p:scale>
        <p:origin x="-20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CHAPTER 27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F3214-5835-446F-98FE-32E39A677427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©2014 OnCourse Learning.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C4611-FC23-463F-A58A-0697395D1B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CHAPTER 27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©2014 OnCourse Learning.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87E0ACD-6E21-4BAA-81F0-5A7883E6DC4F}" type="datetime1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©2014 OnCourse Learning. All Rights Reserved.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dirty="0" smtClean="0"/>
              <a:t>CHAPTER 27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27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27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Real Options and Land Value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EXHIBIT 27-3 </a:t>
            </a:r>
            <a:r>
              <a:rPr lang="en-US" dirty="0" smtClean="0"/>
              <a:t>Summary of Arbitrage-Based Valuation of the Development Option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8074" y="2143125"/>
            <a:ext cx="7910148" cy="2581275"/>
            <a:chOff x="718074" y="2143125"/>
            <a:chExt cx="7910148" cy="2581275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834095" y="39007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074" y="2143125"/>
              <a:ext cx="7696200" cy="258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27.3.2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The Certainty-Equivalence DCF Perspective on the Option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27.3.3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Why the Option Valuation Model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EXHIBIT 27-4 </a:t>
            </a:r>
            <a:r>
              <a:rPr lang="en-US" sz="2400" dirty="0" smtClean="0"/>
              <a:t>The Option Model Equates the Expected Return Risk Premium per Unit of Risk Across the Markets for Built Property and Developable Land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71368" y="1621716"/>
            <a:ext cx="7604453" cy="4572000"/>
            <a:chOff x="871368" y="1621716"/>
            <a:chExt cx="7604453" cy="45720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681694" y="53485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1368" y="1621716"/>
              <a:ext cx="7383354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27.4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The Binomial Model of Option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EXHIBIT 27-5 </a:t>
            </a:r>
            <a:r>
              <a:rPr lang="en-US" dirty="0" smtClean="0"/>
              <a:t>One-Year Monthly Binomial Value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06158" y="1752600"/>
            <a:ext cx="6817945" cy="4419600"/>
            <a:chOff x="1306158" y="1752600"/>
            <a:chExt cx="6817945" cy="44196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293587" y="5323339"/>
              <a:ext cx="1353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</a:t>
              </a:r>
              <a:r>
                <a:rPr lang="en-US" sz="1000" dirty="0" smtClean="0"/>
                <a:t>© OnCourse Learning</a:t>
              </a:r>
              <a:endParaRPr lang="en-US" sz="1000" dirty="0"/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06158" y="1752600"/>
              <a:ext cx="6505575" cy="441960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EXHIBIT 27-6 </a:t>
            </a:r>
            <a:r>
              <a:rPr lang="en-US" dirty="0" smtClean="0"/>
              <a:t>One-Year Value Probabilities for Office Building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1676400"/>
            <a:ext cx="8018620" cy="4467225"/>
            <a:chOff x="685800" y="1676400"/>
            <a:chExt cx="8018620" cy="446722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676400"/>
              <a:ext cx="7781925" cy="446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 rot="16200000">
              <a:off x="7910293" y="53485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*27.5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A Perpetual Model in Continuous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27.5.1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The Classical Samuelson-McKean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27.5.2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General Implications of the Model for Development Timing and Land Speculation Investment Risk and Return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>
            <a:noAutofit/>
          </a:bodyPr>
          <a:lstStyle/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27.1</a:t>
            </a:r>
            <a:r>
              <a:rPr lang="en-US" sz="2200" dirty="0" smtClean="0"/>
              <a:t> 	The Call Option Model of Land Value</a:t>
            </a:r>
          </a:p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27.2</a:t>
            </a:r>
            <a:r>
              <a:rPr lang="en-US" sz="2200" dirty="0" smtClean="0"/>
              <a:t> 	Simple Numerical Example of </a:t>
            </a:r>
            <a:r>
              <a:rPr lang="en-US" sz="2200" dirty="0" err="1" smtClean="0"/>
              <a:t>OVT</a:t>
            </a:r>
            <a:r>
              <a:rPr lang="en-US" sz="2200" dirty="0" smtClean="0"/>
              <a:t> Applied to Land Valuation and the Development Timing Decision</a:t>
            </a:r>
          </a:p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*27.3 </a:t>
            </a:r>
            <a:r>
              <a:rPr lang="en-US" sz="2200" dirty="0" smtClean="0"/>
              <a:t>A Rigorous Model of Option Value</a:t>
            </a:r>
          </a:p>
          <a:p>
            <a:pPr marL="1604963" indent="-806450"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1C3F94"/>
                </a:solidFill>
              </a:rPr>
              <a:t>27.3.1 </a:t>
            </a:r>
            <a:r>
              <a:rPr lang="en-US" sz="2000" dirty="0" smtClean="0"/>
              <a:t>	The Arbitrage Perspective on the Option Value</a:t>
            </a:r>
          </a:p>
          <a:p>
            <a:pPr marL="1604963" indent="-806450"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1C3F94"/>
                </a:solidFill>
              </a:rPr>
              <a:t>27.3.2</a:t>
            </a:r>
            <a:r>
              <a:rPr lang="en-US" sz="2000" dirty="0" smtClean="0"/>
              <a:t> 	The Certainty-Equivalence DCF Perspective on the Option Value</a:t>
            </a:r>
          </a:p>
          <a:p>
            <a:pPr marL="1604963" indent="-806450"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1C3F94"/>
                </a:solidFill>
              </a:rPr>
              <a:t>27.3.3</a:t>
            </a:r>
            <a:r>
              <a:rPr lang="en-US" sz="2000" dirty="0" smtClean="0"/>
              <a:t> 	Why the Option Valuation Model Works</a:t>
            </a:r>
          </a:p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27.4	</a:t>
            </a:r>
            <a:r>
              <a:rPr lang="en-US" sz="2200" dirty="0" smtClean="0"/>
              <a:t>The Binomial Model of Option Value</a:t>
            </a:r>
          </a:p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*27.5	</a:t>
            </a:r>
            <a:r>
              <a:rPr lang="en-US" sz="2200" dirty="0" smtClean="0"/>
              <a:t>A Perpetual Model in Continuous Time</a:t>
            </a:r>
          </a:p>
          <a:p>
            <a:pPr marL="1604963" indent="-806450"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1C3F94"/>
                </a:solidFill>
              </a:rPr>
              <a:t>27.5.1</a:t>
            </a:r>
            <a:r>
              <a:rPr lang="en-US" sz="2000" dirty="0" smtClean="0"/>
              <a:t> 	The Classical Samuelson-McKean Formula</a:t>
            </a:r>
          </a:p>
          <a:p>
            <a:pPr marL="1604963" indent="-806450"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1C3F94"/>
                </a:solidFill>
              </a:rPr>
              <a:t>27.5.2</a:t>
            </a:r>
            <a:r>
              <a:rPr lang="en-US" sz="2000" dirty="0" smtClean="0"/>
              <a:t> 	General Implications of the Model for Development Timing and Land Speculation Investment Risk and Return Expectations</a:t>
            </a:r>
          </a:p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27.6</a:t>
            </a:r>
            <a:r>
              <a:rPr lang="en-US" sz="2200" dirty="0" smtClean="0"/>
              <a:t>	Using Option Theory to Understand Overbuilding</a:t>
            </a:r>
          </a:p>
          <a:p>
            <a:pPr marL="798513" indent="-798513">
              <a:spcBef>
                <a:spcPts val="300"/>
              </a:spcBef>
              <a:buNone/>
              <a:tabLst>
                <a:tab pos="457200" algn="dec"/>
              </a:tabLst>
            </a:pPr>
            <a:r>
              <a:rPr lang="en-US" sz="2200" b="1" dirty="0" smtClean="0">
                <a:solidFill>
                  <a:srgbClr val="1C3F94"/>
                </a:solidFill>
              </a:rPr>
              <a:t>	27.7	</a:t>
            </a:r>
            <a:r>
              <a:rPr lang="en-US" sz="2200" dirty="0" smtClean="0"/>
              <a:t>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27-7 </a:t>
            </a:r>
            <a:r>
              <a:rPr lang="en-US" dirty="0" smtClean="0"/>
              <a:t>Samuelson-McKean Model Land Value as a Function of Current Built Property</a:t>
            </a:r>
            <a:br>
              <a:rPr lang="en-US" dirty="0" smtClean="0"/>
            </a:b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861074" y="1600200"/>
            <a:ext cx="5624147" cy="4572000"/>
            <a:chOff x="1861074" y="1600200"/>
            <a:chExt cx="5624147" cy="45720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691094" y="5359264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61074" y="1600200"/>
              <a:ext cx="541020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27-8 </a:t>
            </a:r>
            <a:r>
              <a:rPr lang="en-US" dirty="0" smtClean="0"/>
              <a:t>Samuelson-McKean Model Land Value as a Function of Current Built Property Value: Two Different Volatility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28800" y="1620822"/>
            <a:ext cx="5732621" cy="4572000"/>
            <a:chOff x="1828800" y="1620822"/>
            <a:chExt cx="5732621" cy="45720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767294" y="5359265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8800" y="1620822"/>
              <a:ext cx="548467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27.6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Using Option Theory to Understand Overbuilding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27.7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n-US" dirty="0" smtClean="0"/>
              <a:t>option valuation theory (OVT)</a:t>
            </a:r>
          </a:p>
          <a:p>
            <a:r>
              <a:rPr lang="en-US" dirty="0" smtClean="0"/>
              <a:t>real options</a:t>
            </a:r>
          </a:p>
          <a:p>
            <a:r>
              <a:rPr lang="en-US" dirty="0" smtClean="0"/>
              <a:t>option</a:t>
            </a:r>
          </a:p>
          <a:p>
            <a:r>
              <a:rPr lang="en-US" dirty="0" smtClean="0"/>
              <a:t>exercise of options</a:t>
            </a:r>
          </a:p>
          <a:p>
            <a:r>
              <a:rPr lang="en-US" dirty="0" smtClean="0"/>
              <a:t>underlying asset</a:t>
            </a:r>
          </a:p>
          <a:p>
            <a:r>
              <a:rPr lang="en-US" dirty="0" smtClean="0"/>
              <a:t>exercise price</a:t>
            </a:r>
          </a:p>
          <a:p>
            <a:r>
              <a:rPr lang="en-US" dirty="0" smtClean="0"/>
              <a:t>American option</a:t>
            </a:r>
          </a:p>
          <a:p>
            <a:r>
              <a:rPr lang="en-US" dirty="0" smtClean="0"/>
              <a:t>European option</a:t>
            </a:r>
          </a:p>
          <a:p>
            <a:r>
              <a:rPr lang="en-US" dirty="0" smtClean="0"/>
              <a:t>call option</a:t>
            </a:r>
          </a:p>
          <a:p>
            <a:r>
              <a:rPr lang="en-US" dirty="0" smtClean="0"/>
              <a:t>call option model of land value</a:t>
            </a:r>
          </a:p>
          <a:p>
            <a:r>
              <a:rPr lang="en-US" dirty="0" smtClean="0"/>
              <a:t>certainty-equivalence value</a:t>
            </a:r>
          </a:p>
          <a:p>
            <a:r>
              <a:rPr lang="en-US" dirty="0" smtClean="0"/>
              <a:t>irreversibility premium</a:t>
            </a:r>
          </a:p>
          <a:p>
            <a:r>
              <a:rPr lang="en-US" dirty="0" smtClean="0"/>
              <a:t>option premium</a:t>
            </a:r>
          </a:p>
          <a:p>
            <a:r>
              <a:rPr lang="en-US" dirty="0" smtClean="0"/>
              <a:t>replicating portfolio (or hedge portfolio)</a:t>
            </a:r>
          </a:p>
          <a:p>
            <a:r>
              <a:rPr lang="en-US" dirty="0" smtClean="0"/>
              <a:t>arbitrage</a:t>
            </a:r>
          </a:p>
          <a:p>
            <a:r>
              <a:rPr lang="en-US" dirty="0" smtClean="0"/>
              <a:t>perpetual options</a:t>
            </a:r>
          </a:p>
          <a:p>
            <a:r>
              <a:rPr lang="en-US" dirty="0" smtClean="0"/>
              <a:t>Samuelson-McKean formula</a:t>
            </a:r>
          </a:p>
          <a:p>
            <a:r>
              <a:rPr lang="en-US" dirty="0" smtClean="0"/>
              <a:t>option elasticity</a:t>
            </a:r>
          </a:p>
          <a:p>
            <a:r>
              <a:rPr lang="en-US" dirty="0" smtClean="0"/>
              <a:t>hurdle value (critical value)</a:t>
            </a:r>
          </a:p>
          <a:p>
            <a:r>
              <a:rPr lang="en-US" dirty="0" smtClean="0"/>
              <a:t>hurdle benefit/cost ratio</a:t>
            </a:r>
          </a:p>
          <a:p>
            <a:r>
              <a:rPr lang="en-US" dirty="0" smtClean="0"/>
              <a:t>overbuilding</a:t>
            </a:r>
          </a:p>
          <a:p>
            <a:r>
              <a:rPr lang="en-US" dirty="0" smtClean="0"/>
              <a:t>leasing option</a:t>
            </a:r>
          </a:p>
          <a:p>
            <a:r>
              <a:rPr lang="en-US" dirty="0" smtClean="0"/>
              <a:t>cascades (of development)</a:t>
            </a:r>
          </a:p>
          <a:p>
            <a:r>
              <a:rPr lang="en-US" dirty="0" smtClean="0"/>
              <a:t>development timing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call option and how this concept can be used to understand the value of land.</a:t>
            </a:r>
          </a:p>
          <a:p>
            <a:r>
              <a:rPr lang="en-US" dirty="0" smtClean="0"/>
              <a:t>The binomial model of option valuation, and how and why it works.</a:t>
            </a:r>
          </a:p>
          <a:p>
            <a:r>
              <a:rPr lang="en-US" dirty="0" smtClean="0"/>
              <a:t>The Samuelson-McKean formula and how it can be used to shed light on land value, development timing, and the opportunity cost of capital for investment in land speculation.</a:t>
            </a:r>
          </a:p>
          <a:p>
            <a:r>
              <a:rPr lang="en-US" dirty="0" smtClean="0"/>
              <a:t>Some of the insights option valuation theory provides for understanding real estate development behavior, including how over-development can be rational in some circumstances.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27.1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The Call Option Model of Land Value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27.2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Simple Numerical Example of OVT Applied to Land Valuation and the Development Timing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27-1 </a:t>
            </a:r>
            <a:r>
              <a:rPr lang="en-US" dirty="0" smtClean="0"/>
              <a:t>Numerical Example of Option Premium Value Due to Future Uncertainty in Built Property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23900" y="1828800"/>
            <a:ext cx="7904321" cy="4267200"/>
            <a:chOff x="723900" y="1828800"/>
            <a:chExt cx="7904321" cy="42672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834094" y="46160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3900" y="1828800"/>
              <a:ext cx="7696200" cy="426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*27.3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A Rigorous Model of Option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b="1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27.3.1 </a:t>
            </a:r>
            <a:r>
              <a:rPr lang="en-US" sz="3200" kern="120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The Arbitrage Perspective on the Option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27-2 </a:t>
            </a:r>
            <a:r>
              <a:rPr lang="en-US" dirty="0" smtClean="0"/>
              <a:t>Binomial Outcome Possibilities for the One-Period Development Option Arbitrage or “Hedge Portfolio” (values in millions)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04875" y="1521873"/>
            <a:ext cx="7553324" cy="4638675"/>
            <a:chOff x="904875" y="1521873"/>
            <a:chExt cx="7553324" cy="4638675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664072" y="5366420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4875" y="1521873"/>
              <a:ext cx="7334250" cy="463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489</Words>
  <Application>Microsoft Office PowerPoint</Application>
  <PresentationFormat>On-screen Show (4:3)</PresentationFormat>
  <Paragraphs>102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Chapter 27</vt:lpstr>
      <vt:lpstr>CHAPTER OUTLINE</vt:lpstr>
      <vt:lpstr>LEARNING OBJECTIVES</vt:lpstr>
      <vt:lpstr>27.1 The Call Option Model of Land Value</vt:lpstr>
      <vt:lpstr>27.2 Simple Numerical Example of OVT Applied to Land Valuation and the Development Timing Decision</vt:lpstr>
      <vt:lpstr>EXHIBIT 27-1 Numerical Example of Option Premium Value Due to Future Uncertainty in Built Property Value</vt:lpstr>
      <vt:lpstr>*27.3 A Rigorous Model of Option Value</vt:lpstr>
      <vt:lpstr>27.3.1 The Arbitrage Perspective on the Option Value</vt:lpstr>
      <vt:lpstr>EXHIBIT 27-2 Binomial Outcome Possibilities for the One-Period Development Option Arbitrage or “Hedge Portfolio” (values in millions)</vt:lpstr>
      <vt:lpstr>EXHIBIT 27-3 Summary of Arbitrage-Based Valuation of the Development Option</vt:lpstr>
      <vt:lpstr>27.3.2 The Certainty-Equivalence DCF Perspective on the Option Value</vt:lpstr>
      <vt:lpstr>27.3.3 Why the Option Valuation Model Works</vt:lpstr>
      <vt:lpstr>EXHIBIT 27-4 The Option Model Equates the Expected Return Risk Premium per Unit of Risk Across the Markets for Built Property and Developable Land</vt:lpstr>
      <vt:lpstr>27.4 The Binomial Model of Option Value</vt:lpstr>
      <vt:lpstr>EXHIBIT 27-5 One-Year Monthly Binomial Value Tree</vt:lpstr>
      <vt:lpstr>EXHIBIT 27-6 One-Year Value Probabilities for Office Building</vt:lpstr>
      <vt:lpstr>*27.5 A Perpetual Model in Continuous Time</vt:lpstr>
      <vt:lpstr>27.5.1 The Classical Samuelson-McKean Formula</vt:lpstr>
      <vt:lpstr>27.5.2 General Implications of the Model for Development Timing and Land Speculation Investment Risk and Return Expectations</vt:lpstr>
      <vt:lpstr>EXHIBIT 27-7 Samuelson-McKean Model Land Value as a Function of Current Built Property Value</vt:lpstr>
      <vt:lpstr>EXHIBIT 27-8 Samuelson-McKean Model Land Value as a Function of Current Built Property Value: Two Different Volatility Assumptions</vt:lpstr>
      <vt:lpstr>27.6 Using Option Theory to Understand Overbuilding</vt:lpstr>
      <vt:lpstr>27.7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75</cp:revision>
  <dcterms:created xsi:type="dcterms:W3CDTF">2013-02-04T22:06:42Z</dcterms:created>
  <dcterms:modified xsi:type="dcterms:W3CDTF">2013-02-20T23:17:38Z</dcterms:modified>
</cp:coreProperties>
</file>