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8" r:id="rId2"/>
    <p:sldId id="267" r:id="rId3"/>
    <p:sldId id="269" r:id="rId4"/>
    <p:sldId id="270" r:id="rId5"/>
    <p:sldId id="299" r:id="rId6"/>
    <p:sldId id="285" r:id="rId7"/>
    <p:sldId id="317" r:id="rId8"/>
    <p:sldId id="306" r:id="rId9"/>
    <p:sldId id="307" r:id="rId10"/>
    <p:sldId id="301" r:id="rId11"/>
    <p:sldId id="308" r:id="rId12"/>
    <p:sldId id="318" r:id="rId13"/>
    <p:sldId id="309" r:id="rId14"/>
    <p:sldId id="303" r:id="rId15"/>
    <p:sldId id="319" r:id="rId16"/>
    <p:sldId id="305" r:id="rId17"/>
    <p:sldId id="310" r:id="rId18"/>
    <p:sldId id="320" r:id="rId19"/>
    <p:sldId id="311" r:id="rId20"/>
    <p:sldId id="312" r:id="rId21"/>
    <p:sldId id="313" r:id="rId22"/>
    <p:sldId id="321" r:id="rId23"/>
    <p:sldId id="322" r:id="rId24"/>
    <p:sldId id="314" r:id="rId25"/>
    <p:sldId id="323" r:id="rId26"/>
    <p:sldId id="315" r:id="rId27"/>
    <p:sldId id="324" r:id="rId28"/>
    <p:sldId id="316" r:id="rId29"/>
    <p:sldId id="325"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a:srgbClr val="A1B7ED"/>
    <a:srgbClr val="8481C1"/>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27" autoAdjust="0"/>
    <p:restoredTop sz="86353" autoAdjust="0"/>
  </p:normalViewPr>
  <p:slideViewPr>
    <p:cSldViewPr>
      <p:cViewPr varScale="1">
        <p:scale>
          <a:sx n="85" d="100"/>
          <a:sy n="85" d="100"/>
        </p:scale>
        <p:origin x="-2021" y="-77"/>
      </p:cViewPr>
      <p:guideLst>
        <p:guide orient="horz" pos="2160"/>
        <p:guide pos="2880"/>
      </p:guideLst>
    </p:cSldViewPr>
  </p:slideViewPr>
  <p:outlineViewPr>
    <p:cViewPr>
      <p:scale>
        <a:sx n="33" d="100"/>
        <a:sy n="33" d="100"/>
      </p:scale>
      <p:origin x="264" y="160958"/>
    </p:cViewPr>
  </p:outlineViewPr>
  <p:notesTextViewPr>
    <p:cViewPr>
      <p:scale>
        <a:sx n="100" d="100"/>
        <a:sy n="100" d="100"/>
      </p:scale>
      <p:origin x="0" y="0"/>
    </p:cViewPr>
  </p:notesTextViewPr>
  <p:sorterViewPr>
    <p:cViewPr>
      <p:scale>
        <a:sx n="80" d="100"/>
        <a:sy n="80" d="100"/>
      </p:scale>
      <p:origin x="0" y="69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CHAPTER 26</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72F8AE-1363-41FF-95DE-DB56CD5631F9}" type="datetimeFigureOut">
              <a:rPr lang="en-US" smtClean="0"/>
              <a:pPr/>
              <a:t>2/20/2013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©2014 OnCourse Learning. All Rights Reserved.</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80D580-C041-4B8A-9928-C5F870C262CE}" type="slidenum">
              <a:rPr lang="en-US" smtClean="0"/>
              <a:pPr/>
              <a:t>‹#›</a:t>
            </a:fld>
            <a:endParaRPr 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CHAPTER 26</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FE97F-56F6-4C03-AF90-A2BF2AF76281}" type="datetimeFigureOut">
              <a:rPr lang="en-US" smtClean="0"/>
              <a:pPr/>
              <a:t>2/20/2013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©2014 OnCourse Learning. All Rights Reserved.</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E1673-3FEA-4676-B126-2846E845E8E3}"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AE1673-3FEA-4676-B126-2846E845E8E3}" type="slidenum">
              <a:rPr lang="en-US" smtClean="0"/>
              <a:pPr/>
              <a:t>1</a:t>
            </a:fld>
            <a:endParaRPr lang="en-US" dirty="0"/>
          </a:p>
        </p:txBody>
      </p:sp>
      <p:sp>
        <p:nvSpPr>
          <p:cNvPr id="5" name="Date Placeholder 4"/>
          <p:cNvSpPr>
            <a:spLocks noGrp="1"/>
          </p:cNvSpPr>
          <p:nvPr>
            <p:ph type="dt" idx="11"/>
          </p:nvPr>
        </p:nvSpPr>
        <p:spPr/>
        <p:txBody>
          <a:bodyPr/>
          <a:lstStyle/>
          <a:p>
            <a:fld id="{6E169FA5-90AC-4303-ADBE-03C5248A6452}" type="datetime1">
              <a:rPr lang="en-US" smtClean="0"/>
              <a:pPr/>
              <a:t>2/20/2013</a:t>
            </a:fld>
            <a:endParaRPr lang="en-US" dirty="0"/>
          </a:p>
        </p:txBody>
      </p:sp>
      <p:sp>
        <p:nvSpPr>
          <p:cNvPr id="6" name="Footer Placeholder 5"/>
          <p:cNvSpPr>
            <a:spLocks noGrp="1"/>
          </p:cNvSpPr>
          <p:nvPr>
            <p:ph type="ftr" sz="quarter" idx="12"/>
          </p:nvPr>
        </p:nvSpPr>
        <p:spPr/>
        <p:txBody>
          <a:bodyPr/>
          <a:lstStyle/>
          <a:p>
            <a:r>
              <a:rPr lang="en-US" dirty="0" smtClean="0"/>
              <a:t>©2014 OnCourse Learning. All Rights Reserved.</a:t>
            </a:r>
            <a:endParaRPr lang="en-US" dirty="0"/>
          </a:p>
        </p:txBody>
      </p:sp>
      <p:sp>
        <p:nvSpPr>
          <p:cNvPr id="7" name="Header Placeholder 6"/>
          <p:cNvSpPr>
            <a:spLocks noGrp="1"/>
          </p:cNvSpPr>
          <p:nvPr>
            <p:ph type="hdr" sz="quarter" idx="13"/>
          </p:nvPr>
        </p:nvSpPr>
        <p:spPr/>
        <p:txBody>
          <a:bodyPr/>
          <a:lstStyle/>
          <a:p>
            <a:r>
              <a:rPr lang="en-US" dirty="0" smtClean="0"/>
              <a:t>CHAPTER 26</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581400"/>
          </a:xfrm>
          <a:prstGeom prst="rect">
            <a:avLst/>
          </a:prstGeom>
          <a:gradFill flip="none" rotWithShape="1">
            <a:gsLst>
              <a:gs pos="0">
                <a:srgbClr val="1C3F94">
                  <a:shade val="30000"/>
                  <a:satMod val="115000"/>
                </a:srgbClr>
              </a:gs>
              <a:gs pos="50000">
                <a:srgbClr val="1C3F94">
                  <a:shade val="67500"/>
                  <a:satMod val="115000"/>
                </a:srgbClr>
              </a:gs>
              <a:gs pos="100000">
                <a:srgbClr val="1C3F94">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0" y="990600"/>
            <a:ext cx="4572000" cy="1524000"/>
          </a:xfrm>
          <a:noFill/>
        </p:spPr>
        <p:txBody>
          <a:bodyPr anchor="ctr">
            <a:noAutofit/>
          </a:bodyPr>
          <a:lstStyle>
            <a:lvl1pPr algn="ctr">
              <a:defRPr sz="2800">
                <a:solidFill>
                  <a:schemeClr val="bg2"/>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429000"/>
            <a:ext cx="6553200" cy="2895600"/>
          </a:xfrm>
          <a:noFill/>
          <a:ln w="38100">
            <a:solidFill>
              <a:schemeClr val="bg2"/>
            </a:solidFill>
          </a:ln>
        </p:spPr>
        <p:txBody>
          <a:bodyPr tIns="182880" anchor="ctr">
            <a:normAutofit/>
          </a:bodyPr>
          <a:lstStyle>
            <a:lvl1pPr marL="0" indent="0" algn="l">
              <a:buNone/>
              <a:defRPr sz="4000">
                <a:solidFill>
                  <a:srgbClr val="1C3F94"/>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339" name="Picture 3"/>
          <p:cNvPicPr>
            <a:picLocks noChangeAspect="1" noChangeArrowheads="1"/>
          </p:cNvPicPr>
          <p:nvPr userDrawn="1"/>
        </p:nvPicPr>
        <p:blipFill>
          <a:blip r:embed="rId2" cstate="print"/>
          <a:srcRect l="1115" r="1115" b="1378"/>
          <a:stretch>
            <a:fillRect/>
          </a:stretch>
        </p:blipFill>
        <p:spPr bwMode="auto">
          <a:xfrm>
            <a:off x="381000" y="304800"/>
            <a:ext cx="3799520" cy="3102476"/>
          </a:xfrm>
          <a:prstGeom prst="rect">
            <a:avLst/>
          </a:prstGeom>
          <a:noFill/>
          <a:ln w="38100">
            <a:solidFill>
              <a:schemeClr val="bg2"/>
            </a:solid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buClr>
                <a:srgbClr val="1C3F94"/>
              </a:buClr>
              <a:buSzPct val="90000"/>
              <a:buFont typeface="Wingdings" pitchFamily="2" charset="2"/>
              <a:buChar char=""/>
              <a:defRPr sz="2800"/>
            </a:lvl1pPr>
            <a:lvl2pPr>
              <a:buClr>
                <a:schemeClr val="accent6">
                  <a:lumMod val="75000"/>
                </a:schemeClr>
              </a:buClr>
              <a:buSzPct val="90000"/>
              <a:buFont typeface="Wingdings" pitchFamily="2" charset="2"/>
              <a:buChar char="l"/>
              <a:defRPr sz="2400"/>
            </a:lvl2pPr>
            <a:lvl3pPr>
              <a:buClr>
                <a:schemeClr val="accent3">
                  <a:lumMod val="75000"/>
                </a:schemeClr>
              </a:buClr>
              <a:buSzPct val="90000"/>
              <a:buFont typeface="Wingdings" pitchFamily="2" charset="2"/>
              <a:buChar char="l"/>
              <a:defRPr sz="2000"/>
            </a:lvl3pPr>
            <a:lvl4pPr>
              <a:buClr>
                <a:srgbClr val="1C3F94"/>
              </a:buClr>
              <a:defRPr sz="1800"/>
            </a:lvl4pPr>
            <a:lvl5pPr>
              <a:buClr>
                <a:srgbClr val="1C3F94"/>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0"/>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p:cNvPicPr>
            <a:picLocks noChangeAspect="1" noChangeArrowheads="1"/>
          </p:cNvPicPr>
          <p:nvPr userDrawn="1"/>
        </p:nvPicPr>
        <p:blipFill>
          <a:blip r:embed="rId2" cstate="print"/>
          <a:srcRect/>
          <a:stretch>
            <a:fillRect/>
          </a:stretch>
        </p:blipFill>
        <p:spPr bwMode="auto">
          <a:xfrm>
            <a:off x="8483515" y="6297966"/>
            <a:ext cx="660485" cy="457200"/>
          </a:xfrm>
          <a:prstGeom prst="rect">
            <a:avLst/>
          </a:prstGeom>
          <a:noFill/>
          <a:ln w="9525">
            <a:noFill/>
            <a:miter lim="800000"/>
            <a:headEnd/>
            <a:tailEnd/>
          </a:ln>
        </p:spPr>
      </p:pic>
      <p:sp>
        <p:nvSpPr>
          <p:cNvPr id="9"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
        <p:nvSpPr>
          <p:cNvPr id="10" name="TextBox 9"/>
          <p:cNvSpPr txBox="1"/>
          <p:nvPr userDrawn="1"/>
        </p:nvSpPr>
        <p:spPr>
          <a:xfrm>
            <a:off x="2998684" y="6416675"/>
            <a:ext cx="3146631" cy="276999"/>
          </a:xfrm>
          <a:prstGeom prst="rect">
            <a:avLst/>
          </a:prstGeom>
          <a:noFill/>
        </p:spPr>
        <p:txBody>
          <a:bodyPr wrap="none" rtlCol="0">
            <a:spAutoFit/>
          </a:bodyPr>
          <a:lstStyle/>
          <a:p>
            <a:pPr algn="ctr"/>
            <a:r>
              <a:rPr lang="en-US" sz="1200" dirty="0" smtClean="0">
                <a:solidFill>
                  <a:schemeClr val="accent1">
                    <a:lumMod val="60000"/>
                    <a:lumOff val="40000"/>
                  </a:schemeClr>
                </a:solidFill>
              </a:rPr>
              <a:t>©2014 OnCourse Learning. All Rights Reserved.</a:t>
            </a:r>
            <a:endParaRPr lang="en-US" sz="1200" dirty="0">
              <a:solidFill>
                <a:schemeClr val="accent1">
                  <a:lumMod val="60000"/>
                  <a:lumOff val="4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998684" y="6416675"/>
            <a:ext cx="3146631" cy="276999"/>
          </a:xfrm>
          <a:prstGeom prst="rect">
            <a:avLst/>
          </a:prstGeom>
          <a:noFill/>
        </p:spPr>
        <p:txBody>
          <a:bodyPr wrap="none" rtlCol="0">
            <a:spAutoFit/>
          </a:bodyPr>
          <a:lstStyle/>
          <a:p>
            <a:pPr algn="ctr"/>
            <a:r>
              <a:rPr lang="en-US" sz="1200" dirty="0" smtClean="0">
                <a:solidFill>
                  <a:schemeClr val="accent1">
                    <a:lumMod val="60000"/>
                    <a:lumOff val="40000"/>
                  </a:schemeClr>
                </a:solidFill>
              </a:rPr>
              <a:t>©2014 OnCourse Learning. All Rights Reserved.</a:t>
            </a:r>
            <a:endParaRPr lang="en-US" sz="1200" dirty="0">
              <a:solidFill>
                <a:schemeClr val="accent1">
                  <a:lumMod val="60000"/>
                  <a:lumOff val="40000"/>
                </a:schemeClr>
              </a:solidFill>
            </a:endParaRPr>
          </a:p>
        </p:txBody>
      </p:sp>
      <p:pic>
        <p:nvPicPr>
          <p:cNvPr id="10" name="Picture 3"/>
          <p:cNvPicPr>
            <a:picLocks noChangeAspect="1" noChangeArrowheads="1"/>
          </p:cNvPicPr>
          <p:nvPr userDrawn="1"/>
        </p:nvPicPr>
        <p:blipFill>
          <a:blip r:embed="rId9" cstate="print"/>
          <a:srcRect/>
          <a:stretch>
            <a:fillRect/>
          </a:stretch>
        </p:blipFill>
        <p:spPr bwMode="auto">
          <a:xfrm>
            <a:off x="8483515" y="6297966"/>
            <a:ext cx="660485" cy="457200"/>
          </a:xfrm>
          <a:prstGeom prst="rect">
            <a:avLst/>
          </a:prstGeom>
          <a:noFill/>
          <a:ln w="9525">
            <a:noFill/>
            <a:miter lim="800000"/>
            <a:headEnd/>
            <a:tailEnd/>
          </a:ln>
        </p:spPr>
      </p:pic>
      <p:sp>
        <p:nvSpPr>
          <p:cNvPr id="11" name="Slide Number Placeholder 4"/>
          <p:cNvSpPr>
            <a:spLocks noGrp="1"/>
          </p:cNvSpPr>
          <p:nvPr>
            <p:ph type="sldNum" sz="quarter" idx="4"/>
          </p:nvPr>
        </p:nvSpPr>
        <p:spPr>
          <a:xfrm>
            <a:off x="0" y="6416675"/>
            <a:ext cx="1828800" cy="274320"/>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grpSp>
        <p:nvGrpSpPr>
          <p:cNvPr id="13" name="Group 12"/>
          <p:cNvGrpSpPr/>
          <p:nvPr userDrawn="1"/>
        </p:nvGrpSpPr>
        <p:grpSpPr>
          <a:xfrm>
            <a:off x="8229600" y="0"/>
            <a:ext cx="914400" cy="722531"/>
            <a:chOff x="0" y="0"/>
            <a:chExt cx="914400" cy="722531"/>
          </a:xfrm>
        </p:grpSpPr>
        <p:sp>
          <p:nvSpPr>
            <p:cNvPr id="14" name="Trapezoid 13"/>
            <p:cNvSpPr/>
            <p:nvPr/>
          </p:nvSpPr>
          <p:spPr>
            <a:xfrm flipV="1">
              <a:off x="0" y="0"/>
              <a:ext cx="914400" cy="609600"/>
            </a:xfrm>
            <a:prstGeom prst="trapezoid">
              <a:avLst/>
            </a:prstGeom>
            <a:solidFill>
              <a:srgbClr val="1C3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5" name="TextBox 14"/>
            <p:cNvSpPr txBox="1"/>
            <p:nvPr/>
          </p:nvSpPr>
          <p:spPr>
            <a:xfrm>
              <a:off x="74275" y="76200"/>
              <a:ext cx="765851" cy="646331"/>
            </a:xfrm>
            <a:prstGeom prst="rect">
              <a:avLst/>
            </a:prstGeom>
            <a:noFill/>
          </p:spPr>
          <p:txBody>
            <a:bodyPr wrap="none" rtlCol="0">
              <a:spAutoFit/>
            </a:bodyPr>
            <a:lstStyle/>
            <a:p>
              <a:pPr algn="ctr"/>
              <a:r>
                <a:rPr lang="en-US" sz="1200" dirty="0" smtClean="0">
                  <a:solidFill>
                    <a:schemeClr val="bg1"/>
                  </a:solidFill>
                </a:rPr>
                <a:t>CHAPTER</a:t>
              </a:r>
            </a:p>
            <a:p>
              <a:pPr algn="ctr"/>
              <a:r>
                <a:rPr lang="en-US" sz="1200" dirty="0" smtClean="0">
                  <a:solidFill>
                    <a:schemeClr val="bg1"/>
                  </a:solidFill>
                </a:rPr>
                <a:t>26</a:t>
              </a:r>
            </a:p>
            <a:p>
              <a:pPr algn="ctr"/>
              <a:endParaRPr lang="en-US" sz="12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3200" kern="1200">
          <a:solidFill>
            <a:srgbClr val="1C3F94"/>
          </a:solidFill>
          <a:latin typeface="+mj-lt"/>
          <a:ea typeface="+mj-ea"/>
          <a:cs typeface="+mj-cs"/>
        </a:defRPr>
      </a:lvl1pPr>
    </p:titleStyle>
    <p:bodyStyle>
      <a:lvl1pPr marL="342900" indent="-342900" algn="l" defTabSz="914400" rtl="0" eaLnBrk="1" latinLnBrk="0" hangingPunct="1">
        <a:spcBef>
          <a:spcPct val="20000"/>
        </a:spcBef>
        <a:buClr>
          <a:srgbClr val="1C3F94"/>
        </a:buClr>
        <a:buSzPct val="90000"/>
        <a:buFont typeface="Wingdings" pitchFamily="2" charset="2"/>
        <a:buChar char="l"/>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75000"/>
          </a:schemeClr>
        </a:buClr>
        <a:buSzPct val="90000"/>
        <a:buFont typeface="Wingdings" pitchFamily="2" charset="2"/>
        <a:buChar char="l"/>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90000"/>
        <a:buFont typeface="Wingdings" pitchFamily="2" charset="2"/>
        <a:buChar char="l"/>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a:t>
            </a:r>
            <a:r>
              <a:rPr lang="en-US" sz="9600" dirty="0" smtClean="0"/>
              <a:t>26</a:t>
            </a:r>
            <a:endParaRPr lang="en-US" sz="9600" dirty="0"/>
          </a:p>
        </p:txBody>
      </p:sp>
      <p:sp>
        <p:nvSpPr>
          <p:cNvPr id="6" name="Subtitle 5"/>
          <p:cNvSpPr>
            <a:spLocks noGrp="1"/>
          </p:cNvSpPr>
          <p:nvPr>
            <p:ph type="subTitle" idx="1"/>
          </p:nvPr>
        </p:nvSpPr>
        <p:spPr/>
        <p:txBody>
          <a:bodyPr/>
          <a:lstStyle/>
          <a:p>
            <a:r>
              <a:rPr lang="en-US" dirty="0" smtClean="0"/>
              <a:t>Real Estate Investment Management and Derivatives</a:t>
            </a:r>
            <a:endParaRPr lang="en-US" dirty="0"/>
          </a:p>
        </p:txBody>
      </p:sp>
      <p:sp>
        <p:nvSpPr>
          <p:cNvPr id="4" name="Slide Number Placeholder 3"/>
          <p:cNvSpPr>
            <a:spLocks noGrp="1"/>
          </p:cNvSpPr>
          <p:nvPr>
            <p:ph type="sldNum" sz="quarter" idx="4294967295"/>
          </p:nvPr>
        </p:nvSpPr>
        <p:spPr>
          <a:xfrm>
            <a:off x="0" y="6172200"/>
            <a:ext cx="2133600" cy="365125"/>
          </a:xfrm>
        </p:spPr>
        <p:txBody>
          <a:bodyPr/>
          <a:lstStyle/>
          <a:p>
            <a:r>
              <a:rPr lang="en-US" dirty="0" smtClean="0"/>
              <a:t>SLIDE </a:t>
            </a:r>
            <a:fld id="{BB82B8BA-AAD4-4AAB-9E1B-D668BEB9A1E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26.1.3</a:t>
            </a:r>
            <a:r>
              <a:rPr lang="en-US" sz="3200" b="0" kern="1200" baseline="0" dirty="0" smtClean="0">
                <a:solidFill>
                  <a:srgbClr val="1C3F94"/>
                </a:solidFill>
                <a:latin typeface="+mj-lt"/>
                <a:ea typeface="+mj-ea"/>
                <a:cs typeface="+mj-cs"/>
              </a:rPr>
              <a:t> </a:t>
            </a:r>
            <a:r>
              <a:rPr lang="en-US" sz="3200" kern="1200" dirty="0" smtClean="0">
                <a:solidFill>
                  <a:srgbClr val="1C3F94"/>
                </a:solidFill>
                <a:latin typeface="+mj-lt"/>
                <a:ea typeface="+mj-ea"/>
                <a:cs typeface="+mj-cs"/>
              </a:rPr>
              <a:t>Portfolio-Level Performance Attribution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2054225" algn="l"/>
              </a:tabLst>
            </a:pPr>
            <a:r>
              <a:rPr lang="en-US" b="1" dirty="0" smtClean="0"/>
              <a:t>EXHIBIT 26-4 </a:t>
            </a:r>
            <a:r>
              <a:rPr lang="en-US" dirty="0" smtClean="0"/>
              <a:t>Returns Realized for Clients by Bob and Sue</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11</a:t>
            </a:fld>
            <a:endParaRPr lang="en-US" dirty="0"/>
          </a:p>
        </p:txBody>
      </p:sp>
      <p:grpSp>
        <p:nvGrpSpPr>
          <p:cNvPr id="10" name="Group 9"/>
          <p:cNvGrpSpPr/>
          <p:nvPr/>
        </p:nvGrpSpPr>
        <p:grpSpPr>
          <a:xfrm>
            <a:off x="784410" y="2286000"/>
            <a:ext cx="7767612" cy="2275713"/>
            <a:chOff x="784410" y="2286000"/>
            <a:chExt cx="7767612" cy="2275713"/>
          </a:xfrm>
        </p:grpSpPr>
        <p:sp>
          <p:nvSpPr>
            <p:cNvPr id="8" name="TextBox 7"/>
            <p:cNvSpPr txBox="1"/>
            <p:nvPr/>
          </p:nvSpPr>
          <p:spPr>
            <a:xfrm rot="16200000">
              <a:off x="7757895" y="3748306"/>
              <a:ext cx="1342034" cy="246221"/>
            </a:xfrm>
            <a:prstGeom prst="rect">
              <a:avLst/>
            </a:prstGeom>
            <a:noFill/>
          </p:spPr>
          <p:txBody>
            <a:bodyPr wrap="none" rtlCol="0">
              <a:spAutoFit/>
            </a:bodyPr>
            <a:lstStyle/>
            <a:p>
              <a:r>
                <a:rPr lang="en-US" sz="1000" dirty="0" smtClean="0"/>
                <a:t> © OnCourse Learning</a:t>
              </a:r>
              <a:endParaRPr lang="en-US" sz="1000" dirty="0"/>
            </a:p>
          </p:txBody>
        </p:sp>
        <p:grpSp>
          <p:nvGrpSpPr>
            <p:cNvPr id="9" name="Group 8"/>
            <p:cNvGrpSpPr/>
            <p:nvPr/>
          </p:nvGrpSpPr>
          <p:grpSpPr>
            <a:xfrm>
              <a:off x="784410" y="2286000"/>
              <a:ext cx="7556373" cy="2275713"/>
              <a:chOff x="784410" y="2286000"/>
              <a:chExt cx="7556373" cy="2275713"/>
            </a:xfrm>
          </p:grpSpPr>
          <p:pic>
            <p:nvPicPr>
              <p:cNvPr id="6146" name="Picture 2"/>
              <p:cNvPicPr>
                <a:picLocks noChangeAspect="1" noChangeArrowheads="1"/>
              </p:cNvPicPr>
              <p:nvPr/>
            </p:nvPicPr>
            <p:blipFill>
              <a:blip r:embed="rId2" cstate="print"/>
              <a:srcRect/>
              <a:stretch>
                <a:fillRect/>
              </a:stretch>
            </p:blipFill>
            <p:spPr bwMode="auto">
              <a:xfrm>
                <a:off x="784410" y="2286000"/>
                <a:ext cx="7556373" cy="227571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667000" y="3509682"/>
                <a:ext cx="88011" cy="41071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150226" y="3509682"/>
                <a:ext cx="88011" cy="410718"/>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kern="1200" dirty="0" smtClean="0">
                <a:solidFill>
                  <a:srgbClr val="1C3F94"/>
                </a:solidFill>
                <a:latin typeface="+mj-lt"/>
                <a:ea typeface="+mj-ea"/>
                <a:cs typeface="+mj-cs"/>
              </a:rPr>
              <a:t>26.1.4 </a:t>
            </a:r>
            <a:r>
              <a:rPr lang="en-US" sz="3200" kern="1200" dirty="0" smtClean="0">
                <a:solidFill>
                  <a:srgbClr val="1C3F94"/>
                </a:solidFill>
                <a:latin typeface="+mj-lt"/>
                <a:ea typeface="+mj-ea"/>
                <a:cs typeface="+mj-cs"/>
              </a:rPr>
              <a:t>Use of a Benchmark in Performance Attribution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2054225" algn="l"/>
              </a:tabLst>
            </a:pPr>
            <a:r>
              <a:rPr lang="en-US" b="1" dirty="0" smtClean="0"/>
              <a:t>EXHIBIT 26-5 </a:t>
            </a:r>
            <a:r>
              <a:rPr lang="en-US" dirty="0" smtClean="0"/>
              <a:t>Sue’s Performance Attribution Relative to Her Benchmark</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13</a:t>
            </a:fld>
            <a:endParaRPr lang="en-US" dirty="0"/>
          </a:p>
        </p:txBody>
      </p:sp>
      <p:grpSp>
        <p:nvGrpSpPr>
          <p:cNvPr id="6" name="Group 5"/>
          <p:cNvGrpSpPr/>
          <p:nvPr/>
        </p:nvGrpSpPr>
        <p:grpSpPr>
          <a:xfrm>
            <a:off x="415925" y="2616200"/>
            <a:ext cx="8517096" cy="1625600"/>
            <a:chOff x="415925" y="2616200"/>
            <a:chExt cx="8517096" cy="1625600"/>
          </a:xfrm>
        </p:grpSpPr>
        <p:sp>
          <p:nvSpPr>
            <p:cNvPr id="8" name="TextBox 7"/>
            <p:cNvSpPr txBox="1"/>
            <p:nvPr/>
          </p:nvSpPr>
          <p:spPr>
            <a:xfrm rot="16200000">
              <a:off x="8138894" y="3447672"/>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7170" name="Picture 2"/>
            <p:cNvPicPr>
              <a:picLocks noChangeAspect="1" noChangeArrowheads="1"/>
            </p:cNvPicPr>
            <p:nvPr/>
          </p:nvPicPr>
          <p:blipFill>
            <a:blip r:embed="rId2" cstate="print"/>
            <a:srcRect/>
            <a:stretch>
              <a:fillRect/>
            </a:stretch>
          </p:blipFill>
          <p:spPr bwMode="auto">
            <a:xfrm>
              <a:off x="415925" y="2616200"/>
              <a:ext cx="8312150" cy="1625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26.1.5 </a:t>
            </a:r>
            <a:r>
              <a:rPr lang="en-US" sz="3200" kern="1200" dirty="0" smtClean="0">
                <a:solidFill>
                  <a:srgbClr val="1C3F94"/>
                </a:solidFill>
                <a:latin typeface="+mj-lt"/>
                <a:ea typeface="+mj-ea"/>
                <a:cs typeface="+mj-cs"/>
              </a:rPr>
              <a:t>The Case for Using Manager Allocation Weights in the Benchmark</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kern="1200" dirty="0" smtClean="0">
                <a:solidFill>
                  <a:srgbClr val="1C3F94"/>
                </a:solidFill>
                <a:latin typeface="+mj-lt"/>
                <a:ea typeface="+mj-ea"/>
                <a:cs typeface="+mj-cs"/>
              </a:rPr>
              <a:t>26.2 </a:t>
            </a:r>
            <a:r>
              <a:rPr lang="en-US" sz="3200" kern="1200" dirty="0" smtClean="0">
                <a:solidFill>
                  <a:srgbClr val="1C3F94"/>
                </a:solidFill>
                <a:latin typeface="+mj-lt"/>
                <a:ea typeface="+mj-ea"/>
                <a:cs typeface="+mj-cs"/>
              </a:rPr>
              <a:t>Investment Performance Evaluation and Benchmarking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26.2.1 </a:t>
            </a:r>
            <a:r>
              <a:rPr lang="en-US" sz="3200" kern="1200" dirty="0" smtClean="0">
                <a:solidFill>
                  <a:srgbClr val="1C3F94"/>
                </a:solidFill>
                <a:latin typeface="+mj-lt"/>
                <a:ea typeface="+mj-ea"/>
                <a:cs typeface="+mj-cs"/>
              </a:rPr>
              <a:t>The Basic Idea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26-6 </a:t>
            </a:r>
            <a:r>
              <a:rPr lang="en-US" dirty="0" smtClean="0"/>
              <a:t>Graphical Depiction of Typical Investment Manager Performance Evaluation</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17</a:t>
            </a:fld>
            <a:endParaRPr lang="en-US" dirty="0"/>
          </a:p>
        </p:txBody>
      </p:sp>
      <p:grpSp>
        <p:nvGrpSpPr>
          <p:cNvPr id="7" name="Group 6"/>
          <p:cNvGrpSpPr/>
          <p:nvPr/>
        </p:nvGrpSpPr>
        <p:grpSpPr>
          <a:xfrm>
            <a:off x="1047750" y="1537075"/>
            <a:ext cx="7292712" cy="4679950"/>
            <a:chOff x="1047750" y="1537075"/>
            <a:chExt cx="7292712" cy="4679950"/>
          </a:xfrm>
        </p:grpSpPr>
        <p:sp>
          <p:nvSpPr>
            <p:cNvPr id="8" name="TextBox 7"/>
            <p:cNvSpPr txBox="1"/>
            <p:nvPr/>
          </p:nvSpPr>
          <p:spPr>
            <a:xfrm rot="16200000">
              <a:off x="7546335" y="5378072"/>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8195" name="Picture 3"/>
            <p:cNvPicPr>
              <a:picLocks noChangeAspect="1" noChangeArrowheads="1"/>
            </p:cNvPicPr>
            <p:nvPr/>
          </p:nvPicPr>
          <p:blipFill>
            <a:blip r:embed="rId2" cstate="print"/>
            <a:srcRect/>
            <a:stretch>
              <a:fillRect/>
            </a:stretch>
          </p:blipFill>
          <p:spPr bwMode="auto">
            <a:xfrm>
              <a:off x="1047750" y="1537075"/>
              <a:ext cx="7048500" cy="46799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kern="1200" dirty="0" smtClean="0">
                <a:solidFill>
                  <a:srgbClr val="1C3F94"/>
                </a:solidFill>
                <a:latin typeface="+mj-lt"/>
                <a:ea typeface="+mj-ea"/>
                <a:cs typeface="+mj-cs"/>
              </a:rPr>
              <a:t>26.2.2 </a:t>
            </a:r>
            <a:r>
              <a:rPr lang="en-US" sz="3200" kern="1200" dirty="0" smtClean="0">
                <a:solidFill>
                  <a:srgbClr val="1C3F94"/>
                </a:solidFill>
                <a:latin typeface="+mj-lt"/>
                <a:ea typeface="+mj-ea"/>
                <a:cs typeface="+mj-cs"/>
              </a:rPr>
              <a:t>Benchmarks and Investment Styles in the Private Real Estate Asset Class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r>
              <a:rPr lang="en-US" b="1" dirty="0" smtClean="0"/>
              <a:t>EXHIBIT 26-7 </a:t>
            </a:r>
            <a:r>
              <a:rPr lang="en-US" dirty="0" smtClean="0"/>
              <a:t>NCREIF/Townsend Fund Indices vs. NCREIF Property Index: Cumulative Total Returns, 2000–2012</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19</a:t>
            </a:fld>
            <a:endParaRPr lang="en-US" dirty="0"/>
          </a:p>
        </p:txBody>
      </p:sp>
      <p:sp>
        <p:nvSpPr>
          <p:cNvPr id="5" name="Rectangle 4"/>
          <p:cNvSpPr/>
          <p:nvPr/>
        </p:nvSpPr>
        <p:spPr>
          <a:xfrm>
            <a:off x="457200" y="1600200"/>
            <a:ext cx="1676400" cy="1569660"/>
          </a:xfrm>
          <a:prstGeom prst="rect">
            <a:avLst/>
          </a:prstGeom>
        </p:spPr>
        <p:txBody>
          <a:bodyPr wrap="square">
            <a:spAutoFit/>
          </a:bodyPr>
          <a:lstStyle/>
          <a:p>
            <a:r>
              <a:rPr lang="en-US" sz="1600" dirty="0" smtClean="0">
                <a:ea typeface="+mj-ea"/>
                <a:cs typeface="+mj-cs"/>
              </a:rPr>
              <a:t>Based on </a:t>
            </a:r>
            <a:br>
              <a:rPr lang="en-US" sz="1600" dirty="0" smtClean="0">
                <a:ea typeface="+mj-ea"/>
                <a:cs typeface="+mj-cs"/>
              </a:rPr>
            </a:br>
            <a:r>
              <a:rPr lang="en-US" sz="1600" dirty="0" smtClean="0">
                <a:ea typeface="+mj-ea"/>
                <a:cs typeface="+mj-cs"/>
              </a:rPr>
              <a:t>value-weighted all-funds indices, net of fees. NPI is property level gross of fees.</a:t>
            </a:r>
            <a:endParaRPr lang="en-US" sz="1600" dirty="0"/>
          </a:p>
        </p:txBody>
      </p:sp>
      <p:grpSp>
        <p:nvGrpSpPr>
          <p:cNvPr id="7" name="Group 6"/>
          <p:cNvGrpSpPr/>
          <p:nvPr/>
        </p:nvGrpSpPr>
        <p:grpSpPr>
          <a:xfrm>
            <a:off x="2176849" y="1600200"/>
            <a:ext cx="6832371" cy="4572000"/>
            <a:chOff x="2176849" y="1600200"/>
            <a:chExt cx="6832371" cy="4572000"/>
          </a:xfrm>
        </p:grpSpPr>
        <p:sp>
          <p:nvSpPr>
            <p:cNvPr id="8" name="TextBox 7"/>
            <p:cNvSpPr txBox="1"/>
            <p:nvPr/>
          </p:nvSpPr>
          <p:spPr>
            <a:xfrm rot="16200000">
              <a:off x="8215093" y="5348506"/>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9218" name="Picture 2"/>
            <p:cNvPicPr>
              <a:picLocks noChangeAspect="1" noChangeArrowheads="1"/>
            </p:cNvPicPr>
            <p:nvPr/>
          </p:nvPicPr>
          <p:blipFill>
            <a:blip r:embed="rId2" cstate="print"/>
            <a:srcRect/>
            <a:stretch>
              <a:fillRect/>
            </a:stretch>
          </p:blipFill>
          <p:spPr bwMode="auto">
            <a:xfrm>
              <a:off x="2176849" y="1600200"/>
              <a:ext cx="6586151" cy="457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CHAPTER OUTLINE</a:t>
            </a:r>
            <a:endParaRPr lang="en-US" b="1" dirty="0"/>
          </a:p>
        </p:txBody>
      </p:sp>
      <p:sp>
        <p:nvSpPr>
          <p:cNvPr id="4" name="Content Placeholder 3"/>
          <p:cNvSpPr>
            <a:spLocks noGrp="1"/>
          </p:cNvSpPr>
          <p:nvPr>
            <p:ph idx="1"/>
          </p:nvPr>
        </p:nvSpPr>
        <p:spPr>
          <a:xfrm>
            <a:off x="457200" y="1219200"/>
            <a:ext cx="8229600" cy="4800600"/>
          </a:xfrm>
        </p:spPr>
        <p:txBody>
          <a:bodyPr>
            <a:normAutofit fontScale="77500" lnSpcReduction="20000"/>
          </a:bodyPr>
          <a:lstStyle/>
          <a:p>
            <a:pPr marL="573088" indent="-573088">
              <a:buNone/>
            </a:pPr>
            <a:r>
              <a:rPr lang="en-US" b="1" dirty="0" smtClean="0">
                <a:solidFill>
                  <a:srgbClr val="1C3F94"/>
                </a:solidFill>
              </a:rPr>
              <a:t>26.1	</a:t>
            </a:r>
            <a:r>
              <a:rPr lang="en-US" dirty="0" smtClean="0"/>
              <a:t>Macro-Level Investment Performance Attribution</a:t>
            </a:r>
          </a:p>
          <a:p>
            <a:pPr marL="1317625" lvl="1" indent="-744538">
              <a:buNone/>
            </a:pPr>
            <a:r>
              <a:rPr lang="en-US" b="1" dirty="0" smtClean="0">
                <a:solidFill>
                  <a:srgbClr val="1C3F94"/>
                </a:solidFill>
              </a:rPr>
              <a:t>26.1.1</a:t>
            </a:r>
            <a:r>
              <a:rPr lang="en-US" dirty="0" smtClean="0"/>
              <a:t> 	The Importance of Property-Level Investment Management</a:t>
            </a:r>
          </a:p>
          <a:p>
            <a:pPr marL="1317625" lvl="1" indent="-744538">
              <a:buNone/>
            </a:pPr>
            <a:r>
              <a:rPr lang="en-US" sz="2500" b="1" dirty="0" smtClean="0">
                <a:solidFill>
                  <a:srgbClr val="1C3F94"/>
                </a:solidFill>
              </a:rPr>
              <a:t>26.1.2</a:t>
            </a:r>
            <a:r>
              <a:rPr lang="en-US" dirty="0" smtClean="0"/>
              <a:t> 	Macro Property-Level Performance Attribution and the Four Fundamental Responsibilities</a:t>
            </a:r>
          </a:p>
          <a:p>
            <a:pPr marL="1317625" lvl="1" indent="-744538">
              <a:buNone/>
            </a:pPr>
            <a:r>
              <a:rPr lang="en-US" sz="2500" b="1" dirty="0" smtClean="0">
                <a:solidFill>
                  <a:srgbClr val="1C3F94"/>
                </a:solidFill>
              </a:rPr>
              <a:t>26.1.3</a:t>
            </a:r>
            <a:r>
              <a:rPr lang="en-US" dirty="0" smtClean="0"/>
              <a:t> 	Portfolio-Level Performance Attribution</a:t>
            </a:r>
          </a:p>
          <a:p>
            <a:pPr marL="1317625" lvl="1" indent="-744538">
              <a:buNone/>
            </a:pPr>
            <a:r>
              <a:rPr lang="en-US" sz="2500" b="1" dirty="0" smtClean="0">
                <a:solidFill>
                  <a:srgbClr val="1C3F94"/>
                </a:solidFill>
              </a:rPr>
              <a:t>26.1.4 	</a:t>
            </a:r>
            <a:r>
              <a:rPr lang="en-US" dirty="0" smtClean="0"/>
              <a:t>Use of a Benchmark in Performance Attribution</a:t>
            </a:r>
          </a:p>
          <a:p>
            <a:pPr marL="1317625" lvl="1" indent="-744538">
              <a:buNone/>
            </a:pPr>
            <a:r>
              <a:rPr lang="en-US" sz="2500" b="1" dirty="0" smtClean="0">
                <a:solidFill>
                  <a:srgbClr val="1C3F94"/>
                </a:solidFill>
              </a:rPr>
              <a:t>26.1.5 	</a:t>
            </a:r>
            <a:r>
              <a:rPr lang="en-US" dirty="0" smtClean="0"/>
              <a:t>The Case for Using Manager Allocation Weights in the Benchmark</a:t>
            </a:r>
          </a:p>
          <a:p>
            <a:pPr marL="573088" indent="-573088">
              <a:buNone/>
            </a:pPr>
            <a:r>
              <a:rPr lang="en-US" b="1" dirty="0" smtClean="0">
                <a:solidFill>
                  <a:srgbClr val="1C3F94"/>
                </a:solidFill>
              </a:rPr>
              <a:t>26.2	</a:t>
            </a:r>
            <a:r>
              <a:rPr lang="en-US" dirty="0" smtClean="0"/>
              <a:t>Investment Performance Evaluation and Benchmarking</a:t>
            </a:r>
          </a:p>
          <a:p>
            <a:pPr marL="1317625" lvl="1" indent="-744538">
              <a:buNone/>
            </a:pPr>
            <a:r>
              <a:rPr lang="en-US" sz="2500" b="1" dirty="0" smtClean="0">
                <a:solidFill>
                  <a:srgbClr val="1C3F94"/>
                </a:solidFill>
              </a:rPr>
              <a:t>26.2.1 	</a:t>
            </a:r>
            <a:r>
              <a:rPr lang="en-US" dirty="0" smtClean="0"/>
              <a:t>The Basic Idea</a:t>
            </a:r>
          </a:p>
          <a:p>
            <a:pPr marL="1317625" lvl="1" indent="-744538">
              <a:buNone/>
            </a:pPr>
            <a:r>
              <a:rPr lang="en-US" sz="2500" b="1" dirty="0" smtClean="0">
                <a:solidFill>
                  <a:srgbClr val="1C3F94"/>
                </a:solidFill>
              </a:rPr>
              <a:t>26.2.2 	</a:t>
            </a:r>
            <a:r>
              <a:rPr lang="en-US" dirty="0" smtClean="0"/>
              <a:t>Benchmarks and Investment Styles in the Private Real Estate Asset Class</a:t>
            </a:r>
          </a:p>
          <a:p>
            <a:pPr marL="573088" indent="-573088">
              <a:buNone/>
            </a:pPr>
            <a:r>
              <a:rPr lang="en-US" b="1" dirty="0" smtClean="0">
                <a:solidFill>
                  <a:srgbClr val="1C3F94"/>
                </a:solidFill>
              </a:rPr>
              <a:t>26.3</a:t>
            </a:r>
            <a:r>
              <a:rPr lang="en-US" dirty="0" smtClean="0"/>
              <a:t>	Real Estate Derivatives</a:t>
            </a:r>
          </a:p>
          <a:p>
            <a:pPr marL="1317625" lvl="1" indent="-744538">
              <a:buNone/>
            </a:pPr>
            <a:r>
              <a:rPr lang="en-US" sz="2500" b="1" dirty="0" smtClean="0">
                <a:solidFill>
                  <a:srgbClr val="1C3F94"/>
                </a:solidFill>
              </a:rPr>
              <a:t>26.3.1 	</a:t>
            </a:r>
            <a:r>
              <a:rPr lang="en-US" dirty="0" smtClean="0"/>
              <a:t>How Index Swaps Can Be Used and Priced</a:t>
            </a:r>
          </a:p>
          <a:p>
            <a:pPr marL="1317625" lvl="1" indent="-744538">
              <a:buNone/>
            </a:pPr>
            <a:r>
              <a:rPr lang="en-US" sz="2500" b="1" dirty="0" smtClean="0">
                <a:solidFill>
                  <a:srgbClr val="1C3F94"/>
                </a:solidFill>
              </a:rPr>
              <a:t>26.3.2 	</a:t>
            </a:r>
            <a:r>
              <a:rPr lang="en-US" dirty="0" smtClean="0"/>
              <a:t>The Broader Potential Role of Index Derivatives</a:t>
            </a:r>
          </a:p>
          <a:p>
            <a:pPr marL="1317625" lvl="1" indent="-744538">
              <a:buNone/>
            </a:pPr>
            <a:r>
              <a:rPr lang="en-US" sz="2500" b="1" dirty="0" smtClean="0">
                <a:solidFill>
                  <a:srgbClr val="1C3F94"/>
                </a:solidFill>
              </a:rPr>
              <a:t>26.3.3 	</a:t>
            </a:r>
            <a:r>
              <a:rPr lang="en-US" dirty="0" smtClean="0"/>
              <a:t>Solving the Index Problem</a:t>
            </a:r>
          </a:p>
          <a:p>
            <a:pPr marL="573088" indent="-573088">
              <a:buNone/>
            </a:pPr>
            <a:r>
              <a:rPr lang="en-US" b="1" dirty="0" smtClean="0">
                <a:solidFill>
                  <a:srgbClr val="1C3F94"/>
                </a:solidFill>
              </a:rPr>
              <a:t>26.4</a:t>
            </a:r>
            <a:r>
              <a:rPr lang="en-US" dirty="0" smtClean="0"/>
              <a:t>	Chapter Summary</a:t>
            </a:r>
          </a:p>
        </p:txBody>
      </p:sp>
      <p:sp>
        <p:nvSpPr>
          <p:cNvPr id="2" name="Slide Number Placeholder 1"/>
          <p:cNvSpPr>
            <a:spLocks noGrp="1"/>
          </p:cNvSpPr>
          <p:nvPr>
            <p:ph type="sldNum" sz="quarter" idx="4"/>
          </p:nvPr>
        </p:nvSpPr>
        <p:spPr/>
        <p:txBody>
          <a:bodyPr/>
          <a:lstStyle/>
          <a:p>
            <a:r>
              <a:rPr lang="en-US" dirty="0" smtClean="0"/>
              <a:t>SLIDE </a:t>
            </a:r>
            <a:fld id="{BB82B8BA-AAD4-4AAB-9E1B-D668BEB9A1E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2054225" algn="l"/>
              </a:tabLst>
            </a:pPr>
            <a:r>
              <a:rPr lang="en-US" sz="2800" b="1" dirty="0" smtClean="0"/>
              <a:t>EXHIBIT 26-8 </a:t>
            </a:r>
            <a:r>
              <a:rPr lang="en-US" sz="2800" dirty="0" smtClean="0"/>
              <a:t>NCREIF/Townsend Report of Real Estate Opportunistic Funds IRR Performance by Vintage Year (as of March 31, 2012)</a:t>
            </a:r>
            <a:endParaRPr lang="en-US" sz="2800"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20</a:t>
            </a:fld>
            <a:endParaRPr lang="en-US" dirty="0"/>
          </a:p>
        </p:txBody>
      </p:sp>
      <p:grpSp>
        <p:nvGrpSpPr>
          <p:cNvPr id="9" name="Group 8"/>
          <p:cNvGrpSpPr/>
          <p:nvPr/>
        </p:nvGrpSpPr>
        <p:grpSpPr>
          <a:xfrm>
            <a:off x="1225150" y="1568825"/>
            <a:ext cx="6781800" cy="4836440"/>
            <a:chOff x="1225150" y="1568825"/>
            <a:chExt cx="6781800" cy="4836440"/>
          </a:xfrm>
        </p:grpSpPr>
        <p:sp>
          <p:nvSpPr>
            <p:cNvPr id="5" name="Rectangle 4"/>
            <p:cNvSpPr/>
            <p:nvPr/>
          </p:nvSpPr>
          <p:spPr>
            <a:xfrm>
              <a:off x="1225150" y="5943600"/>
              <a:ext cx="6781800" cy="461665"/>
            </a:xfrm>
            <a:prstGeom prst="rect">
              <a:avLst/>
            </a:prstGeom>
          </p:spPr>
          <p:txBody>
            <a:bodyPr wrap="square">
              <a:spAutoFit/>
            </a:bodyPr>
            <a:lstStyle/>
            <a:p>
              <a:r>
                <a:rPr lang="en-US" sz="1200" dirty="0" smtClean="0"/>
                <a:t>Source: NCREIF and The Townsend Group, “Real Estate Fund Indices and Vintage Period Performance Report, 1st Quarter 2012f,” NCREIF, Chicago, 2012.</a:t>
              </a:r>
              <a:endParaRPr lang="en-US" sz="1200" dirty="0"/>
            </a:p>
          </p:txBody>
        </p:sp>
        <p:pic>
          <p:nvPicPr>
            <p:cNvPr id="10243" name="Picture 3"/>
            <p:cNvPicPr>
              <a:picLocks noChangeAspect="1" noChangeArrowheads="1"/>
            </p:cNvPicPr>
            <p:nvPr/>
          </p:nvPicPr>
          <p:blipFill>
            <a:blip r:embed="rId2" cstate="print"/>
            <a:srcRect/>
            <a:stretch>
              <a:fillRect/>
            </a:stretch>
          </p:blipFill>
          <p:spPr bwMode="auto">
            <a:xfrm>
              <a:off x="1225150" y="1568825"/>
              <a:ext cx="6681720" cy="43891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EXHIBIT 26-9 </a:t>
            </a:r>
            <a:r>
              <a:rPr lang="en-US" dirty="0" smtClean="0"/>
              <a:t>Schematic Diagram of Institutional Real Estate Investment Management Styles</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21</a:t>
            </a:fld>
            <a:endParaRPr lang="en-US" dirty="0"/>
          </a:p>
        </p:txBody>
      </p:sp>
      <p:grpSp>
        <p:nvGrpSpPr>
          <p:cNvPr id="7" name="Group 6"/>
          <p:cNvGrpSpPr/>
          <p:nvPr/>
        </p:nvGrpSpPr>
        <p:grpSpPr>
          <a:xfrm>
            <a:off x="1057275" y="1569570"/>
            <a:ext cx="7283187" cy="4279900"/>
            <a:chOff x="1057275" y="1569570"/>
            <a:chExt cx="7283187" cy="4279900"/>
          </a:xfrm>
        </p:grpSpPr>
        <p:sp>
          <p:nvSpPr>
            <p:cNvPr id="8" name="TextBox 7"/>
            <p:cNvSpPr txBox="1"/>
            <p:nvPr/>
          </p:nvSpPr>
          <p:spPr>
            <a:xfrm rot="16200000">
              <a:off x="7546335" y="5055342"/>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11267" name="Picture 3"/>
            <p:cNvPicPr>
              <a:picLocks noChangeAspect="1" noChangeArrowheads="1"/>
            </p:cNvPicPr>
            <p:nvPr/>
          </p:nvPicPr>
          <p:blipFill>
            <a:blip r:embed="rId2" cstate="print"/>
            <a:srcRect/>
            <a:stretch>
              <a:fillRect/>
            </a:stretch>
          </p:blipFill>
          <p:spPr bwMode="auto">
            <a:xfrm>
              <a:off x="1057275" y="1569570"/>
              <a:ext cx="7029450" cy="42799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26.3</a:t>
            </a:r>
            <a:r>
              <a:rPr lang="en-US" sz="3200" kern="1200" dirty="0" smtClean="0">
                <a:solidFill>
                  <a:srgbClr val="1C3F94"/>
                </a:solidFill>
                <a:latin typeface="+mj-lt"/>
                <a:ea typeface="+mj-ea"/>
                <a:cs typeface="+mj-cs"/>
              </a:rPr>
              <a:t> Real Estate Derivatives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26.3.1 </a:t>
            </a:r>
            <a:r>
              <a:rPr lang="en-US" sz="3200" kern="1200" dirty="0" smtClean="0">
                <a:solidFill>
                  <a:srgbClr val="1C3F94"/>
                </a:solidFill>
                <a:latin typeface="+mj-lt"/>
                <a:ea typeface="+mj-ea"/>
                <a:cs typeface="+mj-cs"/>
              </a:rPr>
              <a:t>How Index Swaps Can Be Used and Priced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26-10 </a:t>
            </a:r>
            <a:r>
              <a:rPr lang="en-US" dirty="0" smtClean="0"/>
              <a:t>Example Index Swap Contract</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24</a:t>
            </a:fld>
            <a:endParaRPr lang="en-US" dirty="0"/>
          </a:p>
        </p:txBody>
      </p:sp>
      <p:grpSp>
        <p:nvGrpSpPr>
          <p:cNvPr id="7" name="Group 6"/>
          <p:cNvGrpSpPr/>
          <p:nvPr/>
        </p:nvGrpSpPr>
        <p:grpSpPr>
          <a:xfrm>
            <a:off x="1114425" y="1158875"/>
            <a:ext cx="7168656" cy="4540250"/>
            <a:chOff x="1114425" y="1158875"/>
            <a:chExt cx="7168656" cy="4540250"/>
          </a:xfrm>
        </p:grpSpPr>
        <p:sp>
          <p:nvSpPr>
            <p:cNvPr id="8" name="TextBox 7"/>
            <p:cNvSpPr txBox="1"/>
            <p:nvPr/>
          </p:nvSpPr>
          <p:spPr>
            <a:xfrm rot="16200000">
              <a:off x="7488954" y="4891307"/>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12291" name="Picture 3"/>
            <p:cNvPicPr>
              <a:picLocks noChangeAspect="1" noChangeArrowheads="1"/>
            </p:cNvPicPr>
            <p:nvPr/>
          </p:nvPicPr>
          <p:blipFill>
            <a:blip r:embed="rId2" cstate="print"/>
            <a:srcRect/>
            <a:stretch>
              <a:fillRect/>
            </a:stretch>
          </p:blipFill>
          <p:spPr bwMode="auto">
            <a:xfrm>
              <a:off x="1114425" y="1158875"/>
              <a:ext cx="6915150" cy="4540250"/>
            </a:xfrm>
            <a:prstGeom prst="rect">
              <a:avLst/>
            </a:prstGeom>
            <a:noFill/>
            <a:ln w="9525">
              <a:solidFill>
                <a:srgbClr val="00B0F0"/>
              </a:solid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26.3.2 </a:t>
            </a:r>
            <a:r>
              <a:rPr lang="en-US" sz="3200" kern="1200" dirty="0" smtClean="0">
                <a:solidFill>
                  <a:srgbClr val="1C3F94"/>
                </a:solidFill>
                <a:latin typeface="+mj-lt"/>
                <a:ea typeface="+mj-ea"/>
                <a:cs typeface="+mj-cs"/>
              </a:rPr>
              <a:t>The Broader Potential Role of Index Derivatives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200400" cy="5486400"/>
          </a:xfrm>
        </p:spPr>
        <p:txBody>
          <a:bodyPr anchor="t">
            <a:noAutofit/>
          </a:bodyPr>
          <a:lstStyle/>
          <a:p>
            <a:r>
              <a:rPr lang="en-US" sz="2800" b="1" dirty="0" smtClean="0"/>
              <a:t>EXHIBIT 26-11 </a:t>
            </a:r>
            <a:r>
              <a:rPr lang="en-US" sz="2800" dirty="0" smtClean="0"/>
              <a:t>Potential Role of Index Derivatives within the Real Estate Investment System to Facilitate Greater Flexibility and Specialization via Synthetic Investment and Risk Management Hedging</a:t>
            </a:r>
            <a:endParaRPr lang="en-US" sz="2800"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26</a:t>
            </a:fld>
            <a:endParaRPr lang="en-US" dirty="0"/>
          </a:p>
        </p:txBody>
      </p:sp>
      <p:grpSp>
        <p:nvGrpSpPr>
          <p:cNvPr id="7" name="Group 6"/>
          <p:cNvGrpSpPr/>
          <p:nvPr/>
        </p:nvGrpSpPr>
        <p:grpSpPr>
          <a:xfrm>
            <a:off x="3657600" y="273960"/>
            <a:ext cx="4655967" cy="5943600"/>
            <a:chOff x="3657600" y="273960"/>
            <a:chExt cx="4655967" cy="5943600"/>
          </a:xfrm>
        </p:grpSpPr>
        <p:sp>
          <p:nvSpPr>
            <p:cNvPr id="8" name="TextBox 7"/>
            <p:cNvSpPr txBox="1"/>
            <p:nvPr/>
          </p:nvSpPr>
          <p:spPr>
            <a:xfrm rot="16200000">
              <a:off x="7519440" y="5423432"/>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2051" name="Picture 3"/>
            <p:cNvPicPr>
              <a:picLocks noChangeAspect="1" noChangeArrowheads="1"/>
            </p:cNvPicPr>
            <p:nvPr/>
          </p:nvPicPr>
          <p:blipFill>
            <a:blip r:embed="rId2" cstate="print"/>
            <a:srcRect/>
            <a:stretch>
              <a:fillRect/>
            </a:stretch>
          </p:blipFill>
          <p:spPr bwMode="auto">
            <a:xfrm>
              <a:off x="3657600" y="273960"/>
              <a:ext cx="4398818" cy="5943600"/>
            </a:xfrm>
            <a:prstGeom prst="rect">
              <a:avLst/>
            </a:prstGeom>
            <a:noFill/>
            <a:ln w="9525">
              <a:solidFill>
                <a:srgbClr val="00B0F0"/>
              </a:solid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26.3.3 </a:t>
            </a:r>
            <a:r>
              <a:rPr lang="en-US" sz="3200" kern="1200" dirty="0" smtClean="0">
                <a:solidFill>
                  <a:srgbClr val="1C3F94"/>
                </a:solidFill>
                <a:latin typeface="+mj-lt"/>
                <a:ea typeface="+mj-ea"/>
                <a:cs typeface="+mj-cs"/>
              </a:rPr>
              <a:t>Solving the Index Problem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782762"/>
          </a:xfrm>
        </p:spPr>
        <p:txBody>
          <a:bodyPr>
            <a:normAutofit fontScale="90000"/>
          </a:bodyPr>
          <a:lstStyle/>
          <a:p>
            <a:r>
              <a:rPr lang="en-US" b="1" dirty="0" smtClean="0"/>
              <a:t>EXHIBIT 26-12 </a:t>
            </a:r>
            <a:r>
              <a:rPr lang="en-US" dirty="0" smtClean="0"/>
              <a:t>Cumulative Total Returns of FTSE NAREIT PureProperty Indices Compared to NCREIF NTBI for Four Regional Target Segments,</a:t>
            </a:r>
            <a:br>
              <a:rPr lang="en-US" dirty="0" smtClean="0"/>
            </a:br>
            <a:r>
              <a:rPr lang="en-US" dirty="0" smtClean="0"/>
              <a:t>2000–2012</a:t>
            </a:r>
            <a:br>
              <a:rPr lang="en-US" dirty="0" smtClean="0"/>
            </a:b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28</a:t>
            </a:fld>
            <a:endParaRPr lang="en-US" dirty="0"/>
          </a:p>
        </p:txBody>
      </p:sp>
      <p:sp>
        <p:nvSpPr>
          <p:cNvPr id="5" name="Rectangle 4"/>
          <p:cNvSpPr/>
          <p:nvPr/>
        </p:nvSpPr>
        <p:spPr>
          <a:xfrm>
            <a:off x="3095147" y="6093023"/>
            <a:ext cx="4572000" cy="307777"/>
          </a:xfrm>
          <a:prstGeom prst="rect">
            <a:avLst/>
          </a:prstGeom>
        </p:spPr>
        <p:txBody>
          <a:bodyPr>
            <a:spAutoFit/>
          </a:bodyPr>
          <a:lstStyle/>
          <a:p>
            <a:r>
              <a:rPr lang="en-US" sz="1400" dirty="0" smtClean="0"/>
              <a:t>Source: FTSE and NCREIF data.</a:t>
            </a:r>
            <a:endParaRPr lang="en-US" sz="1400" dirty="0"/>
          </a:p>
        </p:txBody>
      </p:sp>
      <p:sp>
        <p:nvSpPr>
          <p:cNvPr id="6" name="Rectangle 5"/>
          <p:cNvSpPr/>
          <p:nvPr/>
        </p:nvSpPr>
        <p:spPr>
          <a:xfrm>
            <a:off x="457200" y="1905000"/>
            <a:ext cx="2514600" cy="2062103"/>
          </a:xfrm>
          <a:prstGeom prst="rect">
            <a:avLst/>
          </a:prstGeom>
        </p:spPr>
        <p:txBody>
          <a:bodyPr wrap="square">
            <a:spAutoFit/>
          </a:bodyPr>
          <a:lstStyle/>
          <a:p>
            <a:r>
              <a:rPr lang="en-US" sz="1600" dirty="0" smtClean="0">
                <a:solidFill>
                  <a:prstClr val="black"/>
                </a:solidFill>
              </a:rPr>
              <a:t>This exhibit shows this relationship for four major geographic regional indices, comparing the cumulative total return of the PureProperty Index with that of the corresponding transaction based NTBI.</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3095147" y="1600200"/>
            <a:ext cx="582025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3200" b="1" kern="1200" dirty="0" smtClean="0">
                <a:solidFill>
                  <a:srgbClr val="1C3F94"/>
                </a:solidFill>
                <a:latin typeface="+mj-lt"/>
                <a:ea typeface="+mj-ea"/>
                <a:cs typeface="+mj-cs"/>
              </a:rPr>
              <a:t>26.4</a:t>
            </a:r>
            <a:r>
              <a:rPr lang="en-US" sz="3200" kern="1200" dirty="0" smtClean="0">
                <a:solidFill>
                  <a:srgbClr val="1C3F94"/>
                </a:solidFill>
                <a:latin typeface="+mj-lt"/>
                <a:ea typeface="+mj-ea"/>
                <a:cs typeface="+mj-cs"/>
              </a:rPr>
              <a:t>	Chapter Summary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After reading this chapter, you should understand:</a:t>
            </a:r>
          </a:p>
          <a:p>
            <a:r>
              <a:rPr lang="en-US" dirty="0" smtClean="0"/>
              <a:t>What is meant by investment performance attribution at both the macro property level and the portfolio level.</a:t>
            </a:r>
          </a:p>
          <a:p>
            <a:r>
              <a:rPr lang="en-US" dirty="0" smtClean="0"/>
              <a:t>How to quantify segment allocation versus asset selection effects in a portfolio’s differential performance relative to an appropriate benchmark.</a:t>
            </a:r>
          </a:p>
          <a:p>
            <a:r>
              <a:rPr lang="en-US" dirty="0" smtClean="0"/>
              <a:t>What are the major institutional real estate investment management “styles” and how these may be accounted for in quantitative investment performance evaluation.</a:t>
            </a:r>
          </a:p>
          <a:p>
            <a:r>
              <a:rPr lang="en-US" dirty="0" smtClean="0"/>
              <a:t>The new concept of real estate equity index derivatives and how such products might be used in real estate investment management.</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KEY TERMS</a:t>
            </a:r>
            <a:endParaRPr lang="en-US" dirty="0"/>
          </a:p>
        </p:txBody>
      </p:sp>
      <p:sp>
        <p:nvSpPr>
          <p:cNvPr id="5" name="Content Placeholder 4"/>
          <p:cNvSpPr>
            <a:spLocks noGrp="1"/>
          </p:cNvSpPr>
          <p:nvPr>
            <p:ph idx="1"/>
          </p:nvPr>
        </p:nvSpPr>
        <p:spPr>
          <a:xfrm>
            <a:off x="457200" y="1219200"/>
            <a:ext cx="8229600" cy="4953000"/>
          </a:xfrm>
        </p:spPr>
        <p:txBody>
          <a:bodyPr numCol="2">
            <a:normAutofit fontScale="62500" lnSpcReduction="20000"/>
          </a:bodyPr>
          <a:lstStyle/>
          <a:p>
            <a:r>
              <a:rPr lang="en-US" dirty="0" smtClean="0"/>
              <a:t>performance attribution</a:t>
            </a:r>
          </a:p>
          <a:p>
            <a:r>
              <a:rPr lang="en-US" dirty="0" smtClean="0"/>
              <a:t>benchmarking</a:t>
            </a:r>
          </a:p>
          <a:p>
            <a:r>
              <a:rPr lang="en-US" dirty="0" smtClean="0"/>
              <a:t>macro property level (performance attribution)</a:t>
            </a:r>
          </a:p>
          <a:p>
            <a:r>
              <a:rPr lang="en-US" dirty="0" smtClean="0"/>
              <a:t>property selection</a:t>
            </a:r>
          </a:p>
          <a:p>
            <a:r>
              <a:rPr lang="en-US" dirty="0" smtClean="0"/>
              <a:t>acquisition transaction execution</a:t>
            </a:r>
          </a:p>
          <a:p>
            <a:r>
              <a:rPr lang="en-US" dirty="0" smtClean="0"/>
              <a:t>operational management during the holding period</a:t>
            </a:r>
          </a:p>
          <a:p>
            <a:r>
              <a:rPr lang="en-US" dirty="0" smtClean="0"/>
              <a:t>disposition transaction execution</a:t>
            </a:r>
          </a:p>
          <a:p>
            <a:r>
              <a:rPr lang="en-US" dirty="0" smtClean="0"/>
              <a:t>portfolio level (performance attribution)</a:t>
            </a:r>
          </a:p>
          <a:p>
            <a:r>
              <a:rPr lang="en-US" dirty="0" smtClean="0"/>
              <a:t>allocation</a:t>
            </a:r>
          </a:p>
          <a:p>
            <a:r>
              <a:rPr lang="en-US" dirty="0" smtClean="0"/>
              <a:t>selection</a:t>
            </a:r>
          </a:p>
          <a:p>
            <a:r>
              <a:rPr lang="en-US" dirty="0" smtClean="0"/>
              <a:t>segments (in the asset market)</a:t>
            </a:r>
          </a:p>
          <a:p>
            <a:r>
              <a:rPr lang="en-US" dirty="0" smtClean="0"/>
              <a:t>benchmark</a:t>
            </a:r>
          </a:p>
          <a:p>
            <a:r>
              <a:rPr lang="en-US" dirty="0" smtClean="0"/>
              <a:t>interaction effect</a:t>
            </a:r>
          </a:p>
          <a:p>
            <a:r>
              <a:rPr lang="en-US" dirty="0" smtClean="0"/>
              <a:t>performance evaluation</a:t>
            </a:r>
          </a:p>
          <a:p>
            <a:r>
              <a:rPr lang="en-US" dirty="0" smtClean="0"/>
              <a:t>peer universe</a:t>
            </a:r>
          </a:p>
          <a:p>
            <a:r>
              <a:rPr lang="en-US" dirty="0" smtClean="0"/>
              <a:t>passive index</a:t>
            </a:r>
          </a:p>
          <a:p>
            <a:r>
              <a:rPr lang="en-US" dirty="0" smtClean="0"/>
              <a:t>active management</a:t>
            </a:r>
          </a:p>
          <a:p>
            <a:r>
              <a:rPr lang="en-US" dirty="0" smtClean="0"/>
              <a:t>fund-level indices</a:t>
            </a:r>
          </a:p>
          <a:p>
            <a:r>
              <a:rPr lang="en-US" dirty="0" smtClean="0"/>
              <a:t>investment styles</a:t>
            </a:r>
          </a:p>
          <a:p>
            <a:r>
              <a:rPr lang="en-US" dirty="0" smtClean="0"/>
              <a:t>core</a:t>
            </a:r>
          </a:p>
          <a:p>
            <a:r>
              <a:rPr lang="en-US" dirty="0" smtClean="0"/>
              <a:t>value-added</a:t>
            </a:r>
          </a:p>
          <a:p>
            <a:r>
              <a:rPr lang="en-US" dirty="0" smtClean="0"/>
              <a:t>opportunistic</a:t>
            </a:r>
          </a:p>
          <a:p>
            <a:r>
              <a:rPr lang="en-US" dirty="0" smtClean="0"/>
              <a:t>vintage</a:t>
            </a:r>
          </a:p>
          <a:p>
            <a:r>
              <a:rPr lang="en-US" dirty="0" smtClean="0"/>
              <a:t>sample</a:t>
            </a:r>
          </a:p>
          <a:p>
            <a:r>
              <a:rPr lang="en-US" dirty="0" smtClean="0"/>
              <a:t>population</a:t>
            </a:r>
          </a:p>
          <a:p>
            <a:r>
              <a:rPr lang="en-US" dirty="0" smtClean="0"/>
              <a:t>derivative</a:t>
            </a:r>
          </a:p>
          <a:p>
            <a:r>
              <a:rPr lang="en-US" dirty="0" smtClean="0"/>
              <a:t>synthetic investment</a:t>
            </a:r>
          </a:p>
          <a:p>
            <a:r>
              <a:rPr lang="en-US" dirty="0" smtClean="0"/>
              <a:t>covered long</a:t>
            </a:r>
          </a:p>
          <a:p>
            <a:r>
              <a:rPr lang="en-US" dirty="0" smtClean="0"/>
              <a:t>hedge</a:t>
            </a:r>
          </a:p>
          <a:p>
            <a:r>
              <a:rPr lang="en-US" dirty="0" smtClean="0"/>
              <a:t>covered short</a:t>
            </a:r>
          </a:p>
          <a:p>
            <a:r>
              <a:rPr lang="en-US" dirty="0" smtClean="0"/>
              <a:t>alpha</a:t>
            </a:r>
          </a:p>
          <a:p>
            <a:r>
              <a:rPr lang="en-US" dirty="0" smtClean="0"/>
              <a:t>stock market based property return indices (SMPRIs)</a:t>
            </a:r>
          </a:p>
        </p:txBody>
      </p:sp>
      <p:sp>
        <p:nvSpPr>
          <p:cNvPr id="3" name="Slide Number Placeholder 2"/>
          <p:cNvSpPr>
            <a:spLocks noGrp="1"/>
          </p:cNvSpPr>
          <p:nvPr>
            <p:ph type="sldNum" sz="quarter" idx="4"/>
          </p:nvPr>
        </p:nvSpPr>
        <p:spPr/>
        <p:txBody>
          <a:bodyPr/>
          <a:lstStyle/>
          <a:p>
            <a:r>
              <a:rPr lang="en-US" dirty="0" smtClean="0"/>
              <a:t>SLIDE </a:t>
            </a:r>
            <a:fld id="{BB82B8BA-AAD4-4AAB-9E1B-D668BEB9A1E6}" type="slidenum">
              <a:rPr lang="en-US" smtClean="0"/>
              <a:pPr/>
              <a:t>30</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b="1" dirty="0" smtClean="0"/>
              <a:t>26.1</a:t>
            </a:r>
            <a:r>
              <a:rPr lang="en-US" dirty="0" smtClean="0"/>
              <a:t> </a:t>
            </a:r>
            <a:r>
              <a:rPr lang="en-US" sz="3200" kern="1200" dirty="0" smtClean="0">
                <a:solidFill>
                  <a:srgbClr val="1C3F94"/>
                </a:solidFill>
                <a:latin typeface="+mj-lt"/>
                <a:ea typeface="+mj-ea"/>
                <a:cs typeface="+mj-cs"/>
              </a:rPr>
              <a:t>Macro-Level Investment Performance Attribution</a:t>
            </a:r>
            <a:endParaRPr lang="en-US" dirty="0" smtClean="0"/>
          </a:p>
        </p:txBody>
      </p:sp>
      <p:sp>
        <p:nvSpPr>
          <p:cNvPr id="13" name="Content Placeholder 1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200" b="1" kern="1200" dirty="0" smtClean="0">
                <a:solidFill>
                  <a:srgbClr val="1C3F94"/>
                </a:solidFill>
                <a:latin typeface="+mj-lt"/>
                <a:ea typeface="+mj-ea"/>
                <a:cs typeface="+mj-cs"/>
              </a:rPr>
              <a:t>26.1.1 </a:t>
            </a:r>
            <a:r>
              <a:rPr lang="en-US" sz="3200" kern="1200" dirty="0" smtClean="0">
                <a:solidFill>
                  <a:srgbClr val="1C3F94"/>
                </a:solidFill>
                <a:latin typeface="+mj-lt"/>
                <a:ea typeface="+mj-ea"/>
                <a:cs typeface="+mj-cs"/>
              </a:rPr>
              <a:t>The Importance of Property-Level Investment Management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Autofit/>
          </a:bodyPr>
          <a:lstStyle/>
          <a:p>
            <a:r>
              <a:rPr lang="en-US" sz="2800" b="1" dirty="0" smtClean="0"/>
              <a:t>EXHIBIT 26-1 </a:t>
            </a:r>
            <a:r>
              <a:rPr lang="en-US" sz="2800" dirty="0" smtClean="0"/>
              <a:t>Dispersion of Individual Property Price Change Around an Aggregate Index: Moody’s/RCA CPPI and Price Paths of 10 Last-Sold Property Investments as of June 2012</a:t>
            </a:r>
            <a:endParaRPr lang="en-US" sz="2800"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6</a:t>
            </a:fld>
            <a:endParaRPr lang="en-US" dirty="0"/>
          </a:p>
        </p:txBody>
      </p:sp>
      <p:sp>
        <p:nvSpPr>
          <p:cNvPr id="6" name="Rectangle 5"/>
          <p:cNvSpPr/>
          <p:nvPr/>
        </p:nvSpPr>
        <p:spPr>
          <a:xfrm>
            <a:off x="457200" y="1752600"/>
            <a:ext cx="1676400" cy="2246769"/>
          </a:xfrm>
          <a:prstGeom prst="rect">
            <a:avLst/>
          </a:prstGeom>
        </p:spPr>
        <p:txBody>
          <a:bodyPr wrap="square">
            <a:spAutoFit/>
          </a:bodyPr>
          <a:lstStyle/>
          <a:p>
            <a:r>
              <a:rPr lang="en-US" sz="1400" dirty="0" smtClean="0"/>
              <a:t>Pegged to starting value on index at time of prior sale (buy), then tracked at constant rate per month to ultimate sale price deviation from index at disposition in June 2012.</a:t>
            </a:r>
            <a:endParaRPr lang="en-US" sz="4000" dirty="0"/>
          </a:p>
        </p:txBody>
      </p:sp>
      <p:grpSp>
        <p:nvGrpSpPr>
          <p:cNvPr id="9" name="Group 8"/>
          <p:cNvGrpSpPr/>
          <p:nvPr/>
        </p:nvGrpSpPr>
        <p:grpSpPr>
          <a:xfrm>
            <a:off x="2133600" y="1676400"/>
            <a:ext cx="6651354" cy="4727377"/>
            <a:chOff x="2133600" y="1676400"/>
            <a:chExt cx="6651354" cy="4727377"/>
          </a:xfrm>
        </p:grpSpPr>
        <p:sp>
          <p:nvSpPr>
            <p:cNvPr id="5" name="Rectangle 4"/>
            <p:cNvSpPr/>
            <p:nvPr/>
          </p:nvSpPr>
          <p:spPr>
            <a:xfrm>
              <a:off x="2133600" y="6096000"/>
              <a:ext cx="6096000" cy="307777"/>
            </a:xfrm>
            <a:prstGeom prst="rect">
              <a:avLst/>
            </a:prstGeom>
          </p:spPr>
          <p:txBody>
            <a:bodyPr wrap="square">
              <a:spAutoFit/>
            </a:bodyPr>
            <a:lstStyle/>
            <a:p>
              <a:r>
                <a:rPr lang="en-US" sz="1400" dirty="0" smtClean="0"/>
                <a:t>Source: Data from Real Capital Analytics Inc. (Used by permission)</a:t>
              </a:r>
              <a:endParaRPr lang="en-US" sz="1400" dirty="0"/>
            </a:p>
          </p:txBody>
        </p:sp>
        <p:pic>
          <p:nvPicPr>
            <p:cNvPr id="3075" name="Picture 3"/>
            <p:cNvPicPr>
              <a:picLocks noChangeAspect="1" noChangeArrowheads="1"/>
            </p:cNvPicPr>
            <p:nvPr/>
          </p:nvPicPr>
          <p:blipFill>
            <a:blip r:embed="rId2" cstate="print"/>
            <a:srcRect/>
            <a:stretch>
              <a:fillRect/>
            </a:stretch>
          </p:blipFill>
          <p:spPr bwMode="auto">
            <a:xfrm>
              <a:off x="2133600" y="1676400"/>
              <a:ext cx="6651354" cy="4389120"/>
            </a:xfrm>
            <a:prstGeom prst="rect">
              <a:avLst/>
            </a:prstGeom>
            <a:noFill/>
            <a:ln w="9525">
              <a:solidFill>
                <a:srgbClr val="00B0F0"/>
              </a:solid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kern="1200" dirty="0" smtClean="0">
                <a:solidFill>
                  <a:srgbClr val="1C3F94"/>
                </a:solidFill>
                <a:latin typeface="+mj-lt"/>
                <a:ea typeface="+mj-ea"/>
                <a:cs typeface="+mj-cs"/>
              </a:rPr>
              <a:t>26.1.2 </a:t>
            </a:r>
            <a:r>
              <a:rPr lang="en-US" sz="3200" kern="1200" dirty="0" smtClean="0">
                <a:solidFill>
                  <a:srgbClr val="1C3F94"/>
                </a:solidFill>
                <a:latin typeface="+mj-lt"/>
                <a:ea typeface="+mj-ea"/>
                <a:cs typeface="+mj-cs"/>
              </a:rPr>
              <a:t>Macro Property-Level Performance Attribution and the Four Fundamental Responsibilities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EXHIBIT 26-2 </a:t>
            </a:r>
            <a:r>
              <a:rPr lang="en-US" dirty="0" smtClean="0"/>
              <a:t>The Four Fundamental Property-Level Investment Management Responsibilities Related to the Three Property-Level Performance Attributes</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8</a:t>
            </a:fld>
            <a:endParaRPr lang="en-US" dirty="0"/>
          </a:p>
        </p:txBody>
      </p:sp>
      <p:grpSp>
        <p:nvGrpSpPr>
          <p:cNvPr id="6" name="Group 5"/>
          <p:cNvGrpSpPr/>
          <p:nvPr/>
        </p:nvGrpSpPr>
        <p:grpSpPr>
          <a:xfrm>
            <a:off x="762000" y="1621716"/>
            <a:ext cx="7979483" cy="4581525"/>
            <a:chOff x="762000" y="1621716"/>
            <a:chExt cx="7979483" cy="4581525"/>
          </a:xfrm>
        </p:grpSpPr>
        <p:pic>
          <p:nvPicPr>
            <p:cNvPr id="4098" name="Picture 2"/>
            <p:cNvPicPr>
              <a:picLocks noChangeAspect="1" noChangeArrowheads="1"/>
            </p:cNvPicPr>
            <p:nvPr/>
          </p:nvPicPr>
          <p:blipFill>
            <a:blip r:embed="rId2" cstate="print"/>
            <a:srcRect/>
            <a:stretch>
              <a:fillRect/>
            </a:stretch>
          </p:blipFill>
          <p:spPr bwMode="auto">
            <a:xfrm>
              <a:off x="762000" y="1621716"/>
              <a:ext cx="7772400" cy="4581525"/>
            </a:xfrm>
            <a:prstGeom prst="rect">
              <a:avLst/>
            </a:prstGeom>
            <a:noFill/>
            <a:ln w="9525">
              <a:noFill/>
              <a:miter lim="800000"/>
              <a:headEnd/>
              <a:tailEnd/>
            </a:ln>
          </p:spPr>
        </p:pic>
        <p:sp>
          <p:nvSpPr>
            <p:cNvPr id="8" name="TextBox 7"/>
            <p:cNvSpPr txBox="1"/>
            <p:nvPr/>
          </p:nvSpPr>
          <p:spPr>
            <a:xfrm rot="16200000">
              <a:off x="7947356" y="5378072"/>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054225" algn="l"/>
              </a:tabLst>
            </a:pPr>
            <a:r>
              <a:rPr lang="en-US" b="1" dirty="0" smtClean="0"/>
              <a:t>EXHIBIT 26-3 </a:t>
            </a:r>
            <a:r>
              <a:rPr lang="en-US" dirty="0" smtClean="0"/>
              <a:t>Property-Level IRR Attributes in 42 Round-Trip Investments: Subject Property vs. NCREIF Cohort, IRR Component by Property</a:t>
            </a:r>
            <a:endParaRPr lang="en-US" dirty="0"/>
          </a:p>
        </p:txBody>
      </p:sp>
      <p:sp>
        <p:nvSpPr>
          <p:cNvPr id="4" name="Slide Number Placeholder 3"/>
          <p:cNvSpPr>
            <a:spLocks noGrp="1"/>
          </p:cNvSpPr>
          <p:nvPr>
            <p:ph type="sldNum" sz="quarter" idx="4"/>
          </p:nvPr>
        </p:nvSpPr>
        <p:spPr/>
        <p:txBody>
          <a:bodyPr/>
          <a:lstStyle/>
          <a:p>
            <a:r>
              <a:rPr lang="en-US" dirty="0" smtClean="0"/>
              <a:t>SLIDE </a:t>
            </a:r>
            <a:fld id="{BB82B8BA-AAD4-4AAB-9E1B-D668BEB9A1E6}" type="slidenum">
              <a:rPr lang="en-US" smtClean="0"/>
              <a:pPr/>
              <a:t>9</a:t>
            </a:fld>
            <a:endParaRPr lang="en-US" dirty="0"/>
          </a:p>
        </p:txBody>
      </p:sp>
      <p:grpSp>
        <p:nvGrpSpPr>
          <p:cNvPr id="9" name="Group 8"/>
          <p:cNvGrpSpPr/>
          <p:nvPr/>
        </p:nvGrpSpPr>
        <p:grpSpPr>
          <a:xfrm>
            <a:off x="1370419" y="1567032"/>
            <a:ext cx="6401981" cy="4836745"/>
            <a:chOff x="1370419" y="1567032"/>
            <a:chExt cx="6401981" cy="4836745"/>
          </a:xfrm>
        </p:grpSpPr>
        <p:sp>
          <p:nvSpPr>
            <p:cNvPr id="5" name="Rectangle 4"/>
            <p:cNvSpPr/>
            <p:nvPr/>
          </p:nvSpPr>
          <p:spPr>
            <a:xfrm>
              <a:off x="1371600" y="6096000"/>
              <a:ext cx="2773388" cy="307777"/>
            </a:xfrm>
            <a:prstGeom prst="rect">
              <a:avLst/>
            </a:prstGeom>
          </p:spPr>
          <p:txBody>
            <a:bodyPr wrap="none">
              <a:spAutoFit/>
            </a:bodyPr>
            <a:lstStyle/>
            <a:p>
              <a:r>
                <a:rPr lang="en-US" sz="1400" dirty="0" smtClean="0"/>
                <a:t>Source: Modified from Feng (2010).</a:t>
              </a:r>
              <a:endParaRPr lang="en-US" sz="1400" dirty="0"/>
            </a:p>
          </p:txBody>
        </p:sp>
        <p:pic>
          <p:nvPicPr>
            <p:cNvPr id="5123" name="Picture 3"/>
            <p:cNvPicPr>
              <a:picLocks noChangeAspect="1" noChangeArrowheads="1"/>
            </p:cNvPicPr>
            <p:nvPr/>
          </p:nvPicPr>
          <p:blipFill>
            <a:blip r:embed="rId2" cstate="print"/>
            <a:srcRect/>
            <a:stretch>
              <a:fillRect/>
            </a:stretch>
          </p:blipFill>
          <p:spPr bwMode="auto">
            <a:xfrm>
              <a:off x="1370419" y="1567032"/>
              <a:ext cx="6401981" cy="4480560"/>
            </a:xfrm>
            <a:prstGeom prst="rect">
              <a:avLst/>
            </a:prstGeom>
            <a:noFill/>
            <a:ln w="9525">
              <a:solidFill>
                <a:srgbClr val="00B0F0"/>
              </a:solid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704</Words>
  <Application>Microsoft Office PowerPoint</Application>
  <PresentationFormat>On-screen Show (4:3)</PresentationFormat>
  <Paragraphs>131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Chapter 26</vt:lpstr>
      <vt:lpstr>CHAPTER OUTLINE</vt:lpstr>
      <vt:lpstr>LEARNING OBJECTIVES</vt:lpstr>
      <vt:lpstr>26.1 Macro-Level Investment Performance Attribution</vt:lpstr>
      <vt:lpstr>26.1.1 The Importance of Property-Level Investment Management</vt:lpstr>
      <vt:lpstr>EXHIBIT 26-1 Dispersion of Individual Property Price Change Around an Aggregate Index: Moody’s/RCA CPPI and Price Paths of 10 Last-Sold Property Investments as of June 2012</vt:lpstr>
      <vt:lpstr>26.1.2 Macro Property-Level Performance Attribution and the Four Fundamental Responsibilities</vt:lpstr>
      <vt:lpstr>EXHIBIT 26-2 The Four Fundamental Property-Level Investment Management Responsibilities Related to the Three Property-Level Performance Attributes</vt:lpstr>
      <vt:lpstr>EXHIBIT 26-3 Property-Level IRR Attributes in 42 Round-Trip Investments: Subject Property vs. NCREIF Cohort, IRR Component by Property</vt:lpstr>
      <vt:lpstr>26.1.3 Portfolio-Level Performance Attribution</vt:lpstr>
      <vt:lpstr>EXHIBIT 26-4 Returns Realized for Clients by Bob and Sue</vt:lpstr>
      <vt:lpstr>26.1.4 Use of a Benchmark in Performance Attribution</vt:lpstr>
      <vt:lpstr>EXHIBIT 26-5 Sue’s Performance Attribution Relative to Her Benchmark</vt:lpstr>
      <vt:lpstr>26.1.5 The Case for Using Manager Allocation Weights in the Benchmark</vt:lpstr>
      <vt:lpstr>26.2 Investment Performance Evaluation and Benchmarking</vt:lpstr>
      <vt:lpstr>26.2.1 The Basic Idea</vt:lpstr>
      <vt:lpstr>EXHIBIT 26-6 Graphical Depiction of Typical Investment Manager Performance Evaluation</vt:lpstr>
      <vt:lpstr>26.2.2 Benchmarks and Investment Styles in the Private Real Estate Asset Class</vt:lpstr>
      <vt:lpstr>EXHIBIT 26-7 NCREIF/Townsend Fund Indices vs. NCREIF Property Index: Cumulative Total Returns, 2000–2012</vt:lpstr>
      <vt:lpstr>EXHIBIT 26-8 NCREIF/Townsend Report of Real Estate Opportunistic Funds IRR Performance by Vintage Year (as of March 31, 2012)</vt:lpstr>
      <vt:lpstr>EXHIBIT 26-9 Schematic Diagram of Institutional Real Estate Investment Management Styles</vt:lpstr>
      <vt:lpstr>26.3 Real Estate Derivatives</vt:lpstr>
      <vt:lpstr>26.3.1 How Index Swaps Can Be Used and Priced</vt:lpstr>
      <vt:lpstr>EXHIBIT 26-10 Example Index Swap Contract</vt:lpstr>
      <vt:lpstr>26.3.2 The Broader Potential Role of Index Derivatives</vt:lpstr>
      <vt:lpstr>EXHIBIT 26-11 Potential Role of Index Derivatives within the Real Estate Investment System to Facilitate Greater Flexibility and Specialization via Synthetic Investment and Risk Management Hedging</vt:lpstr>
      <vt:lpstr>26.3.3 Solving the Index Problem</vt:lpstr>
      <vt:lpstr>EXHIBIT 26-12 Cumulative Total Returns of FTSE NAREIT PureProperty Indices Compared to NCREIF NTBI for Four Regional Target Segments, 2000–2012 </vt:lpstr>
      <vt:lpstr>26.4 Chapter Summary</vt:lpstr>
      <vt:lpstr>KEY TERMS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McLaughlin</cp:lastModifiedBy>
  <cp:revision>74</cp:revision>
  <dcterms:created xsi:type="dcterms:W3CDTF">2013-02-04T22:06:42Z</dcterms:created>
  <dcterms:modified xsi:type="dcterms:W3CDTF">2013-02-20T23:18:21Z</dcterms:modified>
</cp:coreProperties>
</file>