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68" r:id="rId2"/>
    <p:sldId id="267" r:id="rId3"/>
    <p:sldId id="269" r:id="rId4"/>
    <p:sldId id="270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22" r:id="rId17"/>
    <p:sldId id="321" r:id="rId18"/>
    <p:sldId id="310" r:id="rId19"/>
    <p:sldId id="311" r:id="rId20"/>
    <p:sldId id="312" r:id="rId21"/>
    <p:sldId id="313" r:id="rId22"/>
    <p:sldId id="314" r:id="rId23"/>
    <p:sldId id="315" r:id="rId24"/>
    <p:sldId id="316" r:id="rId25"/>
    <p:sldId id="317" r:id="rId26"/>
    <p:sldId id="318" r:id="rId27"/>
    <p:sldId id="319" r:id="rId28"/>
    <p:sldId id="320" r:id="rId29"/>
    <p:sldId id="298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3F94"/>
    <a:srgbClr val="A1B7ED"/>
    <a:srgbClr val="8481C1"/>
    <a:srgbClr val="4F81B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2" autoAdjust="0"/>
    <p:restoredTop sz="94686" autoAdjust="0"/>
  </p:normalViewPr>
  <p:slideViewPr>
    <p:cSldViewPr>
      <p:cViewPr varScale="1">
        <p:scale>
          <a:sx n="85" d="100"/>
          <a:sy n="85" d="100"/>
        </p:scale>
        <p:origin x="-2021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2096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CHAPTER 24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2715E6-6102-470F-9D1F-B02B5FDE51A6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©2014 OnCourse Learning.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F777FA-8D29-48B0-9FB5-2A32914FDD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CHAPTER 24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FE97F-56F6-4C03-AF90-A2BF2AF76281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©2014 OnCourse Learning.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AE1673-3FEA-4676-B126-2846E845E8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E1673-3FEA-4676-B126-2846E845E8E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7C189D6-35A9-4EF4-8CBA-8B5F39BF5D18}" type="datetime1">
              <a:rPr lang="en-US" smtClean="0"/>
              <a:pPr/>
              <a:t>2/20/2013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©2014 OnCourse Learning. All Rights Reserved.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CHAPTER 24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3581400"/>
          </a:xfrm>
          <a:prstGeom prst="rect">
            <a:avLst/>
          </a:prstGeom>
          <a:gradFill flip="none" rotWithShape="1">
            <a:gsLst>
              <a:gs pos="0">
                <a:srgbClr val="1C3F94">
                  <a:shade val="30000"/>
                  <a:satMod val="115000"/>
                </a:srgbClr>
              </a:gs>
              <a:gs pos="50000">
                <a:srgbClr val="1C3F94">
                  <a:shade val="67500"/>
                  <a:satMod val="115000"/>
                </a:srgbClr>
              </a:gs>
              <a:gs pos="100000">
                <a:srgbClr val="1C3F94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990600"/>
            <a:ext cx="4572000" cy="1524000"/>
          </a:xfrm>
          <a:noFill/>
        </p:spPr>
        <p:txBody>
          <a:bodyPr anchor="ctr">
            <a:noAutofit/>
          </a:bodyPr>
          <a:lstStyle>
            <a:lvl1pPr algn="ctr">
              <a:defRPr sz="28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3429000"/>
            <a:ext cx="6553200" cy="2895600"/>
          </a:xfrm>
          <a:noFill/>
          <a:ln w="38100">
            <a:solidFill>
              <a:schemeClr val="bg2"/>
            </a:solidFill>
          </a:ln>
        </p:spPr>
        <p:txBody>
          <a:bodyPr tIns="182880" anchor="ctr">
            <a:normAutofit/>
          </a:bodyPr>
          <a:lstStyle>
            <a:lvl1pPr marL="0" indent="0" algn="l">
              <a:buNone/>
              <a:defRPr sz="4000">
                <a:solidFill>
                  <a:srgbClr val="1C3F94"/>
                </a:solidFill>
                <a:latin typeface="+mj-lt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 l="1115" r="1115" b="1378"/>
          <a:stretch>
            <a:fillRect/>
          </a:stretch>
        </p:blipFill>
        <p:spPr bwMode="auto">
          <a:xfrm>
            <a:off x="381000" y="304800"/>
            <a:ext cx="3799520" cy="3102476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buClr>
                <a:srgbClr val="1C3F94"/>
              </a:buClr>
              <a:buSzPct val="90000"/>
              <a:buFont typeface="Wingdings" pitchFamily="2" charset="2"/>
              <a:buChar char=""/>
              <a:defRPr sz="2800"/>
            </a:lvl1pPr>
            <a:lvl2pPr>
              <a:buClr>
                <a:schemeClr val="accent6">
                  <a:lumMod val="75000"/>
                </a:schemeClr>
              </a:buClr>
              <a:buSzPct val="90000"/>
              <a:buFont typeface="Wingdings" pitchFamily="2" charset="2"/>
              <a:buChar char="l"/>
              <a:defRPr sz="2400"/>
            </a:lvl2pPr>
            <a:lvl3pPr>
              <a:buClr>
                <a:schemeClr val="accent3">
                  <a:lumMod val="75000"/>
                </a:schemeClr>
              </a:buClr>
              <a:buSzPct val="90000"/>
              <a:buFont typeface="Wingdings" pitchFamily="2" charset="2"/>
              <a:buChar char="l"/>
              <a:defRPr sz="2000"/>
            </a:lvl3pPr>
            <a:lvl4pPr>
              <a:buClr>
                <a:srgbClr val="1C3F94"/>
              </a:buClr>
              <a:defRPr sz="1800"/>
            </a:lvl4pPr>
            <a:lvl5pPr>
              <a:buClr>
                <a:srgbClr val="1C3F94"/>
              </a:buCl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1C3F94"/>
          </a:solidFill>
          <a:ln>
            <a:solidFill>
              <a:srgbClr val="1C3F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83515" y="6297966"/>
            <a:ext cx="66048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SLIDE </a:t>
            </a:r>
            <a:fld id="{BB82B8BA-AAD4-4AAB-9E1B-D668BEB9A1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2998684" y="6416675"/>
            <a:ext cx="31466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©2014 OnCourse Learning. All Rights Reserved.</a:t>
            </a:r>
            <a:endParaRPr lang="en-US" sz="1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1C3F94"/>
          </a:solidFill>
          <a:ln>
            <a:solidFill>
              <a:srgbClr val="1C3F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2998684" y="6416675"/>
            <a:ext cx="31466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©2014 OnCourse Learning. All Rights Reserved.</a:t>
            </a:r>
            <a:endParaRPr lang="en-US" sz="1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483515" y="6297966"/>
            <a:ext cx="66048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0" y="6416675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SLIDE </a:t>
            </a:r>
            <a:fld id="{BB82B8BA-AAD4-4AAB-9E1B-D668BEB9A1E6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8229600" y="0"/>
            <a:ext cx="914400" cy="722531"/>
            <a:chOff x="0" y="0"/>
            <a:chExt cx="914400" cy="722531"/>
          </a:xfrm>
        </p:grpSpPr>
        <p:sp>
          <p:nvSpPr>
            <p:cNvPr id="14" name="Trapezoid 13"/>
            <p:cNvSpPr/>
            <p:nvPr/>
          </p:nvSpPr>
          <p:spPr>
            <a:xfrm flipV="1">
              <a:off x="0" y="0"/>
              <a:ext cx="914400" cy="609600"/>
            </a:xfrm>
            <a:prstGeom prst="trapezoid">
              <a:avLst/>
            </a:prstGeom>
            <a:solidFill>
              <a:srgbClr val="1C3F94"/>
            </a:soli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4275" y="76200"/>
              <a:ext cx="76585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CHAPTER</a:t>
              </a:r>
            </a:p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24</a:t>
              </a:r>
            </a:p>
            <a:p>
              <a:pPr algn="ctr"/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rgbClr val="1C3F9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1C3F94"/>
        </a:buClr>
        <a:buSzPct val="90000"/>
        <a:buFont typeface="Wingdings" pitchFamily="2" charset="2"/>
        <a:buChar char="l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90000"/>
        <a:buFont typeface="Wingdings" pitchFamily="2" charset="2"/>
        <a:buChar char="l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>
            <a:lumMod val="75000"/>
          </a:schemeClr>
        </a:buClr>
        <a:buSzPct val="90000"/>
        <a:buFont typeface="Wingdings" pitchFamily="2" charset="2"/>
        <a:buChar char="l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1C3F94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1C3F94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</a:t>
            </a:r>
            <a:r>
              <a:rPr lang="en-US" sz="9600" dirty="0" smtClean="0"/>
              <a:t>24</a:t>
            </a:r>
            <a:endParaRPr lang="en-US" sz="96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676400" y="3429000"/>
            <a:ext cx="7010400" cy="2895600"/>
          </a:xfrm>
        </p:spPr>
        <p:txBody>
          <a:bodyPr>
            <a:normAutofit/>
          </a:bodyPr>
          <a:lstStyle/>
          <a:p>
            <a:r>
              <a:rPr lang="en-US" kern="0" dirty="0" smtClean="0"/>
              <a:t>International Real Estate Investments: Markets, Strategies, and Implementation</a:t>
            </a:r>
            <a:endParaRPr lang="en-US" kern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172200"/>
            <a:ext cx="2133600" cy="365125"/>
          </a:xfrm>
        </p:spPr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24.2 </a:t>
            </a:r>
            <a:r>
              <a:rPr lang="en-US" dirty="0" smtClean="0"/>
              <a:t>Going International: Rationales and Obstacles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24.2.1 </a:t>
            </a:r>
            <a:r>
              <a:rPr lang="en-US" dirty="0" smtClean="0"/>
              <a:t>Return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EXHIBIT 24-4 </a:t>
            </a:r>
            <a:r>
              <a:rPr lang="en-US" dirty="0" smtClean="0"/>
              <a:t>International Labor Force Statistics and Projections (age group 25–64)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56599" y="1532965"/>
            <a:ext cx="8230802" cy="4870812"/>
            <a:chOff x="456599" y="1532965"/>
            <a:chExt cx="8230802" cy="4870812"/>
          </a:xfrm>
        </p:grpSpPr>
        <p:sp>
          <p:nvSpPr>
            <p:cNvPr id="5" name="TextBox 4"/>
            <p:cNvSpPr txBox="1"/>
            <p:nvPr/>
          </p:nvSpPr>
          <p:spPr>
            <a:xfrm>
              <a:off x="456599" y="6096000"/>
              <a:ext cx="47001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Source: United Nations World Population Prospects Database.</a:t>
              </a:r>
              <a:endParaRPr lang="en-US" sz="1400" dirty="0"/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6599" y="1532965"/>
              <a:ext cx="8230802" cy="457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2971800" cy="3154362"/>
          </a:xfrm>
        </p:spPr>
        <p:txBody>
          <a:bodyPr anchor="t">
            <a:normAutofit/>
          </a:bodyPr>
          <a:lstStyle/>
          <a:p>
            <a:r>
              <a:rPr lang="en-US" b="1" dirty="0" smtClean="0"/>
              <a:t>EXHIBIT 24-5 </a:t>
            </a:r>
            <a:r>
              <a:rPr lang="en-US" dirty="0" smtClean="0"/>
              <a:t>Population</a:t>
            </a:r>
            <a:br>
              <a:rPr lang="en-US" dirty="0" smtClean="0"/>
            </a:br>
            <a:r>
              <a:rPr lang="en-US" dirty="0" smtClean="0"/>
              <a:t>(× 1000 persons) in International Perspective, 1960–2060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226136" y="274638"/>
            <a:ext cx="5003464" cy="5794177"/>
            <a:chOff x="2819402" y="609600"/>
            <a:chExt cx="5003464" cy="5794177"/>
          </a:xfrm>
        </p:grpSpPr>
        <p:sp>
          <p:nvSpPr>
            <p:cNvPr id="5" name="TextBox 4"/>
            <p:cNvSpPr txBox="1"/>
            <p:nvPr/>
          </p:nvSpPr>
          <p:spPr>
            <a:xfrm>
              <a:off x="2819402" y="6096000"/>
              <a:ext cx="47001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Source: United Nations World Population Prospects Database.</a:t>
              </a:r>
              <a:endParaRPr lang="en-US" sz="1400" dirty="0"/>
            </a:p>
          </p:txBody>
        </p:sp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19404" y="609600"/>
              <a:ext cx="5003462" cy="548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24.2.2 </a:t>
            </a:r>
            <a:r>
              <a:rPr lang="en-US" dirty="0" smtClean="0"/>
              <a:t>International Diversification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EXHIBIT 24-6 </a:t>
            </a:r>
            <a:r>
              <a:rPr lang="en-US" dirty="0" smtClean="0"/>
              <a:t>International Correlations of Selected Market Fundamentals across Economies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352425" y="1907892"/>
            <a:ext cx="8439150" cy="3352885"/>
            <a:chOff x="352425" y="1907892"/>
            <a:chExt cx="8439150" cy="3352885"/>
          </a:xfrm>
        </p:grpSpPr>
        <p:sp>
          <p:nvSpPr>
            <p:cNvPr id="5" name="TextBox 4"/>
            <p:cNvSpPr txBox="1"/>
            <p:nvPr/>
          </p:nvSpPr>
          <p:spPr>
            <a:xfrm>
              <a:off x="352425" y="4953000"/>
              <a:ext cx="47464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Source: Authors’ calculations based on Thompson </a:t>
              </a:r>
              <a:r>
                <a:rPr lang="en-US" sz="1400" dirty="0" err="1" smtClean="0"/>
                <a:t>Datastream</a:t>
              </a:r>
              <a:r>
                <a:rPr lang="en-US" sz="1400" dirty="0" smtClean="0"/>
                <a:t>.</a:t>
              </a:r>
              <a:endParaRPr lang="en-US" sz="1400" dirty="0"/>
            </a:p>
          </p:txBody>
        </p:sp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1459"/>
            <a:stretch>
              <a:fillRect/>
            </a:stretch>
          </p:blipFill>
          <p:spPr bwMode="auto">
            <a:xfrm>
              <a:off x="352425" y="1907892"/>
              <a:ext cx="8439150" cy="30879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EXHIBIT 24-6 </a:t>
            </a:r>
            <a:r>
              <a:rPr lang="en-US" dirty="0" smtClean="0"/>
              <a:t>International Correlations of Selected Market Fundamentals across Economies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52425" y="1825158"/>
            <a:ext cx="8406090" cy="3435619"/>
            <a:chOff x="352425" y="1825158"/>
            <a:chExt cx="8406090" cy="3435619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76515" y="1825158"/>
              <a:ext cx="8382000" cy="3171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352425" y="4953000"/>
              <a:ext cx="47464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Source: Authors’ calculations based on Thompson </a:t>
              </a:r>
              <a:r>
                <a:rPr lang="en-US" sz="1400" dirty="0" err="1" smtClean="0"/>
                <a:t>Datastream</a:t>
              </a:r>
              <a:r>
                <a:rPr lang="en-US" sz="1400" dirty="0" smtClean="0"/>
                <a:t>.</a:t>
              </a:r>
              <a:endParaRPr lang="en-US" sz="1400" dirty="0"/>
            </a:p>
          </p:txBody>
        </p:sp>
      </p:grpSp>
      <p:sp>
        <p:nvSpPr>
          <p:cNvPr id="9" name="Rectangle 8"/>
          <p:cNvSpPr/>
          <p:nvPr/>
        </p:nvSpPr>
        <p:spPr>
          <a:xfrm>
            <a:off x="6535270" y="923365"/>
            <a:ext cx="1251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00B0F0"/>
                </a:solidFill>
              </a:rPr>
              <a:t>(continued)</a:t>
            </a:r>
            <a:endParaRPr 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EXHIBIT 24-6 </a:t>
            </a:r>
            <a:r>
              <a:rPr lang="en-US" dirty="0" smtClean="0"/>
              <a:t>International Correlations of Selected Market Fundamentals across Economies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17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76520" y="1820395"/>
            <a:ext cx="8382000" cy="3489687"/>
            <a:chOff x="376520" y="1820395"/>
            <a:chExt cx="8382000" cy="3489687"/>
          </a:xfrm>
        </p:grpSpPr>
        <p:sp>
          <p:nvSpPr>
            <p:cNvPr id="5" name="TextBox 4"/>
            <p:cNvSpPr txBox="1"/>
            <p:nvPr/>
          </p:nvSpPr>
          <p:spPr>
            <a:xfrm>
              <a:off x="381000" y="5002305"/>
              <a:ext cx="47464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Source: Authors’ calculations based on Thompson </a:t>
              </a:r>
              <a:r>
                <a:rPr lang="en-US" sz="1400" dirty="0" err="1" smtClean="0"/>
                <a:t>Datastream</a:t>
              </a:r>
              <a:r>
                <a:rPr lang="en-US" sz="1400" dirty="0" smtClean="0"/>
                <a:t>.</a:t>
              </a:r>
              <a:endParaRPr lang="en-US" sz="1400" dirty="0"/>
            </a:p>
          </p:txBody>
        </p:sp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76520" y="1820395"/>
              <a:ext cx="8382000" cy="318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Rectangle 8"/>
          <p:cNvSpPr/>
          <p:nvPr/>
        </p:nvSpPr>
        <p:spPr>
          <a:xfrm>
            <a:off x="6535270" y="923365"/>
            <a:ext cx="1251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00B0F0"/>
                </a:solidFill>
              </a:rPr>
              <a:t>(continued)</a:t>
            </a:r>
            <a:endParaRPr 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EXHIBIT 24-7 </a:t>
            </a:r>
            <a:r>
              <a:rPr lang="en-US" dirty="0" smtClean="0"/>
              <a:t>Rental Contract Types in Property Markets across the Globe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008095" y="1313330"/>
            <a:ext cx="5356409" cy="5029200"/>
            <a:chOff x="2008095" y="1313330"/>
            <a:chExt cx="5356409" cy="5029200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08095" y="1313330"/>
              <a:ext cx="5121478" cy="502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 rot="16200000">
              <a:off x="6570377" y="5518836"/>
              <a:ext cx="134203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 © OnCourse Learning</a:t>
              </a:r>
              <a:endParaRPr lang="en-US" sz="1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EXHIBIT 24-8 </a:t>
            </a:r>
            <a:r>
              <a:rPr lang="en-US" dirty="0" smtClean="0"/>
              <a:t>Domestic versus Global Efficient Frontier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19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941295" y="1528485"/>
            <a:ext cx="7251001" cy="4572000"/>
            <a:chOff x="1062566" y="1365045"/>
            <a:chExt cx="7251001" cy="4572000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62566" y="1365045"/>
              <a:ext cx="7018869" cy="457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 rot="16200000">
              <a:off x="7519440" y="5142917"/>
              <a:ext cx="134203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 © OnCourse Learning</a:t>
              </a:r>
              <a:endParaRPr lang="en-US" sz="1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CHAPTER OUTLINE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688975" indent="-688975">
              <a:buNone/>
            </a:pPr>
            <a:r>
              <a:rPr lang="en-US" b="1" dirty="0" smtClean="0">
                <a:solidFill>
                  <a:srgbClr val="1C3F94"/>
                </a:solidFill>
              </a:rPr>
              <a:t>24.1</a:t>
            </a:r>
            <a:r>
              <a:rPr lang="en-US" dirty="0" smtClean="0"/>
              <a:t> 	There’s a Big World Out There</a:t>
            </a:r>
          </a:p>
          <a:p>
            <a:pPr marL="1484313" lvl="1" indent="-801688">
              <a:buNone/>
            </a:pPr>
            <a:r>
              <a:rPr lang="en-US" b="1" dirty="0" smtClean="0">
                <a:solidFill>
                  <a:srgbClr val="1C3F94"/>
                </a:solidFill>
              </a:rPr>
              <a:t>24.1.1</a:t>
            </a:r>
            <a:r>
              <a:rPr lang="en-US" dirty="0" smtClean="0"/>
              <a:t> 	The Global Real Estate Capital Market: Size and Flows</a:t>
            </a:r>
          </a:p>
          <a:p>
            <a:pPr marL="1484313" lvl="1" indent="-801688">
              <a:buNone/>
            </a:pPr>
            <a:r>
              <a:rPr lang="en-US" b="1" dirty="0" smtClean="0">
                <a:solidFill>
                  <a:srgbClr val="1C3F94"/>
                </a:solidFill>
              </a:rPr>
              <a:t>24.1.2</a:t>
            </a:r>
            <a:r>
              <a:rPr lang="en-US" dirty="0" smtClean="0"/>
              <a:t> 	The Institutions of Globalization</a:t>
            </a:r>
          </a:p>
          <a:p>
            <a:pPr marL="688975" indent="-688975">
              <a:buNone/>
            </a:pPr>
            <a:r>
              <a:rPr lang="en-US" b="1" dirty="0" smtClean="0">
                <a:solidFill>
                  <a:srgbClr val="1C3F94"/>
                </a:solidFill>
              </a:rPr>
              <a:t>24.2</a:t>
            </a:r>
            <a:r>
              <a:rPr lang="en-US" dirty="0" smtClean="0"/>
              <a:t> 	Going International: Rationales and Obstacles</a:t>
            </a:r>
          </a:p>
          <a:p>
            <a:pPr marL="1484313" lvl="1" indent="-801688">
              <a:buNone/>
            </a:pPr>
            <a:r>
              <a:rPr lang="en-US" b="1" dirty="0" smtClean="0">
                <a:solidFill>
                  <a:srgbClr val="1C3F94"/>
                </a:solidFill>
              </a:rPr>
              <a:t>24.2.1</a:t>
            </a:r>
            <a:r>
              <a:rPr lang="en-US" dirty="0" smtClean="0"/>
              <a:t> 	Return Opportunities</a:t>
            </a:r>
          </a:p>
          <a:p>
            <a:pPr marL="1484313" lvl="1" indent="-801688">
              <a:buNone/>
            </a:pPr>
            <a:r>
              <a:rPr lang="en-US" b="1" dirty="0" smtClean="0">
                <a:solidFill>
                  <a:srgbClr val="1C3F94"/>
                </a:solidFill>
              </a:rPr>
              <a:t>24.2.2</a:t>
            </a:r>
            <a:r>
              <a:rPr lang="en-US" dirty="0" smtClean="0"/>
              <a:t> 	International Diversification</a:t>
            </a:r>
          </a:p>
          <a:p>
            <a:pPr marL="1484313" lvl="1" indent="-801688">
              <a:buNone/>
            </a:pPr>
            <a:r>
              <a:rPr lang="en-US" b="1" dirty="0" smtClean="0">
                <a:solidFill>
                  <a:srgbClr val="1C3F94"/>
                </a:solidFill>
              </a:rPr>
              <a:t>24.2.3</a:t>
            </a:r>
            <a:r>
              <a:rPr lang="en-US" dirty="0" smtClean="0"/>
              <a:t> 	Managerial Considerations</a:t>
            </a:r>
          </a:p>
          <a:p>
            <a:pPr marL="1484313" lvl="1" indent="-801688">
              <a:buNone/>
            </a:pPr>
            <a:r>
              <a:rPr lang="en-US" b="1" dirty="0" smtClean="0">
                <a:solidFill>
                  <a:srgbClr val="1C3F94"/>
                </a:solidFill>
              </a:rPr>
              <a:t>24.2.4</a:t>
            </a:r>
            <a:r>
              <a:rPr lang="en-US" dirty="0" smtClean="0"/>
              <a:t> 	Obstacles to International Property Investment</a:t>
            </a:r>
          </a:p>
          <a:p>
            <a:pPr marL="688975" indent="-688975">
              <a:buNone/>
            </a:pPr>
            <a:r>
              <a:rPr lang="en-US" b="1" dirty="0" smtClean="0">
                <a:solidFill>
                  <a:srgbClr val="1C3F94"/>
                </a:solidFill>
              </a:rPr>
              <a:t>24.3</a:t>
            </a:r>
            <a:r>
              <a:rPr lang="en-US" dirty="0" smtClean="0"/>
              <a:t> 	Developing and Implementing International Real Estate Strategies</a:t>
            </a:r>
          </a:p>
          <a:p>
            <a:pPr marL="1484313" lvl="1" indent="-801688">
              <a:buNone/>
            </a:pPr>
            <a:r>
              <a:rPr lang="en-US" b="1" dirty="0" smtClean="0">
                <a:solidFill>
                  <a:srgbClr val="1C3F94"/>
                </a:solidFill>
              </a:rPr>
              <a:t>24.3.1</a:t>
            </a:r>
            <a:r>
              <a:rPr lang="en-US" dirty="0" smtClean="0"/>
              <a:t> 	Public Real Estate Investment</a:t>
            </a:r>
          </a:p>
          <a:p>
            <a:pPr marL="1484313" lvl="1" indent="-801688">
              <a:buNone/>
            </a:pPr>
            <a:r>
              <a:rPr lang="en-US" b="1" dirty="0" smtClean="0">
                <a:solidFill>
                  <a:srgbClr val="1C3F94"/>
                </a:solidFill>
              </a:rPr>
              <a:t>24.3.2</a:t>
            </a:r>
            <a:r>
              <a:rPr lang="en-US" dirty="0" smtClean="0"/>
              <a:t> 	Determining Country Allocation</a:t>
            </a:r>
          </a:p>
          <a:p>
            <a:pPr marL="1484313" lvl="1" indent="-801688">
              <a:buNone/>
            </a:pPr>
            <a:r>
              <a:rPr lang="en-US" b="1" dirty="0" smtClean="0">
                <a:solidFill>
                  <a:srgbClr val="1C3F94"/>
                </a:solidFill>
              </a:rPr>
              <a:t>24.3.3</a:t>
            </a:r>
            <a:r>
              <a:rPr lang="en-US" dirty="0" smtClean="0"/>
              <a:t> 	The “Home Market” Concept</a:t>
            </a:r>
          </a:p>
          <a:p>
            <a:pPr marL="688975" indent="-688975">
              <a:buNone/>
            </a:pPr>
            <a:r>
              <a:rPr lang="en-US" b="1" dirty="0" smtClean="0">
                <a:solidFill>
                  <a:srgbClr val="1C3F94"/>
                </a:solidFill>
              </a:rPr>
              <a:t>24.4</a:t>
            </a:r>
            <a:r>
              <a:rPr lang="en-US" dirty="0" smtClean="0"/>
              <a:t> 	Chapter Summary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EXHIBIT 24-9 </a:t>
            </a:r>
            <a:r>
              <a:rPr lang="en-US" dirty="0" smtClean="0"/>
              <a:t>Domestic and Global Market Risk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20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623888" y="1566863"/>
            <a:ext cx="8116392" cy="3724275"/>
            <a:chOff x="623888" y="1566863"/>
            <a:chExt cx="8116392" cy="3724275"/>
          </a:xfrm>
        </p:grpSpPr>
        <p:sp>
          <p:nvSpPr>
            <p:cNvPr id="5" name="TextBox 4"/>
            <p:cNvSpPr txBox="1"/>
            <p:nvPr/>
          </p:nvSpPr>
          <p:spPr>
            <a:xfrm rot="16200000">
              <a:off x="7946153" y="4497010"/>
              <a:ext cx="134203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 © OnCourse Learning</a:t>
              </a:r>
              <a:endParaRPr lang="en-US" sz="1000" dirty="0"/>
            </a:p>
          </p:txBody>
        </p:sp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23888" y="1566863"/>
              <a:ext cx="7896225" cy="3724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24.2.3 </a:t>
            </a:r>
            <a:r>
              <a:rPr lang="en-US" dirty="0" smtClean="0"/>
              <a:t>Managerial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24.2.4 </a:t>
            </a:r>
            <a:r>
              <a:rPr lang="en-US" dirty="0" smtClean="0"/>
              <a:t>Obstacles to International Property Investment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EXHIBIT 24-10 </a:t>
            </a:r>
            <a:r>
              <a:rPr lang="en-US" dirty="0" smtClean="0"/>
              <a:t>Transaction Costs in Selected Private Real Estate Markets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23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457200" y="1524000"/>
            <a:ext cx="8282358" cy="4839437"/>
            <a:chOff x="457200" y="1524000"/>
            <a:chExt cx="8282358" cy="4839437"/>
          </a:xfrm>
        </p:grpSpPr>
        <p:grpSp>
          <p:nvGrpSpPr>
            <p:cNvPr id="7" name="Group 6"/>
            <p:cNvGrpSpPr/>
            <p:nvPr/>
          </p:nvGrpSpPr>
          <p:grpSpPr>
            <a:xfrm>
              <a:off x="457200" y="1524000"/>
              <a:ext cx="5500523" cy="4839437"/>
              <a:chOff x="1676400" y="1524000"/>
              <a:chExt cx="5500523" cy="4839437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1676400" y="6055660"/>
                <a:ext cx="185653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Source: NAIdirect.com.</a:t>
                </a:r>
                <a:endParaRPr lang="en-US" sz="1400" dirty="0"/>
              </a:p>
            </p:txBody>
          </p:sp>
          <p:pic>
            <p:nvPicPr>
              <p:cNvPr id="12290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b="9887"/>
              <a:stretch>
                <a:fillRect/>
              </a:stretch>
            </p:blipFill>
            <p:spPr bwMode="auto">
              <a:xfrm>
                <a:off x="1676400" y="1524000"/>
                <a:ext cx="5500523" cy="45319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8" name="TextBox 7"/>
            <p:cNvSpPr txBox="1"/>
            <p:nvPr/>
          </p:nvSpPr>
          <p:spPr>
            <a:xfrm>
              <a:off x="5943600" y="5275730"/>
              <a:ext cx="279595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*Both buyer and seller pay (B/S)</a:t>
              </a:r>
            </a:p>
            <a:p>
              <a:r>
                <a:rPr lang="en-US" sz="1100" dirty="0" smtClean="0"/>
                <a:t>†Paid by seller/buyer (PBS/B)</a:t>
              </a:r>
            </a:p>
            <a:p>
              <a:r>
                <a:rPr lang="en-US" sz="1100" dirty="0" smtClean="0"/>
                <a:t>†Paid by buyer (</a:t>
              </a:r>
              <a:r>
                <a:rPr lang="en-US" sz="1100" dirty="0" err="1" smtClean="0"/>
                <a:t>PBB</a:t>
              </a:r>
              <a:r>
                <a:rPr lang="en-US" sz="1100" dirty="0" smtClean="0"/>
                <a:t>)</a:t>
              </a:r>
            </a:p>
            <a:p>
              <a:r>
                <a:rPr lang="en-US" sz="1100" dirty="0" smtClean="0"/>
                <a:t>§Buyer and seller split the fee equally (50/50)</a:t>
              </a:r>
              <a:endParaRPr lang="en-US" sz="1100" dirty="0"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24.3 </a:t>
            </a:r>
            <a:r>
              <a:rPr lang="en-US" dirty="0" smtClean="0"/>
              <a:t>Developing and Implementing International</a:t>
            </a:r>
            <a:br>
              <a:rPr lang="en-US" dirty="0" smtClean="0"/>
            </a:br>
            <a:r>
              <a:rPr lang="en-US" dirty="0" smtClean="0"/>
              <a:t>Real Estate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24.3.1 </a:t>
            </a:r>
            <a:r>
              <a:rPr lang="en-US" dirty="0" smtClean="0"/>
              <a:t>Public Real Estate Investment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24.3.2</a:t>
            </a:r>
            <a:r>
              <a:rPr lang="en-US" dirty="0" smtClean="0"/>
              <a:t> Determining Country Allocation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24.3.3 </a:t>
            </a:r>
            <a:r>
              <a:rPr lang="en-US" dirty="0" smtClean="0"/>
              <a:t>The “Home Market”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24.4 </a:t>
            </a:r>
            <a:r>
              <a:rPr lang="en-US" dirty="0" smtClean="0"/>
              <a:t>Chapter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KEY TERMS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numCol="2" spcCol="182880">
            <a:normAutofit/>
          </a:bodyPr>
          <a:lstStyle/>
          <a:p>
            <a:r>
              <a:rPr lang="en-US" sz="2400" dirty="0" smtClean="0"/>
              <a:t>real estate investment trust (REIT)</a:t>
            </a:r>
          </a:p>
          <a:p>
            <a:r>
              <a:rPr lang="en-US" sz="2400" dirty="0" smtClean="0"/>
              <a:t>structural return opportunities</a:t>
            </a:r>
          </a:p>
          <a:p>
            <a:r>
              <a:rPr lang="en-US" sz="2400" dirty="0" smtClean="0"/>
              <a:t>structural capital needs</a:t>
            </a:r>
          </a:p>
          <a:p>
            <a:r>
              <a:rPr lang="en-US" sz="2400" dirty="0" smtClean="0"/>
              <a:t>demographics</a:t>
            </a:r>
          </a:p>
          <a:p>
            <a:r>
              <a:rPr lang="en-US" sz="2400" dirty="0" smtClean="0"/>
              <a:t>cyclical return opportunities</a:t>
            </a:r>
          </a:p>
          <a:p>
            <a:r>
              <a:rPr lang="en-US" sz="2400" dirty="0" smtClean="0"/>
              <a:t>international diversification</a:t>
            </a:r>
          </a:p>
          <a:p>
            <a:r>
              <a:rPr lang="en-US" sz="2400" dirty="0" smtClean="0"/>
              <a:t>international correlations</a:t>
            </a:r>
          </a:p>
          <a:p>
            <a:r>
              <a:rPr lang="en-US" sz="2400" dirty="0" smtClean="0"/>
              <a:t>global market portfolio</a:t>
            </a:r>
          </a:p>
          <a:p>
            <a:r>
              <a:rPr lang="en-US" sz="2400" dirty="0" smtClean="0"/>
              <a:t>transaction costs</a:t>
            </a:r>
          </a:p>
          <a:p>
            <a:r>
              <a:rPr lang="en-US" sz="2400" dirty="0" smtClean="0"/>
              <a:t>information costs</a:t>
            </a:r>
          </a:p>
          <a:p>
            <a:r>
              <a:rPr lang="en-US" sz="2400" dirty="0" smtClean="0"/>
              <a:t>informational inefficiencies</a:t>
            </a:r>
          </a:p>
          <a:p>
            <a:r>
              <a:rPr lang="en-US" sz="2400" dirty="0" smtClean="0"/>
              <a:t>risks</a:t>
            </a:r>
          </a:p>
          <a:p>
            <a:r>
              <a:rPr lang="en-US" sz="2400" dirty="0" smtClean="0"/>
              <a:t>political risk</a:t>
            </a:r>
          </a:p>
          <a:p>
            <a:r>
              <a:rPr lang="en-US" sz="2400" dirty="0" smtClean="0"/>
              <a:t>economic risk</a:t>
            </a:r>
          </a:p>
          <a:p>
            <a:r>
              <a:rPr lang="en-US" sz="2400" dirty="0" smtClean="0"/>
              <a:t>currency risk</a:t>
            </a:r>
          </a:p>
          <a:p>
            <a:r>
              <a:rPr lang="en-US" sz="2400" dirty="0" smtClean="0"/>
              <a:t>liquidity</a:t>
            </a:r>
          </a:p>
          <a:p>
            <a:r>
              <a:rPr lang="en-US" sz="2400" dirty="0" smtClean="0"/>
              <a:t>home market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LEARNING OBJECTIVES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After reading this chapter, you should understand:</a:t>
            </a:r>
          </a:p>
          <a:p>
            <a:r>
              <a:rPr lang="en-US" dirty="0" smtClean="0"/>
              <a:t>The rationale of international real estate investment</a:t>
            </a:r>
          </a:p>
          <a:p>
            <a:r>
              <a:rPr lang="en-US" dirty="0" smtClean="0"/>
              <a:t>The major obstacles and disadvantages to investing in real estate in foreign markets</a:t>
            </a:r>
          </a:p>
          <a:p>
            <a:r>
              <a:rPr lang="en-US" dirty="0" smtClean="0"/>
              <a:t>The nature of international institutional investment portfolios and capital flows and the practical considerations shaping them</a:t>
            </a:r>
          </a:p>
          <a:p>
            <a:r>
              <a:rPr lang="en-US" dirty="0" smtClean="0"/>
              <a:t>The nature of the institutions enabling a successful international real estate strategy</a:t>
            </a:r>
          </a:p>
          <a:p>
            <a:r>
              <a:rPr lang="en-US" dirty="0" smtClean="0"/>
              <a:t>Risk management strategies associated with successful international real estate investment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24.1 </a:t>
            </a:r>
            <a:r>
              <a:rPr lang="en-US" dirty="0" smtClean="0"/>
              <a:t>There’s a Big World Out There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24.1.1 </a:t>
            </a:r>
            <a:r>
              <a:rPr lang="en-US" dirty="0" smtClean="0"/>
              <a:t>The Global Real Estate Capital Market: Size and Flows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EXHIBIT 24-1 </a:t>
            </a:r>
            <a:r>
              <a:rPr lang="en-US" dirty="0" smtClean="0"/>
              <a:t>The Composition of Foreign Institutional Property Markets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430655" y="1432560"/>
            <a:ext cx="6282690" cy="4971217"/>
            <a:chOff x="1430655" y="1432560"/>
            <a:chExt cx="6282690" cy="4971217"/>
          </a:xfrm>
        </p:grpSpPr>
        <p:sp>
          <p:nvSpPr>
            <p:cNvPr id="5" name="TextBox 4"/>
            <p:cNvSpPr txBox="1"/>
            <p:nvPr/>
          </p:nvSpPr>
          <p:spPr>
            <a:xfrm>
              <a:off x="1430655" y="6096000"/>
              <a:ext cx="23094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Source: </a:t>
              </a:r>
              <a:r>
                <a:rPr lang="en-US" sz="1400" dirty="0" err="1" smtClean="0"/>
                <a:t>DTZ</a:t>
              </a:r>
              <a:r>
                <a:rPr lang="en-US" sz="1400" dirty="0" smtClean="0"/>
                <a:t> Research (2011).</a:t>
              </a:r>
              <a:endParaRPr lang="en-US" sz="1400" dirty="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30655" y="1432560"/>
              <a:ext cx="6282690" cy="4663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EXHIBIT 24-2 </a:t>
            </a:r>
            <a:r>
              <a:rPr lang="en-US" dirty="0" smtClean="0"/>
              <a:t>The Global Property Share Market (US$ billion), 1983–2011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409518" y="1432560"/>
            <a:ext cx="6324964" cy="4968240"/>
            <a:chOff x="1409518" y="1432560"/>
            <a:chExt cx="6324964" cy="4968240"/>
          </a:xfrm>
        </p:grpSpPr>
        <p:sp>
          <p:nvSpPr>
            <p:cNvPr id="5" name="TextBox 4"/>
            <p:cNvSpPr txBox="1"/>
            <p:nvPr/>
          </p:nvSpPr>
          <p:spPr>
            <a:xfrm>
              <a:off x="1409518" y="6093023"/>
              <a:ext cx="11190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Source: </a:t>
              </a:r>
              <a:r>
                <a:rPr lang="en-US" sz="1400" dirty="0" err="1" smtClean="0"/>
                <a:t>GPR</a:t>
              </a:r>
              <a:r>
                <a:rPr lang="en-US" sz="1400" dirty="0" smtClean="0"/>
                <a:t>.</a:t>
              </a:r>
              <a:endParaRPr lang="en-US" sz="1400" dirty="0"/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09518" y="1432560"/>
              <a:ext cx="6324964" cy="4663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24.1.2 </a:t>
            </a:r>
            <a:r>
              <a:rPr lang="en-US" dirty="0" smtClean="0"/>
              <a:t>The Institutions of Globalization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00400" cy="2239962"/>
          </a:xfrm>
        </p:spPr>
        <p:txBody>
          <a:bodyPr anchor="t">
            <a:normAutofit fontScale="90000"/>
          </a:bodyPr>
          <a:lstStyle/>
          <a:p>
            <a:r>
              <a:rPr lang="en-US" b="1" dirty="0" smtClean="0"/>
              <a:t>EXHIBIT 24-3 </a:t>
            </a:r>
            <a:r>
              <a:rPr lang="en-US" dirty="0" smtClean="0"/>
              <a:t>Tax Pass-Through Property Structures and Characteristics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657600" y="274638"/>
            <a:ext cx="4508500" cy="5976739"/>
            <a:chOff x="3657600" y="274638"/>
            <a:chExt cx="4508500" cy="5976739"/>
          </a:xfrm>
        </p:grpSpPr>
        <p:sp>
          <p:nvSpPr>
            <p:cNvPr id="5" name="TextBox 4"/>
            <p:cNvSpPr txBox="1"/>
            <p:nvPr/>
          </p:nvSpPr>
          <p:spPr>
            <a:xfrm>
              <a:off x="3657600" y="5943600"/>
              <a:ext cx="17113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Source: </a:t>
              </a:r>
              <a:r>
                <a:rPr lang="en-US" sz="1400" dirty="0" err="1" smtClean="0"/>
                <a:t>EPRA</a:t>
              </a:r>
              <a:r>
                <a:rPr lang="en-US" sz="1400" dirty="0" smtClean="0"/>
                <a:t> (2012).</a:t>
              </a:r>
              <a:endParaRPr lang="en-US" sz="1400" dirty="0"/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57600" y="274638"/>
              <a:ext cx="4508500" cy="566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499</Words>
  <Application>Microsoft Office PowerPoint</Application>
  <PresentationFormat>On-screen Show (4:3)</PresentationFormat>
  <Paragraphs>117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Chapter 24</vt:lpstr>
      <vt:lpstr>CHAPTER OUTLINE</vt:lpstr>
      <vt:lpstr>LEARNING OBJECTIVES</vt:lpstr>
      <vt:lpstr>24.1 There’s a Big World Out There</vt:lpstr>
      <vt:lpstr>24.1.1 The Global Real Estate Capital Market: Size and Flows</vt:lpstr>
      <vt:lpstr>EXHIBIT 24-1 The Composition of Foreign Institutional Property Markets</vt:lpstr>
      <vt:lpstr>EXHIBIT 24-2 The Global Property Share Market (US$ billion), 1983–2011</vt:lpstr>
      <vt:lpstr>24.1.2 The Institutions of Globalization</vt:lpstr>
      <vt:lpstr>EXHIBIT 24-3 Tax Pass-Through Property Structures and Characteristics</vt:lpstr>
      <vt:lpstr>24.2 Going International: Rationales and Obstacles</vt:lpstr>
      <vt:lpstr>24.2.1 Return Opportunities</vt:lpstr>
      <vt:lpstr>EXHIBIT 24-4 International Labor Force Statistics and Projections (age group 25–64)</vt:lpstr>
      <vt:lpstr>EXHIBIT 24-5 Population (× 1000 persons) in International Perspective, 1960–2060</vt:lpstr>
      <vt:lpstr>24.2.2 International Diversification</vt:lpstr>
      <vt:lpstr>EXHIBIT 24-6 International Correlations of Selected Market Fundamentals across Economies</vt:lpstr>
      <vt:lpstr>EXHIBIT 24-6 International Correlations of Selected Market Fundamentals across Economies</vt:lpstr>
      <vt:lpstr>EXHIBIT 24-6 International Correlations of Selected Market Fundamentals across Economies</vt:lpstr>
      <vt:lpstr>EXHIBIT 24-7 Rental Contract Types in Property Markets across the Globe</vt:lpstr>
      <vt:lpstr>EXHIBIT 24-8 Domestic versus Global Efficient Frontier</vt:lpstr>
      <vt:lpstr>EXHIBIT 24-9 Domestic and Global Market Risk</vt:lpstr>
      <vt:lpstr>24.2.3 Managerial Considerations</vt:lpstr>
      <vt:lpstr>24.2.4 Obstacles to International Property Investment</vt:lpstr>
      <vt:lpstr>EXHIBIT 24-10 Transaction Costs in Selected Private Real Estate Markets</vt:lpstr>
      <vt:lpstr>24.3 Developing and Implementing International Real Estate Strategies</vt:lpstr>
      <vt:lpstr>24.3.1 Public Real Estate Investment</vt:lpstr>
      <vt:lpstr>24.3.2 Determining Country Allocation</vt:lpstr>
      <vt:lpstr>24.3.3 The “Home Market” Concept</vt:lpstr>
      <vt:lpstr>24.4 Chapter Summary</vt:lpstr>
      <vt:lpstr>KEY TERMS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*</dc:creator>
  <cp:lastModifiedBy>McLaughlin</cp:lastModifiedBy>
  <cp:revision>61</cp:revision>
  <dcterms:created xsi:type="dcterms:W3CDTF">2013-02-04T22:06:42Z</dcterms:created>
  <dcterms:modified xsi:type="dcterms:W3CDTF">2013-02-20T23:18:44Z</dcterms:modified>
</cp:coreProperties>
</file>