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67" r:id="rId3"/>
    <p:sldId id="269" r:id="rId4"/>
    <p:sldId id="270" r:id="rId5"/>
    <p:sldId id="299" r:id="rId6"/>
    <p:sldId id="285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23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1648-3F8D-4812-ADE9-24BAC3BBFD7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AD9F-500A-4D1F-BD66-C9A8DC28F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23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590131-93CB-443D-836E-30DFB078DCAD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CHAPTER 23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23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z="9600" dirty="0" smtClean="0"/>
              <a:t>23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 smtClean="0"/>
              <a:t>REAL ESTATE INVESTMENT TRUSTS (REITs)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23-4 </a:t>
            </a:r>
            <a:r>
              <a:rPr lang="en-US" dirty="0" smtClean="0"/>
              <a:t>External Capital Raised by U.S. REITs ($billions), 2004–2011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27976" y="1447800"/>
            <a:ext cx="6888048" cy="4953000"/>
            <a:chOff x="914400" y="1447800"/>
            <a:chExt cx="6888048" cy="4953000"/>
          </a:xfrm>
        </p:grpSpPr>
        <p:sp>
          <p:nvSpPr>
            <p:cNvPr id="4" name="Rectangle 3"/>
            <p:cNvSpPr/>
            <p:nvPr/>
          </p:nvSpPr>
          <p:spPr>
            <a:xfrm>
              <a:off x="914400" y="6093023"/>
              <a:ext cx="6781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Source: Based on data from National Association of Real Estate Investment Trusts (</a:t>
              </a:r>
              <a:r>
                <a:rPr lang="en-US" sz="1400" dirty="0" err="1" smtClean="0"/>
                <a:t>NAREIT</a:t>
              </a:r>
              <a:r>
                <a:rPr lang="en-US" sz="1400" dirty="0" smtClean="0"/>
                <a:t>).</a:t>
              </a:r>
              <a:endParaRPr lang="en-US" sz="1400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447800"/>
              <a:ext cx="6888048" cy="466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23.2 </a:t>
            </a:r>
            <a:r>
              <a:rPr lang="en-US" dirty="0" smtClean="0"/>
              <a:t>REIT Analysis and 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23.2.1 </a:t>
            </a:r>
            <a:r>
              <a:rPr lang="en-US" dirty="0" smtClean="0"/>
              <a:t>Introduction to REIT Earnings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23-5 </a:t>
            </a:r>
            <a:r>
              <a:rPr lang="en-US" dirty="0" smtClean="0"/>
              <a:t>Widely Used Direct Property vs. REIT Income Measures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48986" y="1402080"/>
            <a:ext cx="6475813" cy="4846320"/>
            <a:chOff x="1448986" y="1402080"/>
            <a:chExt cx="6475813" cy="484632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130672" y="525049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8986" y="1402080"/>
              <a:ext cx="6246029" cy="484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23.2.2</a:t>
            </a:r>
            <a:r>
              <a:rPr lang="en-US" dirty="0" smtClean="0"/>
              <a:t> Valuing REITs as a Stream of Cash Flows: The Gordon Growth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23-6 </a:t>
            </a:r>
            <a:r>
              <a:rPr lang="en-US" dirty="0" smtClean="0"/>
              <a:t>The Dividend (Gordon) Growth Model of REIT Share Prices: A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486502"/>
            <a:ext cx="8915400" cy="4694663"/>
            <a:chOff x="228600" y="1486502"/>
            <a:chExt cx="8915400" cy="4694663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349873" y="538703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486502"/>
              <a:ext cx="8686800" cy="469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23.2.3 </a:t>
            </a:r>
            <a:r>
              <a:rPr lang="en-US" dirty="0" smtClean="0"/>
              <a:t>Valuing REITs as Collections of Assets:  Parallel Asset Markets and </a:t>
            </a:r>
            <a:r>
              <a:rPr lang="en-US" dirty="0" err="1" smtClean="0"/>
              <a:t>NAV</a:t>
            </a:r>
            <a:r>
              <a:rPr lang="en-US" dirty="0" smtClean="0"/>
              <a:t>-Based 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23.2.4</a:t>
            </a:r>
            <a:r>
              <a:rPr lang="en-US" dirty="0" smtClean="0"/>
              <a:t> REIT Public/Private Arbitrage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23-7 </a:t>
            </a:r>
            <a:r>
              <a:rPr lang="en-US" dirty="0" smtClean="0"/>
              <a:t>Green Street Average REIT Share Price/</a:t>
            </a:r>
            <a:r>
              <a:rPr lang="en-US" dirty="0" err="1" smtClean="0"/>
              <a:t>NAV</a:t>
            </a:r>
            <a:r>
              <a:rPr lang="en-US" dirty="0" smtClean="0"/>
              <a:t> Ratio History, 1990–2011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614582"/>
            <a:ext cx="8229600" cy="3921123"/>
            <a:chOff x="457200" y="1614582"/>
            <a:chExt cx="8229600" cy="3921123"/>
          </a:xfrm>
        </p:grpSpPr>
        <p:sp>
          <p:nvSpPr>
            <p:cNvPr id="5" name="Rectangle 4"/>
            <p:cNvSpPr/>
            <p:nvPr/>
          </p:nvSpPr>
          <p:spPr>
            <a:xfrm>
              <a:off x="457200" y="5227928"/>
              <a:ext cx="6400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Source: Green Street Advisors, Inc., used with permission.</a:t>
              </a:r>
              <a:endParaRPr lang="en-US" sz="1400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614582"/>
              <a:ext cx="8229600" cy="362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23.3 </a:t>
            </a:r>
            <a:r>
              <a:rPr lang="en-US" dirty="0" smtClean="0"/>
              <a:t>Some Considerations of REIT Management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23.1 </a:t>
            </a:r>
            <a:r>
              <a:rPr lang="en-US" dirty="0" smtClean="0"/>
              <a:t>	Introduction to REITs</a:t>
            </a:r>
          </a:p>
          <a:p>
            <a:pPr marL="1603375" lvl="1" indent="-920750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23.1.1</a:t>
            </a:r>
            <a:r>
              <a:rPr lang="en-US" dirty="0" smtClean="0"/>
              <a:t> 	Tax Status and Regulatory Constraints</a:t>
            </a:r>
          </a:p>
          <a:p>
            <a:pPr marL="1603375" lvl="1" indent="-920750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23.1.2</a:t>
            </a:r>
            <a:r>
              <a:rPr lang="en-US" dirty="0" smtClean="0"/>
              <a:t> 	A Brief History of REITs in the United States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23.2</a:t>
            </a:r>
            <a:r>
              <a:rPr lang="en-US" dirty="0" smtClean="0"/>
              <a:t> 	REIT Analysis and Valuation</a:t>
            </a:r>
          </a:p>
          <a:p>
            <a:pPr marL="1603375" lvl="1" indent="-920750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23.2.1</a:t>
            </a:r>
            <a:r>
              <a:rPr lang="en-US" dirty="0" smtClean="0"/>
              <a:t> 	Introduction to REIT Earnings Measures</a:t>
            </a:r>
          </a:p>
          <a:p>
            <a:pPr marL="1603375" lvl="1" indent="-920750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23.2.2</a:t>
            </a:r>
            <a:r>
              <a:rPr lang="en-US" dirty="0" smtClean="0"/>
              <a:t> 	Valuing REITs as a Stream of Cash Flows: the Gordon Growth Model</a:t>
            </a:r>
          </a:p>
          <a:p>
            <a:pPr marL="1603375" lvl="1" indent="-920750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23.2.3</a:t>
            </a:r>
            <a:r>
              <a:rPr lang="en-US" dirty="0" smtClean="0"/>
              <a:t> 	Valuing REITs as Collections of Assets: Parallel Asset Markets and </a:t>
            </a:r>
            <a:r>
              <a:rPr lang="en-US" dirty="0" err="1" smtClean="0"/>
              <a:t>NAV</a:t>
            </a:r>
            <a:r>
              <a:rPr lang="en-US" dirty="0" smtClean="0"/>
              <a:t>-Based Valuation</a:t>
            </a:r>
          </a:p>
          <a:p>
            <a:pPr marL="1603375" lvl="1" indent="-920750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23.2.4</a:t>
            </a:r>
            <a:r>
              <a:rPr lang="en-US" dirty="0" smtClean="0"/>
              <a:t> 	REIT Public/Private Arbitrage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23.3</a:t>
            </a:r>
            <a:r>
              <a:rPr lang="en-US" dirty="0" smtClean="0"/>
              <a:t> 	Some Considerations of REIT Management Strategy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23.4</a:t>
            </a:r>
            <a:r>
              <a:rPr lang="en-US" dirty="0" smtClean="0"/>
              <a:t> 	Chapter Summary: Some REIT Investor Considerations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23.4 </a:t>
            </a:r>
            <a:r>
              <a:rPr lang="en-US" dirty="0" smtClean="0"/>
              <a:t>Chapter Summary: Some REIT Investor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23-8 </a:t>
            </a:r>
            <a:r>
              <a:rPr lang="en-US" dirty="0" smtClean="0"/>
              <a:t>Correlation of Equity REIT Returns with Common Stock Returns (60-month rolling average).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0809" y="1627095"/>
            <a:ext cx="6568507" cy="4572000"/>
            <a:chOff x="1400809" y="1627095"/>
            <a:chExt cx="6568507" cy="45720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175189" y="540496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0809" y="1627095"/>
              <a:ext cx="634238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numCol="2" spcCol="182880">
            <a:normAutofit fontScale="62500" lnSpcReduction="20000"/>
          </a:bodyPr>
          <a:lstStyle/>
          <a:p>
            <a:pPr marL="344488" indent="-344488"/>
            <a:r>
              <a:rPr lang="en-US" dirty="0" smtClean="0"/>
              <a:t>asset management</a:t>
            </a:r>
          </a:p>
          <a:p>
            <a:pPr marL="344488" indent="-344488"/>
            <a:r>
              <a:rPr lang="en-US" dirty="0" smtClean="0"/>
              <a:t>pure plays</a:t>
            </a:r>
          </a:p>
          <a:p>
            <a:pPr marL="344488" indent="-344488"/>
            <a:r>
              <a:rPr lang="en-US" dirty="0" smtClean="0"/>
              <a:t>look-through provision</a:t>
            </a:r>
          </a:p>
          <a:p>
            <a:pPr marL="344488" indent="-344488"/>
            <a:r>
              <a:rPr lang="en-US" dirty="0" smtClean="0"/>
              <a:t>five-or-fewer rule</a:t>
            </a:r>
          </a:p>
          <a:p>
            <a:pPr marL="344488" indent="-344488"/>
            <a:r>
              <a:rPr lang="en-US" dirty="0" smtClean="0"/>
              <a:t>taxable REIT subsidiary (</a:t>
            </a:r>
            <a:r>
              <a:rPr lang="en-US" dirty="0" err="1" smtClean="0"/>
              <a:t>TRS</a:t>
            </a:r>
            <a:r>
              <a:rPr lang="en-US" dirty="0" smtClean="0"/>
              <a:t>)</a:t>
            </a:r>
          </a:p>
          <a:p>
            <a:pPr marL="344488" indent="-344488"/>
            <a:r>
              <a:rPr lang="en-US" dirty="0" smtClean="0"/>
              <a:t>initial public offering (IPO) boom</a:t>
            </a:r>
          </a:p>
          <a:p>
            <a:pPr marL="344488" indent="-344488"/>
            <a:r>
              <a:rPr lang="en-US" dirty="0" smtClean="0"/>
              <a:t>Umbrella Partnership REIT</a:t>
            </a:r>
          </a:p>
          <a:p>
            <a:pPr marL="344488" indent="-344488"/>
            <a:r>
              <a:rPr lang="en-US" dirty="0" smtClean="0"/>
              <a:t>operating partnership (OP) units</a:t>
            </a:r>
          </a:p>
          <a:p>
            <a:pPr marL="344488" indent="-344488"/>
            <a:r>
              <a:rPr lang="en-US" dirty="0" err="1" smtClean="0"/>
              <a:t>GAAP</a:t>
            </a:r>
            <a:r>
              <a:rPr lang="en-US" dirty="0" smtClean="0"/>
              <a:t> net income</a:t>
            </a:r>
          </a:p>
          <a:p>
            <a:pPr marL="344488" indent="-344488"/>
            <a:r>
              <a:rPr lang="en-US" dirty="0" smtClean="0"/>
              <a:t>funds from operations (</a:t>
            </a:r>
            <a:r>
              <a:rPr lang="en-US" dirty="0" err="1" smtClean="0"/>
              <a:t>FFO</a:t>
            </a:r>
            <a:r>
              <a:rPr lang="en-US" dirty="0" smtClean="0"/>
              <a:t>)</a:t>
            </a:r>
          </a:p>
          <a:p>
            <a:pPr marL="344488" indent="-344488"/>
            <a:r>
              <a:rPr lang="en-US" dirty="0" smtClean="0"/>
              <a:t>earnings before interest, taxes, depreciation, and amortization (EBITDA)</a:t>
            </a:r>
          </a:p>
          <a:p>
            <a:pPr marL="344488" indent="-344488"/>
            <a:r>
              <a:rPr lang="en-US" dirty="0" smtClean="0"/>
              <a:t>equity-before-tax cash flow (</a:t>
            </a:r>
            <a:r>
              <a:rPr lang="en-US" dirty="0" err="1" smtClean="0"/>
              <a:t>EBTCF</a:t>
            </a:r>
            <a:r>
              <a:rPr lang="en-US" dirty="0" smtClean="0"/>
              <a:t>)</a:t>
            </a:r>
          </a:p>
          <a:p>
            <a:pPr marL="344488" indent="-344488"/>
            <a:r>
              <a:rPr lang="en-US" dirty="0" smtClean="0"/>
              <a:t>adjusted funds from operations (</a:t>
            </a:r>
            <a:r>
              <a:rPr lang="en-US" dirty="0" err="1" smtClean="0"/>
              <a:t>AFFO</a:t>
            </a:r>
            <a:r>
              <a:rPr lang="en-US" dirty="0" smtClean="0"/>
              <a:t>)</a:t>
            </a:r>
          </a:p>
          <a:p>
            <a:pPr marL="344488" indent="-344488"/>
            <a:r>
              <a:rPr lang="en-US" dirty="0" smtClean="0"/>
              <a:t>funds, or cash, available for distribution (FAD or CAD)</a:t>
            </a:r>
          </a:p>
          <a:p>
            <a:pPr marL="344488" indent="-344488"/>
            <a:r>
              <a:rPr lang="en-US" dirty="0" smtClean="0"/>
              <a:t>Gordon growth model (</a:t>
            </a:r>
            <a:r>
              <a:rPr lang="en-US" dirty="0" err="1" smtClean="0"/>
              <a:t>GGM</a:t>
            </a:r>
            <a:r>
              <a:rPr lang="en-US" dirty="0" smtClean="0"/>
              <a:t>)</a:t>
            </a:r>
          </a:p>
          <a:p>
            <a:pPr marL="344488" indent="-344488"/>
            <a:r>
              <a:rPr lang="en-US" dirty="0" smtClean="0"/>
              <a:t>plowback ratio</a:t>
            </a:r>
          </a:p>
          <a:p>
            <a:pPr marL="344488" indent="-344488"/>
            <a:r>
              <a:rPr lang="en-US" dirty="0" smtClean="0"/>
              <a:t>dividend payout ratio</a:t>
            </a:r>
          </a:p>
          <a:p>
            <a:pPr marL="344488" indent="-344488"/>
            <a:r>
              <a:rPr lang="en-US" dirty="0" smtClean="0"/>
              <a:t>assets in place</a:t>
            </a:r>
          </a:p>
          <a:p>
            <a:pPr marL="344488" indent="-344488"/>
            <a:r>
              <a:rPr lang="en-US" dirty="0" smtClean="0"/>
              <a:t>same-store growth</a:t>
            </a:r>
          </a:p>
          <a:p>
            <a:pPr marL="344488" indent="-344488"/>
            <a:r>
              <a:rPr lang="en-US" dirty="0" smtClean="0"/>
              <a:t>growth opportunities</a:t>
            </a:r>
          </a:p>
          <a:p>
            <a:pPr marL="344488" indent="-344488"/>
            <a:r>
              <a:rPr lang="en-US" dirty="0" smtClean="0"/>
              <a:t>average equity cost of capital</a:t>
            </a:r>
          </a:p>
          <a:p>
            <a:pPr marL="344488" indent="-344488"/>
            <a:r>
              <a:rPr lang="en-US" dirty="0" smtClean="0"/>
              <a:t>net asset value (</a:t>
            </a:r>
            <a:r>
              <a:rPr lang="en-US" dirty="0" err="1" smtClean="0"/>
              <a:t>NAV</a:t>
            </a:r>
            <a:r>
              <a:rPr lang="en-US" dirty="0" smtClean="0"/>
              <a:t>)</a:t>
            </a:r>
          </a:p>
          <a:p>
            <a:pPr marL="344488" indent="-344488"/>
            <a:r>
              <a:rPr lang="en-US" dirty="0" smtClean="0"/>
              <a:t>growth stocks</a:t>
            </a:r>
          </a:p>
          <a:p>
            <a:pPr marL="344488" indent="-344488"/>
            <a:r>
              <a:rPr lang="en-US" dirty="0" smtClean="0"/>
              <a:t>income stocks</a:t>
            </a:r>
          </a:p>
          <a:p>
            <a:pPr marL="344488" indent="-344488"/>
            <a:r>
              <a:rPr lang="en-US" dirty="0" smtClean="0"/>
              <a:t>value stocks</a:t>
            </a:r>
          </a:p>
          <a:p>
            <a:pPr marL="344488" indent="-344488"/>
            <a:r>
              <a:rPr lang="en-US" dirty="0" smtClean="0"/>
              <a:t>public/private arbitrage</a:t>
            </a:r>
          </a:p>
          <a:p>
            <a:pPr marL="344488" indent="-344488"/>
            <a:r>
              <a:rPr lang="en-US" dirty="0" smtClean="0"/>
              <a:t>vertical integration</a:t>
            </a:r>
          </a:p>
          <a:p>
            <a:pPr marL="344488" indent="-344488"/>
            <a:r>
              <a:rPr lang="en-US" dirty="0" smtClean="0"/>
              <a:t>economies of scale</a:t>
            </a:r>
          </a:p>
          <a:p>
            <a:pPr marL="344488" indent="-344488"/>
            <a:r>
              <a:rPr lang="en-US" dirty="0" smtClean="0"/>
              <a:t>brand name recognition</a:t>
            </a:r>
          </a:p>
          <a:p>
            <a:pPr marL="344488" indent="-344488"/>
            <a:r>
              <a:rPr lang="en-US" dirty="0" smtClean="0"/>
              <a:t>market power (in the space market)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After reading this chapter, you should understand:</a:t>
            </a:r>
          </a:p>
          <a:p>
            <a:r>
              <a:rPr lang="en-US" dirty="0" smtClean="0"/>
              <a:t>The basic process of macro-level valuation at the investment entity level as exemplified in the valuation of public REITs by the stock market.</a:t>
            </a:r>
          </a:p>
          <a:p>
            <a:r>
              <a:rPr lang="en-US" dirty="0" smtClean="0"/>
              <a:t>The basic regulatory constraints faced by REITs and some of the unique accounting terminology and conventions used in the analysis of REIT stocks.</a:t>
            </a:r>
          </a:p>
          <a:p>
            <a:r>
              <a:rPr lang="en-US" dirty="0" smtClean="0"/>
              <a:t>The difference between growth and income stocks and the nature of REITs in this regard.</a:t>
            </a:r>
          </a:p>
          <a:p>
            <a:r>
              <a:rPr lang="en-US" dirty="0" smtClean="0"/>
              <a:t>Some of the major considerations and objectives in REIT management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23.1 </a:t>
            </a:r>
            <a:r>
              <a:rPr lang="en-US" dirty="0" smtClean="0"/>
              <a:t>Introduction to REITs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23-1 </a:t>
            </a:r>
            <a:r>
              <a:rPr lang="en-US" dirty="0" smtClean="0"/>
              <a:t>Estimated REIT % Ownership of Major ($5M+) </a:t>
            </a:r>
            <a:r>
              <a:rPr lang="en-US" dirty="0" err="1" smtClean="0"/>
              <a:t>CRE</a:t>
            </a:r>
            <a:r>
              <a:rPr lang="en-US" dirty="0" smtClean="0"/>
              <a:t> Properties by Value,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81864" y="1524000"/>
            <a:ext cx="7380272" cy="4876800"/>
            <a:chOff x="881864" y="1524000"/>
            <a:chExt cx="7380272" cy="4876800"/>
          </a:xfrm>
        </p:grpSpPr>
        <p:sp>
          <p:nvSpPr>
            <p:cNvPr id="5" name="Rectangle 4"/>
            <p:cNvSpPr/>
            <p:nvPr/>
          </p:nvSpPr>
          <p:spPr>
            <a:xfrm>
              <a:off x="881864" y="6093023"/>
              <a:ext cx="6248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Source: Authors’ estimates based on data from </a:t>
              </a:r>
              <a:r>
                <a:rPr lang="en-US" sz="1400" dirty="0" err="1" smtClean="0"/>
                <a:t>NAREIT</a:t>
              </a:r>
              <a:r>
                <a:rPr lang="en-US" sz="1400" dirty="0" smtClean="0"/>
                <a:t> and Real Capital Analytics.</a:t>
              </a:r>
              <a:endParaRPr lang="en-US" sz="14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1864" y="1524000"/>
              <a:ext cx="738027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23-2 </a:t>
            </a:r>
            <a:r>
              <a:rPr lang="en-US" dirty="0" smtClean="0"/>
              <a:t>Vertical Integration in REITs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4102" y="1219200"/>
            <a:ext cx="6039719" cy="5029200"/>
            <a:chOff x="1674102" y="1219200"/>
            <a:chExt cx="6039719" cy="5029200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6919694" y="54542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4102" y="1219200"/>
              <a:ext cx="5795796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23.1.1 </a:t>
            </a:r>
            <a:r>
              <a:rPr lang="en-US" dirty="0" smtClean="0"/>
              <a:t>Tax Status and Regulatory 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23.1.2 </a:t>
            </a:r>
            <a:r>
              <a:rPr lang="en-US" dirty="0" smtClean="0"/>
              <a:t>A Brief History of REITs in the United 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23-3 </a:t>
            </a:r>
            <a:r>
              <a:rPr lang="en-US" dirty="0" smtClean="0"/>
              <a:t>Size of U.S. Equity REIT Sector, 1985–2011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7074" y="1524000"/>
            <a:ext cx="7309853" cy="4876800"/>
            <a:chOff x="1224547" y="1524000"/>
            <a:chExt cx="7309853" cy="4876800"/>
          </a:xfrm>
        </p:grpSpPr>
        <p:sp>
          <p:nvSpPr>
            <p:cNvPr id="5" name="Rectangle 4"/>
            <p:cNvSpPr/>
            <p:nvPr/>
          </p:nvSpPr>
          <p:spPr>
            <a:xfrm>
              <a:off x="1224547" y="6093023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Source: Based on data from the National Association of Real Estate Investment Trusts (</a:t>
              </a:r>
              <a:r>
                <a:rPr lang="en-US" sz="1400" dirty="0" err="1" smtClean="0"/>
                <a:t>NAREIT</a:t>
              </a:r>
              <a:r>
                <a:rPr lang="en-US" sz="1400" dirty="0" smtClean="0"/>
                <a:t>).</a:t>
              </a:r>
              <a:endParaRPr lang="en-US" sz="1400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4547" y="1524000"/>
              <a:ext cx="7309853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545</Words>
  <Application>Microsoft Office PowerPoint</Application>
  <PresentationFormat>On-screen Show (4:3)</PresentationFormat>
  <Paragraphs>102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23</vt:lpstr>
      <vt:lpstr>CHAPTER OUTLINE</vt:lpstr>
      <vt:lpstr>LEARNING OBJECTIVES</vt:lpstr>
      <vt:lpstr>23.1 Introduction to REITs</vt:lpstr>
      <vt:lpstr>EXHIBIT 23-1 Estimated REIT % Ownership of Major ($5M+) CRE Properties by Value, 2011</vt:lpstr>
      <vt:lpstr>EXHIBIT 23-2 Vertical Integration in REITs</vt:lpstr>
      <vt:lpstr>23.1.1 Tax Status and Regulatory Constraints</vt:lpstr>
      <vt:lpstr>23.1.2 A Brief History of REITs in the United States</vt:lpstr>
      <vt:lpstr>EXHIBIT 23-3 Size of U.S. Equity REIT Sector, 1985–2011</vt:lpstr>
      <vt:lpstr>EXHIBIT 23-4 External Capital Raised by U.S. REITs ($billions), 2004–2011</vt:lpstr>
      <vt:lpstr>23.2 REIT Analysis and Valuation</vt:lpstr>
      <vt:lpstr>23.2.1 Introduction to REIT Earnings Measures</vt:lpstr>
      <vt:lpstr>EXHIBIT 23-5 Widely Used Direct Property vs. REIT Income Measures</vt:lpstr>
      <vt:lpstr>23.2.2 Valuing REITs as a Stream of Cash Flows: The Gordon Growth Model</vt:lpstr>
      <vt:lpstr>EXHIBIT 23-6 The Dividend (Gordon) Growth Model of REIT Share Prices: A Summary</vt:lpstr>
      <vt:lpstr>23.2.3 Valuing REITs as Collections of Assets:  Parallel Asset Markets and NAV-Based Valuation</vt:lpstr>
      <vt:lpstr>23.2.4 REIT Public/Private Arbitrage</vt:lpstr>
      <vt:lpstr>EXHIBIT 23-7 Green Street Average REIT Share Price/NAV Ratio History, 1990–2011</vt:lpstr>
      <vt:lpstr>23.3 Some Considerations of REIT Management Strategy</vt:lpstr>
      <vt:lpstr>23.4 Chapter Summary: Some REIT Investor Considerations</vt:lpstr>
      <vt:lpstr>EXHIBIT 23-8 Correlation of Equity REIT Returns with Common Stock Returns (60-month rolling average).</vt:lpstr>
      <vt:lpstr>KEY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McLaughlin</cp:lastModifiedBy>
  <cp:revision>60</cp:revision>
  <dcterms:created xsi:type="dcterms:W3CDTF">2013-02-04T22:06:42Z</dcterms:created>
  <dcterms:modified xsi:type="dcterms:W3CDTF">2013-02-20T23:18:32Z</dcterms:modified>
</cp:coreProperties>
</file>