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8" r:id="rId2"/>
    <p:sldId id="267" r:id="rId3"/>
    <p:sldId id="269" r:id="rId4"/>
    <p:sldId id="270" r:id="rId5"/>
    <p:sldId id="299" r:id="rId6"/>
    <p:sldId id="285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29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86" autoAdjust="0"/>
  </p:normalViewPr>
  <p:slideViewPr>
    <p:cSldViewPr>
      <p:cViewPr varScale="1">
        <p:scale>
          <a:sx n="85" d="100"/>
          <a:sy n="85" d="100"/>
        </p:scale>
        <p:origin x="-202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096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22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1BBC2-4DC9-4227-99DB-36A1A96745E6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0D7DF-1BA1-4218-B735-4239C9D43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22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8398839-9DAB-4670-95AC-1A1EEF7D58FE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CHAPTER 22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22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sz="9600" dirty="0" smtClean="0"/>
              <a:t>22</a:t>
            </a:r>
            <a:endParaRPr lang="en-US" sz="9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kern="0" dirty="0" smtClean="0"/>
              <a:t>Equilibrium Asset Valuation and Real Estate’s Price of Risk in the Capital Market</a:t>
            </a:r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22.2.1</a:t>
            </a:r>
            <a:r>
              <a:rPr lang="en-US" dirty="0" smtClean="0"/>
              <a:t> From Portfolio Theory to the </a:t>
            </a:r>
            <a:r>
              <a:rPr lang="en-US" dirty="0" err="1" smtClean="0"/>
              <a:t>CAPM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EXHIBIT 22-3 </a:t>
            </a:r>
            <a:r>
              <a:rPr lang="en-US" dirty="0" smtClean="0"/>
              <a:t>The </a:t>
            </a:r>
            <a:r>
              <a:rPr lang="en-US" dirty="0" err="1" smtClean="0"/>
              <a:t>CAPM</a:t>
            </a:r>
            <a:r>
              <a:rPr lang="en-US" dirty="0" smtClean="0"/>
              <a:t> in Graphical Form (the</a:t>
            </a:r>
            <a:br>
              <a:rPr lang="en-US" dirty="0" smtClean="0"/>
            </a:br>
            <a:r>
              <a:rPr lang="en-US" dirty="0" smtClean="0"/>
              <a:t>Security Market Line)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85800" y="1600200"/>
            <a:ext cx="8000999" cy="4572000"/>
            <a:chOff x="685800" y="1600200"/>
            <a:chExt cx="8000999" cy="45720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5800" y="1600200"/>
              <a:ext cx="7785791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 rot="16200000">
              <a:off x="7892672" y="5348507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22.2.2</a:t>
            </a:r>
            <a:r>
              <a:rPr lang="en-US" dirty="0" smtClean="0"/>
              <a:t> The Main Point in the Basic </a:t>
            </a:r>
            <a:r>
              <a:rPr lang="en-US" dirty="0" err="1" smtClean="0"/>
              <a:t>CAPM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22.2.3 </a:t>
            </a:r>
            <a:r>
              <a:rPr lang="en-US" dirty="0" smtClean="0"/>
              <a:t>Isn’t the </a:t>
            </a:r>
            <a:r>
              <a:rPr lang="en-US" dirty="0" err="1" smtClean="0"/>
              <a:t>CAPM</a:t>
            </a:r>
            <a:r>
              <a:rPr lang="en-US" dirty="0" smtClean="0"/>
              <a:t> Wrong?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22.2.4 </a:t>
            </a:r>
            <a:r>
              <a:rPr lang="en-US" dirty="0" smtClean="0"/>
              <a:t>Strengths and Weaknesses in the Basic </a:t>
            </a:r>
            <a:r>
              <a:rPr lang="en-US" dirty="0" err="1" smtClean="0"/>
              <a:t>CAPM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22.3 </a:t>
            </a:r>
            <a:r>
              <a:rPr lang="en-US" dirty="0" smtClean="0"/>
              <a:t>Applying the </a:t>
            </a:r>
            <a:r>
              <a:rPr lang="en-US" dirty="0" err="1" smtClean="0"/>
              <a:t>CAPM</a:t>
            </a:r>
            <a:r>
              <a:rPr lang="en-US" dirty="0" smtClean="0"/>
              <a:t> to the Private Real Estate Asset Class as a Whole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22.3.1</a:t>
            </a:r>
            <a:r>
              <a:rPr lang="en-US" dirty="0" smtClean="0"/>
              <a:t> Brief History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22.3.2</a:t>
            </a:r>
            <a:r>
              <a:rPr lang="en-US" dirty="0" smtClean="0"/>
              <a:t> Broadening the Market Portfolio and Correcting for Smoothing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EXHIBIT 22-4A </a:t>
            </a:r>
            <a:r>
              <a:rPr lang="en-US" dirty="0" smtClean="0"/>
              <a:t>Typical Risk and Return Expectations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7738" y="2314575"/>
            <a:ext cx="724852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EXHIBIT 22-4B </a:t>
            </a:r>
            <a:r>
              <a:rPr lang="en-US" dirty="0" smtClean="0"/>
              <a:t>Bob’s Expectations and the </a:t>
            </a:r>
            <a:r>
              <a:rPr lang="en-US" dirty="0" err="1" smtClean="0"/>
              <a:t>CAPM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Prediction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71616" y="1295400"/>
            <a:ext cx="7613170" cy="5029200"/>
            <a:chOff x="871616" y="1295400"/>
            <a:chExt cx="7613170" cy="502920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71616" y="1295400"/>
              <a:ext cx="7400768" cy="502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 rot="16200000">
              <a:off x="7690659" y="5530472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OUTLINE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73088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22.1</a:t>
            </a:r>
            <a:r>
              <a:rPr lang="en-US" dirty="0" smtClean="0"/>
              <a:t> 	Introduction and Some Threshold Points</a:t>
            </a:r>
          </a:p>
          <a:p>
            <a:pPr marL="1255713" lvl="1" indent="-682625">
              <a:buNone/>
            </a:pPr>
            <a:r>
              <a:rPr lang="en-US" sz="2600" b="1" dirty="0" smtClean="0">
                <a:solidFill>
                  <a:srgbClr val="1C3F94"/>
                </a:solidFill>
              </a:rPr>
              <a:t>22.1.1</a:t>
            </a:r>
            <a:r>
              <a:rPr lang="en-US" sz="2600" dirty="0" smtClean="0"/>
              <a:t> 	Practical Uses for Asset Price Theory</a:t>
            </a:r>
          </a:p>
          <a:p>
            <a:pPr marL="1255713" lvl="1" indent="-682625">
              <a:buNone/>
            </a:pPr>
            <a:r>
              <a:rPr lang="en-US" sz="2600" b="1" dirty="0" smtClean="0">
                <a:solidFill>
                  <a:srgbClr val="1C3F94"/>
                </a:solidFill>
              </a:rPr>
              <a:t>22.1.2</a:t>
            </a:r>
            <a:r>
              <a:rPr lang="en-US" sz="2600" dirty="0" smtClean="0"/>
              <a:t> 	A Threshold Point: What Underlies Asset Risk?</a:t>
            </a:r>
          </a:p>
          <a:p>
            <a:pPr marL="573088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22.2</a:t>
            </a:r>
            <a:r>
              <a:rPr lang="en-US" dirty="0" smtClean="0"/>
              <a:t> 	Review of Classical Asset Pricing Theory</a:t>
            </a:r>
          </a:p>
          <a:p>
            <a:pPr marL="1255713" lvl="1" indent="-682625">
              <a:buNone/>
            </a:pPr>
            <a:r>
              <a:rPr lang="en-US" sz="2600" b="1" dirty="0" smtClean="0">
                <a:solidFill>
                  <a:srgbClr val="1C3F94"/>
                </a:solidFill>
              </a:rPr>
              <a:t>22.2.1</a:t>
            </a:r>
            <a:r>
              <a:rPr lang="en-US" sz="2600" dirty="0" smtClean="0"/>
              <a:t> 	From Portfolio Theory to the </a:t>
            </a:r>
            <a:r>
              <a:rPr lang="en-US" sz="2600" dirty="0" err="1" smtClean="0"/>
              <a:t>CAPM</a:t>
            </a:r>
            <a:endParaRPr lang="en-US" sz="2600" dirty="0" smtClean="0"/>
          </a:p>
          <a:p>
            <a:pPr marL="1255713" lvl="1" indent="-682625">
              <a:buNone/>
            </a:pPr>
            <a:r>
              <a:rPr lang="en-US" sz="2600" b="1" dirty="0" smtClean="0">
                <a:solidFill>
                  <a:srgbClr val="1C3F94"/>
                </a:solidFill>
              </a:rPr>
              <a:t>22.2.2</a:t>
            </a:r>
            <a:r>
              <a:rPr lang="en-US" sz="2600" dirty="0" smtClean="0"/>
              <a:t> 	The Main Point in the Basic </a:t>
            </a:r>
            <a:r>
              <a:rPr lang="en-US" sz="2600" dirty="0" err="1" smtClean="0"/>
              <a:t>CAPM</a:t>
            </a:r>
            <a:endParaRPr lang="en-US" sz="2600" dirty="0" smtClean="0"/>
          </a:p>
          <a:p>
            <a:pPr marL="1255713" lvl="1" indent="-682625">
              <a:buNone/>
            </a:pPr>
            <a:r>
              <a:rPr lang="en-US" sz="2600" b="1" dirty="0" smtClean="0">
                <a:solidFill>
                  <a:srgbClr val="1C3F94"/>
                </a:solidFill>
              </a:rPr>
              <a:t>22.2.3</a:t>
            </a:r>
            <a:r>
              <a:rPr lang="en-US" sz="2600" dirty="0" smtClean="0"/>
              <a:t> 	Isn’t the </a:t>
            </a:r>
            <a:r>
              <a:rPr lang="en-US" sz="2600" dirty="0" err="1" smtClean="0"/>
              <a:t>CAPM</a:t>
            </a:r>
            <a:r>
              <a:rPr lang="en-US" sz="2600" dirty="0" smtClean="0"/>
              <a:t> Wrong?</a:t>
            </a:r>
          </a:p>
          <a:p>
            <a:pPr marL="1255713" lvl="1" indent="-682625">
              <a:buNone/>
            </a:pPr>
            <a:r>
              <a:rPr lang="en-US" sz="2600" b="1" dirty="0" smtClean="0">
                <a:solidFill>
                  <a:srgbClr val="1C3F94"/>
                </a:solidFill>
              </a:rPr>
              <a:t>22.2.4</a:t>
            </a:r>
            <a:r>
              <a:rPr lang="en-US" sz="2600" dirty="0" smtClean="0"/>
              <a:t> 	Strengths and Weaknesses in the Basic </a:t>
            </a:r>
            <a:r>
              <a:rPr lang="en-US" sz="2600" dirty="0" err="1" smtClean="0"/>
              <a:t>CAPM</a:t>
            </a:r>
            <a:endParaRPr lang="en-US" sz="2600" dirty="0" smtClean="0"/>
          </a:p>
          <a:p>
            <a:pPr marL="573088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22.3</a:t>
            </a:r>
            <a:r>
              <a:rPr lang="en-US" dirty="0" smtClean="0"/>
              <a:t> 	Applying the </a:t>
            </a:r>
            <a:r>
              <a:rPr lang="en-US" dirty="0" err="1" smtClean="0"/>
              <a:t>CAPM</a:t>
            </a:r>
            <a:r>
              <a:rPr lang="en-US" dirty="0" smtClean="0"/>
              <a:t> to the Private Real Estate Asset Class as a Whole</a:t>
            </a:r>
          </a:p>
          <a:p>
            <a:pPr marL="1255713" lvl="1" indent="-682625">
              <a:buNone/>
            </a:pPr>
            <a:r>
              <a:rPr lang="en-US" sz="2600" b="1" dirty="0" smtClean="0">
                <a:solidFill>
                  <a:srgbClr val="1C3F94"/>
                </a:solidFill>
              </a:rPr>
              <a:t>22.3.1</a:t>
            </a:r>
            <a:r>
              <a:rPr lang="en-US" sz="2600" dirty="0" smtClean="0"/>
              <a:t> 	Brief History</a:t>
            </a:r>
          </a:p>
          <a:p>
            <a:pPr marL="1255713" lvl="1" indent="-682625">
              <a:buNone/>
            </a:pPr>
            <a:r>
              <a:rPr lang="en-US" sz="2600" b="1" dirty="0" smtClean="0">
                <a:solidFill>
                  <a:srgbClr val="1C3F94"/>
                </a:solidFill>
              </a:rPr>
              <a:t>22.3.2</a:t>
            </a:r>
            <a:r>
              <a:rPr lang="en-US" sz="2600" dirty="0" smtClean="0"/>
              <a:t> 	Broadening the Market Portfolio and Correcting for Smoothing</a:t>
            </a:r>
          </a:p>
          <a:p>
            <a:pPr marL="573088" indent="-573088">
              <a:buNone/>
            </a:pPr>
            <a:r>
              <a:rPr lang="en-US" sz="2900" b="1" dirty="0" smtClean="0">
                <a:solidFill>
                  <a:srgbClr val="1C3F94"/>
                </a:solidFill>
              </a:rPr>
              <a:t>22.4</a:t>
            </a:r>
            <a:r>
              <a:rPr lang="en-US" dirty="0" smtClean="0"/>
              <a:t> 	Attempting to Quantify Risk and Return within the Private Real Estate Asset Class</a:t>
            </a:r>
          </a:p>
          <a:p>
            <a:pPr marL="573088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22.5</a:t>
            </a:r>
            <a:r>
              <a:rPr lang="en-US" dirty="0" smtClean="0"/>
              <a:t> 	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22.4 </a:t>
            </a:r>
            <a:r>
              <a:rPr lang="en-US" dirty="0" smtClean="0"/>
              <a:t>Attempting to Quantify Risk and Return within the Private Real Estate Asset Class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EXHIBIT 22-5 </a:t>
            </a:r>
            <a:r>
              <a:rPr lang="en-US" dirty="0" smtClean="0"/>
              <a:t>Stock Market Historical </a:t>
            </a:r>
            <a:r>
              <a:rPr lang="en-US" dirty="0" err="1" smtClean="0"/>
              <a:t>Fama</a:t>
            </a:r>
            <a:r>
              <a:rPr lang="en-US" dirty="0" smtClean="0"/>
              <a:t>-French Book/Market Value Portfolios Return versus Beta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533296" y="1521023"/>
            <a:ext cx="6858000" cy="4879777"/>
            <a:chOff x="1533296" y="1521023"/>
            <a:chExt cx="6858000" cy="4879777"/>
          </a:xfrm>
        </p:grpSpPr>
        <p:sp>
          <p:nvSpPr>
            <p:cNvPr id="4" name="Rectangle 3"/>
            <p:cNvSpPr/>
            <p:nvPr/>
          </p:nvSpPr>
          <p:spPr>
            <a:xfrm>
              <a:off x="1533296" y="6093023"/>
              <a:ext cx="68580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Source: Reproduced from </a:t>
              </a:r>
              <a:r>
                <a:rPr lang="en-US" sz="1400" dirty="0" err="1" smtClean="0"/>
                <a:t>Fama</a:t>
              </a:r>
              <a:r>
                <a:rPr lang="en-US" sz="1400" dirty="0" smtClean="0"/>
                <a:t> and French (2004), Figure 3.</a:t>
              </a:r>
              <a:endParaRPr lang="en-US" sz="1400" dirty="0"/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33296" y="1521023"/>
              <a:ext cx="6363617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EXHIBIT 22-6 </a:t>
            </a:r>
            <a:r>
              <a:rPr lang="en-US" sz="2800" dirty="0" smtClean="0"/>
              <a:t>Risk and Return within Private Institutional Commercial Property, 2000–2011: </a:t>
            </a:r>
            <a:r>
              <a:rPr lang="en-US" sz="2800" dirty="0" err="1" smtClean="0"/>
              <a:t>NCREIF</a:t>
            </a:r>
            <a:r>
              <a:rPr lang="en-US" sz="2800" dirty="0" smtClean="0"/>
              <a:t> </a:t>
            </a:r>
            <a:r>
              <a:rPr lang="en-US" sz="2800" dirty="0" err="1" smtClean="0"/>
              <a:t>Subindices</a:t>
            </a:r>
            <a:r>
              <a:rPr lang="en-US" sz="2800" dirty="0" smtClean="0"/>
              <a:t> Based on Size and Sector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04900" y="1447800"/>
            <a:ext cx="6934200" cy="4955977"/>
            <a:chOff x="1104900" y="1447800"/>
            <a:chExt cx="6934200" cy="4955977"/>
          </a:xfrm>
        </p:grpSpPr>
        <p:sp>
          <p:nvSpPr>
            <p:cNvPr id="4" name="TextBox 3"/>
            <p:cNvSpPr txBox="1"/>
            <p:nvPr/>
          </p:nvSpPr>
          <p:spPr>
            <a:xfrm>
              <a:off x="1107140" y="6096000"/>
              <a:ext cx="32001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Source: Based on data from Jones (2012).</a:t>
              </a:r>
              <a:endParaRPr lang="en-US" sz="1400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104900" y="1447800"/>
              <a:ext cx="6934200" cy="4648200"/>
              <a:chOff x="914400" y="1447800"/>
              <a:chExt cx="6934200" cy="464820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143000" y="1447800"/>
                <a:ext cx="6430929" cy="4572000"/>
                <a:chOff x="1026003" y="1447800"/>
                <a:chExt cx="6430929" cy="4572000"/>
              </a:xfrm>
            </p:grpSpPr>
            <p:pic>
              <p:nvPicPr>
                <p:cNvPr id="614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026003" y="1447800"/>
                  <a:ext cx="5709727" cy="4572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47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267200" y="4495800"/>
                  <a:ext cx="3189732" cy="7991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8" name="Rectangle 7"/>
              <p:cNvSpPr/>
              <p:nvPr/>
            </p:nvSpPr>
            <p:spPr>
              <a:xfrm>
                <a:off x="914400" y="1524000"/>
                <a:ext cx="6934200" cy="4572000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22.5 </a:t>
            </a:r>
            <a:r>
              <a:rPr lang="en-US" dirty="0" smtClean="0"/>
              <a:t>Chapter 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TERMS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strategic investment decisions</a:t>
            </a:r>
          </a:p>
          <a:p>
            <a:r>
              <a:rPr lang="en-US" dirty="0" smtClean="0"/>
              <a:t>tactical investment decisions</a:t>
            </a:r>
          </a:p>
          <a:p>
            <a:r>
              <a:rPr lang="en-US" dirty="0" smtClean="0"/>
              <a:t>capital asset pricing model (</a:t>
            </a:r>
            <a:r>
              <a:rPr lang="en-US" dirty="0" err="1" smtClean="0"/>
              <a:t>CAPM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market price of risk</a:t>
            </a:r>
          </a:p>
          <a:p>
            <a:r>
              <a:rPr lang="en-US" dirty="0" smtClean="0"/>
              <a:t>market portfolio</a:t>
            </a:r>
          </a:p>
          <a:p>
            <a:r>
              <a:rPr lang="en-US" dirty="0" smtClean="0"/>
              <a:t>beta</a:t>
            </a:r>
          </a:p>
          <a:p>
            <a:r>
              <a:rPr lang="en-US" dirty="0" smtClean="0"/>
              <a:t>security market line (</a:t>
            </a:r>
            <a:r>
              <a:rPr lang="en-US" dirty="0" err="1" smtClean="0"/>
              <a:t>SML</a:t>
            </a:r>
            <a:r>
              <a:rPr lang="en-US" dirty="0" smtClean="0"/>
              <a:t>)</a:t>
            </a:r>
          </a:p>
          <a:p>
            <a:r>
              <a:rPr lang="en-US" dirty="0" smtClean="0"/>
              <a:t>systematic (</a:t>
            </a:r>
            <a:r>
              <a:rPr lang="en-US" dirty="0" err="1" smtClean="0"/>
              <a:t>nondiversifiable</a:t>
            </a:r>
            <a:r>
              <a:rPr lang="en-US" dirty="0" smtClean="0"/>
              <a:t>) risk</a:t>
            </a:r>
          </a:p>
          <a:p>
            <a:r>
              <a:rPr lang="en-US" dirty="0" smtClean="0"/>
              <a:t>specific (idiosyncratic) risk</a:t>
            </a:r>
          </a:p>
          <a:p>
            <a:r>
              <a:rPr lang="en-US" dirty="0" smtClean="0"/>
              <a:t>segmented markets</a:t>
            </a:r>
          </a:p>
          <a:p>
            <a:r>
              <a:rPr lang="en-US" dirty="0" smtClean="0"/>
              <a:t>risk factors</a:t>
            </a:r>
          </a:p>
          <a:p>
            <a:r>
              <a:rPr lang="en-US" dirty="0" smtClean="0"/>
              <a:t>institutional quality real estate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After reading this chapter, you should understand:</a:t>
            </a:r>
          </a:p>
          <a:p>
            <a:r>
              <a:rPr lang="en-US" dirty="0" smtClean="0"/>
              <a:t>What is meant by equilibrium asset pricing models and how these tools are used in practice to aid macro-level investment decision making.</a:t>
            </a:r>
          </a:p>
          <a:p>
            <a:r>
              <a:rPr lang="en-US" dirty="0" smtClean="0"/>
              <a:t>The classical </a:t>
            </a:r>
            <a:r>
              <a:rPr lang="en-US" dirty="0" err="1" smtClean="0"/>
              <a:t>CAPM</a:t>
            </a:r>
            <a:r>
              <a:rPr lang="en-US" dirty="0" smtClean="0"/>
              <a:t> and its major theoretical and practical strengths and weaknesses.</a:t>
            </a:r>
          </a:p>
          <a:p>
            <a:r>
              <a:rPr lang="en-US" dirty="0" smtClean="0"/>
              <a:t>How the </a:t>
            </a:r>
            <a:r>
              <a:rPr lang="en-US" dirty="0" err="1" smtClean="0"/>
              <a:t>CAPM</a:t>
            </a:r>
            <a:r>
              <a:rPr lang="en-US" dirty="0" smtClean="0"/>
              <a:t> can be (or why it should be) applied to real estate and where it falls down in this regard, including a distinction between application at the overall multi-asset-class portfolio level and application at the more specific level within the private real estate asset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22.1</a:t>
            </a:r>
            <a:r>
              <a:rPr lang="en-US" dirty="0" smtClean="0"/>
              <a:t> Introduction and Some Threshold Points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22.1.1</a:t>
            </a:r>
            <a:r>
              <a:rPr lang="en-US" dirty="0" smtClean="0"/>
              <a:t> Practical Uses for Asset Price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EXHIBIT 22-1 </a:t>
            </a:r>
            <a:r>
              <a:rPr lang="en-US" dirty="0" smtClean="0"/>
              <a:t>The Relationship between Equilibrium Asset Price Models and Investment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91963" y="1295400"/>
            <a:ext cx="7390036" cy="5029200"/>
            <a:chOff x="991963" y="1295400"/>
            <a:chExt cx="7390036" cy="5029200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7587872" y="5530472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91963" y="1295400"/>
              <a:ext cx="7161437" cy="502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22.1.2</a:t>
            </a:r>
            <a:r>
              <a:rPr lang="en-US" dirty="0" smtClean="0"/>
              <a:t> A Threshold Point: What Underlies Asset Risk?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EXHIBIT 22-2 </a:t>
            </a:r>
            <a:r>
              <a:rPr lang="en-US" dirty="0" smtClean="0"/>
              <a:t>The Effect of Varying Cash Flow Expectations and Varying Return Expectations in a Present Value Model of Commercial Property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864540" y="1532965"/>
            <a:ext cx="5414920" cy="4870812"/>
            <a:chOff x="1864540" y="1532965"/>
            <a:chExt cx="5414920" cy="4870812"/>
          </a:xfrm>
        </p:grpSpPr>
        <p:sp>
          <p:nvSpPr>
            <p:cNvPr id="4" name="Rectangle 3"/>
            <p:cNvSpPr/>
            <p:nvPr/>
          </p:nvSpPr>
          <p:spPr>
            <a:xfrm>
              <a:off x="1864540" y="6096000"/>
              <a:ext cx="4572000" cy="30777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1400" dirty="0" smtClean="0"/>
                <a:t>Source: </a:t>
              </a:r>
              <a:r>
                <a:rPr lang="en-US" sz="1400" dirty="0" err="1" smtClean="0"/>
                <a:t>Geltner</a:t>
              </a:r>
              <a:r>
                <a:rPr lang="en-US" sz="1400" dirty="0" smtClean="0"/>
                <a:t> and Mei (1995).</a:t>
              </a:r>
              <a:endParaRPr lang="en-US" sz="1400" dirty="0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64540" y="1532965"/>
              <a:ext cx="5414920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22.2</a:t>
            </a:r>
            <a:r>
              <a:rPr lang="en-US" dirty="0" smtClean="0"/>
              <a:t> Review of Classical Asset Pricing Theory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456</Words>
  <Application>Microsoft Office PowerPoint</Application>
  <PresentationFormat>On-screen Show (4:3)</PresentationFormat>
  <Paragraphs>88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Chapter 22</vt:lpstr>
      <vt:lpstr>CHAPTER OUTLINE</vt:lpstr>
      <vt:lpstr>LEARNING OBJECTIVES</vt:lpstr>
      <vt:lpstr>22.1 Introduction and Some Threshold Points</vt:lpstr>
      <vt:lpstr>22.1.1 Practical Uses for Asset Price Theory</vt:lpstr>
      <vt:lpstr>EXHIBIT 22-1 The Relationship between Equilibrium Asset Price Models and Investment Policy</vt:lpstr>
      <vt:lpstr>22.1.2 A Threshold Point: What Underlies Asset Risk?</vt:lpstr>
      <vt:lpstr>EXHIBIT 22-2 The Effect of Varying Cash Flow Expectations and Varying Return Expectations in a Present Value Model of Commercial Property</vt:lpstr>
      <vt:lpstr>22.2 Review of Classical Asset Pricing Theory</vt:lpstr>
      <vt:lpstr>22.2.1 From Portfolio Theory to the CAPM</vt:lpstr>
      <vt:lpstr>EXHIBIT 22-3 The CAPM in Graphical Form (the Security Market Line) </vt:lpstr>
      <vt:lpstr>22.2.2 The Main Point in the Basic CAPM</vt:lpstr>
      <vt:lpstr>22.2.3 Isn’t the CAPM Wrong?</vt:lpstr>
      <vt:lpstr>22.2.4 Strengths and Weaknesses in the Basic CAPM</vt:lpstr>
      <vt:lpstr>22.3 Applying the CAPM to the Private Real Estate Asset Class as a Whole</vt:lpstr>
      <vt:lpstr>22.3.1 Brief History</vt:lpstr>
      <vt:lpstr>22.3.2 Broadening the Market Portfolio and Correcting for Smoothing</vt:lpstr>
      <vt:lpstr>EXHIBIT 22-4A Typical Risk and Return Expectations</vt:lpstr>
      <vt:lpstr>EXHIBIT 22-4B Bob’s Expectations and the CAPM Prediction</vt:lpstr>
      <vt:lpstr>22.4 Attempting to Quantify Risk and Return within the Private Real Estate Asset Class</vt:lpstr>
      <vt:lpstr>EXHIBIT 22-5 Stock Market Historical Fama-French Book/Market Value Portfolios Return versus Beta</vt:lpstr>
      <vt:lpstr>EXHIBIT 22-6 Risk and Return within Private Institutional Commercial Property, 2000–2011: NCREIF Subindices Based on Size and Sector</vt:lpstr>
      <vt:lpstr>22.5 Chapter Summary</vt:lpstr>
      <vt:lpstr>KEY TERMS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McLaughlin</cp:lastModifiedBy>
  <cp:revision>68</cp:revision>
  <dcterms:created xsi:type="dcterms:W3CDTF">2013-02-04T22:06:42Z</dcterms:created>
  <dcterms:modified xsi:type="dcterms:W3CDTF">2013-02-20T23:19:20Z</dcterms:modified>
</cp:coreProperties>
</file>