
<file path=[Content_Types].xml><?xml version="1.0" encoding="utf-8"?>
<Types xmlns="http://schemas.openxmlformats.org/package/2006/content-types">
  <Override PartName="/ppt/slides/slide6.xml" ContentType="application/vnd.openxmlformats-officedocument.presentationml.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68" r:id="rId2"/>
    <p:sldId id="267" r:id="rId3"/>
    <p:sldId id="269" r:id="rId4"/>
    <p:sldId id="270" r:id="rId5"/>
    <p:sldId id="299" r:id="rId6"/>
    <p:sldId id="300" r:id="rId7"/>
    <p:sldId id="301" r:id="rId8"/>
    <p:sldId id="302" r:id="rId9"/>
    <p:sldId id="303" r:id="rId10"/>
    <p:sldId id="304" r:id="rId11"/>
    <p:sldId id="305" r:id="rId12"/>
    <p:sldId id="306" r:id="rId13"/>
    <p:sldId id="307" r:id="rId14"/>
    <p:sldId id="308" r:id="rId15"/>
    <p:sldId id="309" r:id="rId16"/>
    <p:sldId id="310" r:id="rId17"/>
    <p:sldId id="311" r:id="rId18"/>
    <p:sldId id="312" r:id="rId19"/>
    <p:sldId id="313" r:id="rId20"/>
    <p:sldId id="314" r:id="rId21"/>
    <p:sldId id="315" r:id="rId22"/>
    <p:sldId id="316" r:id="rId23"/>
    <p:sldId id="317" r:id="rId24"/>
    <p:sldId id="318" r:id="rId25"/>
    <p:sldId id="319" r:id="rId26"/>
    <p:sldId id="298"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3F94"/>
    <a:srgbClr val="A1B7ED"/>
    <a:srgbClr val="8481C1"/>
    <a:srgbClr val="4F81B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2" autoAdjust="0"/>
    <p:restoredTop sz="94686" autoAdjust="0"/>
  </p:normalViewPr>
  <p:slideViewPr>
    <p:cSldViewPr>
      <p:cViewPr varScale="1">
        <p:scale>
          <a:sx n="85" d="100"/>
          <a:sy n="85" d="100"/>
        </p:scale>
        <p:origin x="-2021" y="-82"/>
      </p:cViewPr>
      <p:guideLst>
        <p:guide orient="horz" pos="2160"/>
        <p:guide pos="2880"/>
      </p:guideLst>
    </p:cSldViewPr>
  </p:slideViewPr>
  <p:outlineViewPr>
    <p:cViewPr>
      <p:scale>
        <a:sx n="33" d="100"/>
        <a:sy n="33" d="100"/>
      </p:scale>
      <p:origin x="24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CHAPTER 20</a:t>
            </a: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CDD2AB7-E036-439D-BB7C-3D8E1ED5283D}" type="datetimeFigureOut">
              <a:rPr lang="en-US" smtClean="0"/>
              <a:pPr/>
              <a:t>2/20/2013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©2014 OnCourse Learning. All Rights Reserved.</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1B77573-3FA0-4820-B264-6D775D0155F0}" type="slidenum">
              <a:rPr lang="en-US" smtClean="0"/>
              <a:pPr/>
              <a:t>‹#›</a:t>
            </a:fld>
            <a:endParaRPr lang="en-US"/>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CHAPTER 20</a:t>
            </a: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DFE97F-56F6-4C03-AF90-A2BF2AF76281}" type="datetimeFigureOut">
              <a:rPr lang="en-US" smtClean="0"/>
              <a:pPr/>
              <a:t>2/20/2013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©2014 OnCourse Learning. All Rights Reserved.</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AE1673-3FEA-4676-B126-2846E845E8E3}" type="slidenum">
              <a:rPr lang="en-US" smtClean="0"/>
              <a:pPr/>
              <a:t>‹#›</a:t>
            </a:fld>
            <a:endParaRPr lang="en-US"/>
          </a:p>
        </p:txBody>
      </p:sp>
    </p:spTree>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9AE1673-3FEA-4676-B126-2846E845E8E3}" type="slidenum">
              <a:rPr lang="en-US" smtClean="0"/>
              <a:pPr/>
              <a:t>1</a:t>
            </a:fld>
            <a:endParaRPr lang="en-US"/>
          </a:p>
        </p:txBody>
      </p:sp>
      <p:sp>
        <p:nvSpPr>
          <p:cNvPr id="5" name="Date Placeholder 4"/>
          <p:cNvSpPr>
            <a:spLocks noGrp="1"/>
          </p:cNvSpPr>
          <p:nvPr>
            <p:ph type="dt" idx="11"/>
          </p:nvPr>
        </p:nvSpPr>
        <p:spPr/>
        <p:txBody>
          <a:bodyPr/>
          <a:lstStyle/>
          <a:p>
            <a:fld id="{6B8EB79D-C082-4EA1-B5B2-60C18C83E95C}" type="datetime1">
              <a:rPr lang="en-US" smtClean="0"/>
              <a:pPr/>
              <a:t>2/20/2013</a:t>
            </a:fld>
            <a:endParaRPr lang="en-US"/>
          </a:p>
        </p:txBody>
      </p:sp>
      <p:sp>
        <p:nvSpPr>
          <p:cNvPr id="6" name="Footer Placeholder 5"/>
          <p:cNvSpPr>
            <a:spLocks noGrp="1"/>
          </p:cNvSpPr>
          <p:nvPr>
            <p:ph type="ftr" sz="quarter" idx="12"/>
          </p:nvPr>
        </p:nvSpPr>
        <p:spPr/>
        <p:txBody>
          <a:bodyPr/>
          <a:lstStyle/>
          <a:p>
            <a:r>
              <a:rPr lang="en-US" smtClean="0"/>
              <a:t>©2014 OnCourse Learning. All Rights Reserved.</a:t>
            </a:r>
            <a:endParaRPr lang="en-US"/>
          </a:p>
        </p:txBody>
      </p:sp>
      <p:sp>
        <p:nvSpPr>
          <p:cNvPr id="7" name="Header Placeholder 6"/>
          <p:cNvSpPr>
            <a:spLocks noGrp="1"/>
          </p:cNvSpPr>
          <p:nvPr>
            <p:ph type="hdr" sz="quarter" idx="13"/>
          </p:nvPr>
        </p:nvSpPr>
        <p:spPr/>
        <p:txBody>
          <a:bodyPr/>
          <a:lstStyle/>
          <a:p>
            <a:r>
              <a:rPr lang="en-US" smtClean="0"/>
              <a:t>CHAPTER 20</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 name="Rectangle 12"/>
          <p:cNvSpPr/>
          <p:nvPr userDrawn="1"/>
        </p:nvSpPr>
        <p:spPr>
          <a:xfrm>
            <a:off x="0" y="0"/>
            <a:ext cx="9144000" cy="3581400"/>
          </a:xfrm>
          <a:prstGeom prst="rect">
            <a:avLst/>
          </a:prstGeom>
          <a:gradFill flip="none" rotWithShape="1">
            <a:gsLst>
              <a:gs pos="0">
                <a:srgbClr val="1C3F94">
                  <a:shade val="30000"/>
                  <a:satMod val="115000"/>
                </a:srgbClr>
              </a:gs>
              <a:gs pos="50000">
                <a:srgbClr val="1C3F94">
                  <a:shade val="67500"/>
                  <a:satMod val="115000"/>
                </a:srgbClr>
              </a:gs>
              <a:gs pos="100000">
                <a:srgbClr val="1C3F94">
                  <a:shade val="100000"/>
                  <a:satMod val="115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572000" y="990600"/>
            <a:ext cx="4572000" cy="1524000"/>
          </a:xfrm>
          <a:noFill/>
        </p:spPr>
        <p:txBody>
          <a:bodyPr anchor="ctr">
            <a:noAutofit/>
          </a:bodyPr>
          <a:lstStyle>
            <a:lvl1pPr algn="ctr">
              <a:defRPr sz="2800">
                <a:solidFill>
                  <a:schemeClr val="bg2"/>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676400" y="3429000"/>
            <a:ext cx="6553200" cy="2895600"/>
          </a:xfrm>
          <a:noFill/>
          <a:ln w="38100">
            <a:solidFill>
              <a:schemeClr val="bg2"/>
            </a:solidFill>
          </a:ln>
        </p:spPr>
        <p:txBody>
          <a:bodyPr tIns="182880" anchor="ctr">
            <a:normAutofit/>
          </a:bodyPr>
          <a:lstStyle>
            <a:lvl1pPr marL="0" indent="0" algn="l">
              <a:buNone/>
              <a:defRPr sz="4000">
                <a:solidFill>
                  <a:srgbClr val="1C3F94"/>
                </a:solidFill>
                <a:latin typeface="+mj-lt"/>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4339" name="Picture 3"/>
          <p:cNvPicPr>
            <a:picLocks noChangeAspect="1" noChangeArrowheads="1"/>
          </p:cNvPicPr>
          <p:nvPr userDrawn="1"/>
        </p:nvPicPr>
        <p:blipFill>
          <a:blip r:embed="rId2" cstate="print"/>
          <a:srcRect l="1115" r="1115" b="1378"/>
          <a:stretch>
            <a:fillRect/>
          </a:stretch>
        </p:blipFill>
        <p:spPr bwMode="auto">
          <a:xfrm>
            <a:off x="381000" y="304800"/>
            <a:ext cx="3799520" cy="3102476"/>
          </a:xfrm>
          <a:prstGeom prst="rect">
            <a:avLst/>
          </a:prstGeom>
          <a:noFill/>
          <a:ln w="38100">
            <a:solidFill>
              <a:schemeClr val="bg2"/>
            </a:solid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buClr>
                <a:srgbClr val="1C3F94"/>
              </a:buClr>
              <a:buSzPct val="90000"/>
              <a:buFont typeface="Wingdings" pitchFamily="2" charset="2"/>
              <a:buChar char=""/>
              <a:defRPr sz="2800"/>
            </a:lvl1pPr>
            <a:lvl2pPr>
              <a:buClr>
                <a:schemeClr val="accent6">
                  <a:lumMod val="75000"/>
                </a:schemeClr>
              </a:buClr>
              <a:buSzPct val="90000"/>
              <a:buFont typeface="Wingdings" pitchFamily="2" charset="2"/>
              <a:buChar char="l"/>
              <a:defRPr sz="2400"/>
            </a:lvl2pPr>
            <a:lvl3pPr>
              <a:buClr>
                <a:schemeClr val="accent3">
                  <a:lumMod val="75000"/>
                </a:schemeClr>
              </a:buClr>
              <a:buSzPct val="90000"/>
              <a:buFont typeface="Wingdings" pitchFamily="2" charset="2"/>
              <a:buChar char="l"/>
              <a:defRPr sz="2000"/>
            </a:lvl3pPr>
            <a:lvl4pPr>
              <a:buClr>
                <a:srgbClr val="1C3F94"/>
              </a:buClr>
              <a:defRPr sz="1800"/>
            </a:lvl4pPr>
            <a:lvl5pPr>
              <a:buClr>
                <a:srgbClr val="1C3F94"/>
              </a:buCl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4"/>
          </p:nvPr>
        </p:nvSpPr>
        <p:spPr>
          <a:xfrm>
            <a:off x="0" y="6416675"/>
            <a:ext cx="2133600" cy="365125"/>
          </a:xfrm>
          <a:prstGeom prst="rect">
            <a:avLst/>
          </a:prstGeom>
        </p:spPr>
        <p:txBody>
          <a:bodyPr/>
          <a:lstStyle>
            <a:lvl1pPr>
              <a:defRPr sz="1200">
                <a:solidFill>
                  <a:schemeClr val="bg1"/>
                </a:solidFill>
              </a:defRPr>
            </a:lvl1pPr>
          </a:lstStyle>
          <a:p>
            <a:r>
              <a:rPr lang="en-US" smtClean="0"/>
              <a:t>SLIDE </a:t>
            </a:r>
            <a:fld id="{BB82B8BA-AAD4-4AAB-9E1B-D668BEB9A1E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Slide Number Placeholder 4"/>
          <p:cNvSpPr>
            <a:spLocks noGrp="1"/>
          </p:cNvSpPr>
          <p:nvPr>
            <p:ph type="sldNum" sz="quarter" idx="4"/>
          </p:nvPr>
        </p:nvSpPr>
        <p:spPr>
          <a:xfrm>
            <a:off x="0" y="6416675"/>
            <a:ext cx="2133600" cy="365125"/>
          </a:xfrm>
          <a:prstGeom prst="rect">
            <a:avLst/>
          </a:prstGeom>
        </p:spPr>
        <p:txBody>
          <a:bodyPr/>
          <a:lstStyle>
            <a:lvl1pPr>
              <a:defRPr sz="1200">
                <a:solidFill>
                  <a:schemeClr val="bg1"/>
                </a:solidFill>
              </a:defRPr>
            </a:lvl1pPr>
          </a:lstStyle>
          <a:p>
            <a:r>
              <a:rPr lang="en-US" smtClean="0"/>
              <a:t>SLIDE </a:t>
            </a:r>
            <a:fld id="{BB82B8BA-AAD4-4AAB-9E1B-D668BEB9A1E6}"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4"/>
          <p:cNvSpPr>
            <a:spLocks noGrp="1"/>
          </p:cNvSpPr>
          <p:nvPr>
            <p:ph type="sldNum" sz="quarter" idx="4"/>
          </p:nvPr>
        </p:nvSpPr>
        <p:spPr>
          <a:xfrm>
            <a:off x="0" y="6416675"/>
            <a:ext cx="2133600" cy="365125"/>
          </a:xfrm>
          <a:prstGeom prst="rect">
            <a:avLst/>
          </a:prstGeom>
        </p:spPr>
        <p:txBody>
          <a:bodyPr/>
          <a:lstStyle>
            <a:lvl1pPr>
              <a:defRPr sz="1200">
                <a:solidFill>
                  <a:schemeClr val="bg1"/>
                </a:solidFill>
              </a:defRPr>
            </a:lvl1pPr>
          </a:lstStyle>
          <a:p>
            <a:r>
              <a:rPr lang="en-US" smtClean="0"/>
              <a:t>SLIDE </a:t>
            </a:r>
            <a:fld id="{BB82B8BA-AAD4-4AAB-9E1B-D668BEB9A1E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4"/>
          <p:cNvSpPr>
            <a:spLocks noGrp="1"/>
          </p:cNvSpPr>
          <p:nvPr>
            <p:ph type="sldNum" sz="quarter" idx="10"/>
          </p:nvPr>
        </p:nvSpPr>
        <p:spPr>
          <a:xfrm>
            <a:off x="0" y="6416675"/>
            <a:ext cx="2133600" cy="365125"/>
          </a:xfrm>
          <a:prstGeom prst="rect">
            <a:avLst/>
          </a:prstGeom>
        </p:spPr>
        <p:txBody>
          <a:bodyPr/>
          <a:lstStyle>
            <a:lvl1pPr>
              <a:defRPr sz="1200">
                <a:solidFill>
                  <a:schemeClr val="bg1"/>
                </a:solidFill>
              </a:defRPr>
            </a:lvl1pPr>
          </a:lstStyle>
          <a:p>
            <a:r>
              <a:rPr lang="en-US" smtClean="0"/>
              <a:t>SLIDE </a:t>
            </a:r>
            <a:fld id="{BB82B8BA-AAD4-4AAB-9E1B-D668BEB9A1E6}"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4"/>
          <p:cNvSpPr>
            <a:spLocks noGrp="1"/>
          </p:cNvSpPr>
          <p:nvPr>
            <p:ph type="sldNum" sz="quarter" idx="4"/>
          </p:nvPr>
        </p:nvSpPr>
        <p:spPr>
          <a:xfrm>
            <a:off x="0" y="6416675"/>
            <a:ext cx="2133600" cy="365125"/>
          </a:xfrm>
          <a:prstGeom prst="rect">
            <a:avLst/>
          </a:prstGeom>
        </p:spPr>
        <p:txBody>
          <a:bodyPr/>
          <a:lstStyle>
            <a:lvl1pPr>
              <a:defRPr sz="1200">
                <a:solidFill>
                  <a:schemeClr val="bg1"/>
                </a:solidFill>
              </a:defRPr>
            </a:lvl1pPr>
          </a:lstStyle>
          <a:p>
            <a:r>
              <a:rPr lang="en-US" smtClean="0"/>
              <a:t>SLIDE </a:t>
            </a:r>
            <a:fld id="{BB82B8BA-AAD4-4AAB-9E1B-D668BEB9A1E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6400800"/>
            <a:ext cx="9144000" cy="457200"/>
          </a:xfrm>
          <a:prstGeom prst="rect">
            <a:avLst/>
          </a:prstGeom>
          <a:solidFill>
            <a:srgbClr val="1C3F94"/>
          </a:solidFill>
          <a:ln>
            <a:solidFill>
              <a:srgbClr val="1C3F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3"/>
          <p:cNvPicPr>
            <a:picLocks noChangeAspect="1" noChangeArrowheads="1"/>
          </p:cNvPicPr>
          <p:nvPr userDrawn="1"/>
        </p:nvPicPr>
        <p:blipFill>
          <a:blip r:embed="rId2" cstate="print"/>
          <a:srcRect/>
          <a:stretch>
            <a:fillRect/>
          </a:stretch>
        </p:blipFill>
        <p:spPr bwMode="auto">
          <a:xfrm>
            <a:off x="8483515" y="6297966"/>
            <a:ext cx="660485" cy="457200"/>
          </a:xfrm>
          <a:prstGeom prst="rect">
            <a:avLst/>
          </a:prstGeom>
          <a:noFill/>
          <a:ln w="9525">
            <a:noFill/>
            <a:miter lim="800000"/>
            <a:headEnd/>
            <a:tailEnd/>
          </a:ln>
        </p:spPr>
      </p:pic>
      <p:sp>
        <p:nvSpPr>
          <p:cNvPr id="9" name="Slide Number Placeholder 4"/>
          <p:cNvSpPr>
            <a:spLocks noGrp="1"/>
          </p:cNvSpPr>
          <p:nvPr>
            <p:ph type="sldNum" sz="quarter" idx="4"/>
          </p:nvPr>
        </p:nvSpPr>
        <p:spPr>
          <a:xfrm>
            <a:off x="0" y="6416675"/>
            <a:ext cx="2133600" cy="365125"/>
          </a:xfrm>
          <a:prstGeom prst="rect">
            <a:avLst/>
          </a:prstGeom>
        </p:spPr>
        <p:txBody>
          <a:bodyPr/>
          <a:lstStyle>
            <a:lvl1pPr>
              <a:defRPr sz="1200">
                <a:solidFill>
                  <a:schemeClr val="bg1"/>
                </a:solidFill>
              </a:defRPr>
            </a:lvl1pPr>
          </a:lstStyle>
          <a:p>
            <a:r>
              <a:rPr lang="en-US" dirty="0" smtClean="0"/>
              <a:t>SLIDE </a:t>
            </a:r>
            <a:fld id="{BB82B8BA-AAD4-4AAB-9E1B-D668BEB9A1E6}" type="slidenum">
              <a:rPr lang="en-US" smtClean="0"/>
              <a:pPr/>
              <a:t>‹#›</a:t>
            </a:fld>
            <a:endParaRPr lang="en-US" dirty="0"/>
          </a:p>
        </p:txBody>
      </p:sp>
      <p:sp>
        <p:nvSpPr>
          <p:cNvPr id="10" name="TextBox 9"/>
          <p:cNvSpPr txBox="1"/>
          <p:nvPr userDrawn="1"/>
        </p:nvSpPr>
        <p:spPr>
          <a:xfrm>
            <a:off x="2998684" y="6416675"/>
            <a:ext cx="3146631" cy="276999"/>
          </a:xfrm>
          <a:prstGeom prst="rect">
            <a:avLst/>
          </a:prstGeom>
          <a:noFill/>
        </p:spPr>
        <p:txBody>
          <a:bodyPr wrap="none" rtlCol="0">
            <a:spAutoFit/>
          </a:bodyPr>
          <a:lstStyle/>
          <a:p>
            <a:pPr algn="ctr"/>
            <a:r>
              <a:rPr lang="en-US" sz="1200" dirty="0" smtClean="0">
                <a:solidFill>
                  <a:schemeClr val="accent1">
                    <a:lumMod val="60000"/>
                    <a:lumOff val="40000"/>
                  </a:schemeClr>
                </a:solidFill>
              </a:rPr>
              <a:t>©2014 OnCourse Learning. All Rights Reserved.</a:t>
            </a:r>
            <a:endParaRPr lang="en-US" sz="1200" dirty="0">
              <a:solidFill>
                <a:schemeClr val="accent1">
                  <a:lumMod val="60000"/>
                  <a:lumOff val="40000"/>
                </a:scheme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924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0" y="6400800"/>
            <a:ext cx="9144000" cy="457200"/>
          </a:xfrm>
          <a:prstGeom prst="rect">
            <a:avLst/>
          </a:prstGeom>
          <a:solidFill>
            <a:srgbClr val="1C3F94"/>
          </a:solidFill>
          <a:ln>
            <a:solidFill>
              <a:srgbClr val="1C3F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userDrawn="1"/>
        </p:nvSpPr>
        <p:spPr>
          <a:xfrm>
            <a:off x="2998684" y="6416675"/>
            <a:ext cx="3146631" cy="276999"/>
          </a:xfrm>
          <a:prstGeom prst="rect">
            <a:avLst/>
          </a:prstGeom>
          <a:noFill/>
        </p:spPr>
        <p:txBody>
          <a:bodyPr wrap="none" rtlCol="0">
            <a:spAutoFit/>
          </a:bodyPr>
          <a:lstStyle/>
          <a:p>
            <a:pPr algn="ctr"/>
            <a:r>
              <a:rPr lang="en-US" sz="1200" dirty="0" smtClean="0">
                <a:solidFill>
                  <a:schemeClr val="accent1">
                    <a:lumMod val="60000"/>
                    <a:lumOff val="40000"/>
                  </a:schemeClr>
                </a:solidFill>
              </a:rPr>
              <a:t>©2014 OnCourse Learning. All Rights Reserved.</a:t>
            </a:r>
            <a:endParaRPr lang="en-US" sz="1200" dirty="0">
              <a:solidFill>
                <a:schemeClr val="accent1">
                  <a:lumMod val="60000"/>
                  <a:lumOff val="40000"/>
                </a:schemeClr>
              </a:solidFill>
            </a:endParaRPr>
          </a:p>
        </p:txBody>
      </p:sp>
      <p:pic>
        <p:nvPicPr>
          <p:cNvPr id="10" name="Picture 3"/>
          <p:cNvPicPr>
            <a:picLocks noChangeAspect="1" noChangeArrowheads="1"/>
          </p:cNvPicPr>
          <p:nvPr userDrawn="1"/>
        </p:nvPicPr>
        <p:blipFill>
          <a:blip r:embed="rId9" cstate="print"/>
          <a:srcRect/>
          <a:stretch>
            <a:fillRect/>
          </a:stretch>
        </p:blipFill>
        <p:spPr bwMode="auto">
          <a:xfrm>
            <a:off x="8483515" y="6297966"/>
            <a:ext cx="660485" cy="457200"/>
          </a:xfrm>
          <a:prstGeom prst="rect">
            <a:avLst/>
          </a:prstGeom>
          <a:noFill/>
          <a:ln w="9525">
            <a:noFill/>
            <a:miter lim="800000"/>
            <a:headEnd/>
            <a:tailEnd/>
          </a:ln>
        </p:spPr>
      </p:pic>
      <p:sp>
        <p:nvSpPr>
          <p:cNvPr id="11" name="Slide Number Placeholder 4"/>
          <p:cNvSpPr>
            <a:spLocks noGrp="1"/>
          </p:cNvSpPr>
          <p:nvPr>
            <p:ph type="sldNum" sz="quarter" idx="4"/>
          </p:nvPr>
        </p:nvSpPr>
        <p:spPr>
          <a:xfrm>
            <a:off x="0" y="6416675"/>
            <a:ext cx="1828800" cy="274320"/>
          </a:xfrm>
          <a:prstGeom prst="rect">
            <a:avLst/>
          </a:prstGeom>
        </p:spPr>
        <p:txBody>
          <a:bodyPr/>
          <a:lstStyle>
            <a:lvl1pPr>
              <a:defRPr sz="1200">
                <a:solidFill>
                  <a:schemeClr val="bg1"/>
                </a:solidFill>
              </a:defRPr>
            </a:lvl1pPr>
          </a:lstStyle>
          <a:p>
            <a:r>
              <a:rPr lang="en-US" dirty="0" smtClean="0"/>
              <a:t>SLIDE </a:t>
            </a:r>
            <a:fld id="{BB82B8BA-AAD4-4AAB-9E1B-D668BEB9A1E6}" type="slidenum">
              <a:rPr lang="en-US" smtClean="0"/>
              <a:pPr/>
              <a:t>‹#›</a:t>
            </a:fld>
            <a:endParaRPr lang="en-US" dirty="0"/>
          </a:p>
        </p:txBody>
      </p:sp>
      <p:grpSp>
        <p:nvGrpSpPr>
          <p:cNvPr id="13" name="Group 12"/>
          <p:cNvGrpSpPr/>
          <p:nvPr userDrawn="1"/>
        </p:nvGrpSpPr>
        <p:grpSpPr>
          <a:xfrm>
            <a:off x="8229600" y="0"/>
            <a:ext cx="914400" cy="722531"/>
            <a:chOff x="0" y="0"/>
            <a:chExt cx="914400" cy="722531"/>
          </a:xfrm>
        </p:grpSpPr>
        <p:sp>
          <p:nvSpPr>
            <p:cNvPr id="14" name="Trapezoid 13"/>
            <p:cNvSpPr/>
            <p:nvPr/>
          </p:nvSpPr>
          <p:spPr>
            <a:xfrm flipV="1">
              <a:off x="0" y="0"/>
              <a:ext cx="914400" cy="609600"/>
            </a:xfrm>
            <a:prstGeom prst="trapezoid">
              <a:avLst/>
            </a:prstGeom>
            <a:solidFill>
              <a:srgbClr val="1C3F94"/>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5" name="TextBox 14"/>
            <p:cNvSpPr txBox="1"/>
            <p:nvPr/>
          </p:nvSpPr>
          <p:spPr>
            <a:xfrm>
              <a:off x="74275" y="76200"/>
              <a:ext cx="765851" cy="646331"/>
            </a:xfrm>
            <a:prstGeom prst="rect">
              <a:avLst/>
            </a:prstGeom>
            <a:noFill/>
          </p:spPr>
          <p:txBody>
            <a:bodyPr wrap="none" rtlCol="0">
              <a:spAutoFit/>
            </a:bodyPr>
            <a:lstStyle/>
            <a:p>
              <a:pPr algn="ctr"/>
              <a:r>
                <a:rPr lang="en-US" sz="1200" dirty="0" smtClean="0">
                  <a:solidFill>
                    <a:schemeClr val="bg1"/>
                  </a:solidFill>
                </a:rPr>
                <a:t>CHAPTER</a:t>
              </a:r>
            </a:p>
            <a:p>
              <a:pPr algn="ctr"/>
              <a:r>
                <a:rPr lang="en-US" sz="1200" dirty="0" smtClean="0">
                  <a:solidFill>
                    <a:schemeClr val="bg1"/>
                  </a:solidFill>
                </a:rPr>
                <a:t>20</a:t>
              </a:r>
            </a:p>
            <a:p>
              <a:pPr algn="ctr"/>
              <a:endParaRPr lang="en-US" sz="1200" dirty="0">
                <a:solidFill>
                  <a:schemeClr val="bg1"/>
                </a:solidFill>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lvl1pPr algn="l" defTabSz="914400" rtl="0" eaLnBrk="1" latinLnBrk="0" hangingPunct="1">
        <a:spcBef>
          <a:spcPct val="0"/>
        </a:spcBef>
        <a:buNone/>
        <a:defRPr sz="3200" kern="1200">
          <a:solidFill>
            <a:srgbClr val="1C3F94"/>
          </a:solidFill>
          <a:latin typeface="+mj-lt"/>
          <a:ea typeface="+mj-ea"/>
          <a:cs typeface="+mj-cs"/>
        </a:defRPr>
      </a:lvl1pPr>
    </p:titleStyle>
    <p:bodyStyle>
      <a:lvl1pPr marL="342900" indent="-342900" algn="l" defTabSz="914400" rtl="0" eaLnBrk="1" latinLnBrk="0" hangingPunct="1">
        <a:spcBef>
          <a:spcPct val="20000"/>
        </a:spcBef>
        <a:buClr>
          <a:srgbClr val="1C3F94"/>
        </a:buClr>
        <a:buSzPct val="90000"/>
        <a:buFont typeface="Wingdings" pitchFamily="2" charset="2"/>
        <a:buChar char="l"/>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6">
            <a:lumMod val="75000"/>
          </a:schemeClr>
        </a:buClr>
        <a:buSzPct val="90000"/>
        <a:buFont typeface="Wingdings" pitchFamily="2" charset="2"/>
        <a:buChar char="l"/>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3">
            <a:lumMod val="75000"/>
          </a:schemeClr>
        </a:buClr>
        <a:buSzPct val="90000"/>
        <a:buFont typeface="Wingdings" pitchFamily="2" charset="2"/>
        <a:buChar char="l"/>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1C3F94"/>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1C3F94"/>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Chapter </a:t>
            </a:r>
            <a:r>
              <a:rPr lang="en-US" sz="9600" dirty="0" smtClean="0"/>
              <a:t>20</a:t>
            </a:r>
            <a:endParaRPr lang="en-US" sz="9600" dirty="0"/>
          </a:p>
        </p:txBody>
      </p:sp>
      <p:sp>
        <p:nvSpPr>
          <p:cNvPr id="6" name="Subtitle 5"/>
          <p:cNvSpPr>
            <a:spLocks noGrp="1"/>
          </p:cNvSpPr>
          <p:nvPr>
            <p:ph type="subTitle" idx="1"/>
          </p:nvPr>
        </p:nvSpPr>
        <p:spPr/>
        <p:txBody>
          <a:bodyPr/>
          <a:lstStyle/>
          <a:p>
            <a:r>
              <a:rPr lang="en-US" kern="0" dirty="0" smtClean="0"/>
              <a:t>Commercial Mortgage-Backed Securities</a:t>
            </a:r>
            <a:endParaRPr lang="en-US" kern="0" dirty="0"/>
          </a:p>
        </p:txBody>
      </p:sp>
      <p:sp>
        <p:nvSpPr>
          <p:cNvPr id="4" name="Slide Number Placeholder 3"/>
          <p:cNvSpPr>
            <a:spLocks noGrp="1"/>
          </p:cNvSpPr>
          <p:nvPr>
            <p:ph type="sldNum" sz="quarter" idx="4294967295"/>
          </p:nvPr>
        </p:nvSpPr>
        <p:spPr>
          <a:xfrm>
            <a:off x="0" y="6172200"/>
            <a:ext cx="2133600" cy="365125"/>
          </a:xfrm>
        </p:spPr>
        <p:txBody>
          <a:bodyPr/>
          <a:lstStyle/>
          <a:p>
            <a:r>
              <a:rPr lang="en-US" smtClean="0"/>
              <a:t>SLIDE </a:t>
            </a:r>
            <a:fld id="{BB82B8BA-AAD4-4AAB-9E1B-D668BEB9A1E6}" type="slidenum">
              <a:rPr lang="en-US" smtClean="0"/>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smtClean="0"/>
              <a:t>20.2.1</a:t>
            </a:r>
            <a:r>
              <a:rPr lang="en-US" dirty="0" smtClean="0"/>
              <a:t> A Simplified Numerical Example of </a:t>
            </a:r>
            <a:r>
              <a:rPr lang="en-US" dirty="0" err="1" smtClean="0"/>
              <a:t>Tranching</a:t>
            </a:r>
            <a:endParaRPr lang="en-US" dirty="0"/>
          </a:p>
        </p:txBody>
      </p:sp>
      <p:sp>
        <p:nvSpPr>
          <p:cNvPr id="3" name="Content Placeholder 2"/>
          <p:cNvSpPr>
            <a:spLocks noGrp="1"/>
          </p:cNvSpPr>
          <p:nvPr>
            <p:ph idx="1"/>
          </p:nvPr>
        </p:nvSpPr>
        <p:spPr/>
        <p:txBody>
          <a:bodyPr>
            <a:normAutofit/>
          </a:bodyPr>
          <a:lstStyle/>
          <a:p>
            <a:endParaRPr lang="en-US" dirty="0" smtClean="0"/>
          </a:p>
        </p:txBody>
      </p:sp>
      <p:sp>
        <p:nvSpPr>
          <p:cNvPr id="4" name="Slide Number Placeholder 3"/>
          <p:cNvSpPr>
            <a:spLocks noGrp="1"/>
          </p:cNvSpPr>
          <p:nvPr>
            <p:ph type="sldNum" sz="quarter" idx="4"/>
          </p:nvPr>
        </p:nvSpPr>
        <p:spPr/>
        <p:txBody>
          <a:bodyPr/>
          <a:lstStyle/>
          <a:p>
            <a:r>
              <a:rPr lang="en-US" smtClean="0"/>
              <a:t>SLIDE </a:t>
            </a:r>
            <a:fld id="{BB82B8BA-AAD4-4AAB-9E1B-D668BEB9A1E6}" type="slidenum">
              <a:rPr lang="en-US" smtClean="0"/>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smtClean="0"/>
              <a:t>EXHIBIT 20-3 </a:t>
            </a:r>
            <a:r>
              <a:rPr lang="en-US" dirty="0" err="1" smtClean="0"/>
              <a:t>CMBS</a:t>
            </a:r>
            <a:r>
              <a:rPr lang="en-US" dirty="0" smtClean="0"/>
              <a:t> Mortgage Securitization </a:t>
            </a:r>
            <a:br>
              <a:rPr lang="en-US" dirty="0" smtClean="0"/>
            </a:br>
            <a:r>
              <a:rPr lang="en-US" dirty="0" smtClean="0"/>
              <a:t>Basics: Numerical Example of </a:t>
            </a:r>
            <a:r>
              <a:rPr lang="en-US" dirty="0" err="1" smtClean="0"/>
              <a:t>Tranching</a:t>
            </a:r>
            <a:r>
              <a:rPr lang="en-US" dirty="0" smtClean="0"/>
              <a:t> and Senior/Subordinate Structure</a:t>
            </a:r>
            <a:endParaRPr lang="en-US" dirty="0"/>
          </a:p>
        </p:txBody>
      </p:sp>
      <p:sp>
        <p:nvSpPr>
          <p:cNvPr id="4" name="Slide Number Placeholder 3"/>
          <p:cNvSpPr>
            <a:spLocks noGrp="1"/>
          </p:cNvSpPr>
          <p:nvPr>
            <p:ph type="sldNum" sz="quarter" idx="4"/>
          </p:nvPr>
        </p:nvSpPr>
        <p:spPr/>
        <p:txBody>
          <a:bodyPr/>
          <a:lstStyle/>
          <a:p>
            <a:r>
              <a:rPr lang="en-US" smtClean="0"/>
              <a:t>SLIDE </a:t>
            </a:r>
            <a:fld id="{BB82B8BA-AAD4-4AAB-9E1B-D668BEB9A1E6}" type="slidenum">
              <a:rPr lang="en-US" smtClean="0"/>
              <a:pPr/>
              <a:t>11</a:t>
            </a:fld>
            <a:endParaRPr lang="en-US" dirty="0"/>
          </a:p>
        </p:txBody>
      </p:sp>
      <p:grpSp>
        <p:nvGrpSpPr>
          <p:cNvPr id="7" name="Group 6"/>
          <p:cNvGrpSpPr/>
          <p:nvPr/>
        </p:nvGrpSpPr>
        <p:grpSpPr>
          <a:xfrm>
            <a:off x="542925" y="1586082"/>
            <a:ext cx="8274758" cy="4476750"/>
            <a:chOff x="542925" y="1586082"/>
            <a:chExt cx="8274758" cy="4476750"/>
          </a:xfrm>
        </p:grpSpPr>
        <p:sp>
          <p:nvSpPr>
            <p:cNvPr id="5" name="TextBox 4"/>
            <p:cNvSpPr txBox="1"/>
            <p:nvPr/>
          </p:nvSpPr>
          <p:spPr>
            <a:xfrm rot="16200000">
              <a:off x="8023556" y="5268704"/>
              <a:ext cx="1342034" cy="246221"/>
            </a:xfrm>
            <a:prstGeom prst="rect">
              <a:avLst/>
            </a:prstGeom>
            <a:noFill/>
          </p:spPr>
          <p:txBody>
            <a:bodyPr wrap="none" rtlCol="0">
              <a:spAutoFit/>
            </a:bodyPr>
            <a:lstStyle/>
            <a:p>
              <a:r>
                <a:rPr lang="en-US" sz="1000" dirty="0" smtClean="0"/>
                <a:t> © OnCourse Learning</a:t>
              </a:r>
              <a:endParaRPr lang="en-US" sz="1000" dirty="0"/>
            </a:p>
          </p:txBody>
        </p:sp>
        <p:pic>
          <p:nvPicPr>
            <p:cNvPr id="3074" name="Picture 2"/>
            <p:cNvPicPr>
              <a:picLocks noChangeAspect="1" noChangeArrowheads="1"/>
            </p:cNvPicPr>
            <p:nvPr/>
          </p:nvPicPr>
          <p:blipFill>
            <a:blip r:embed="rId2" cstate="print"/>
            <a:srcRect/>
            <a:stretch>
              <a:fillRect/>
            </a:stretch>
          </p:blipFill>
          <p:spPr bwMode="auto">
            <a:xfrm>
              <a:off x="542925" y="1586082"/>
              <a:ext cx="8058150" cy="4476750"/>
            </a:xfrm>
            <a:prstGeom prst="rect">
              <a:avLst/>
            </a:prstGeom>
            <a:noFill/>
            <a:ln w="9525">
              <a:noFill/>
              <a:miter lim="800000"/>
              <a:headEnd/>
              <a:tailEnd/>
            </a:ln>
          </p:spPr>
        </p:pic>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smtClean="0"/>
              <a:t>20.2.2</a:t>
            </a:r>
            <a:r>
              <a:rPr lang="en-US" dirty="0" smtClean="0"/>
              <a:t> Allocating the Credit Losses</a:t>
            </a:r>
            <a:endParaRPr lang="en-US" dirty="0"/>
          </a:p>
        </p:txBody>
      </p:sp>
      <p:sp>
        <p:nvSpPr>
          <p:cNvPr id="3" name="Content Placeholder 2"/>
          <p:cNvSpPr>
            <a:spLocks noGrp="1"/>
          </p:cNvSpPr>
          <p:nvPr>
            <p:ph idx="1"/>
          </p:nvPr>
        </p:nvSpPr>
        <p:spPr/>
        <p:txBody>
          <a:bodyPr>
            <a:normAutofit/>
          </a:bodyPr>
          <a:lstStyle/>
          <a:p>
            <a:endParaRPr lang="en-US" dirty="0" smtClean="0"/>
          </a:p>
        </p:txBody>
      </p:sp>
      <p:sp>
        <p:nvSpPr>
          <p:cNvPr id="4" name="Slide Number Placeholder 3"/>
          <p:cNvSpPr>
            <a:spLocks noGrp="1"/>
          </p:cNvSpPr>
          <p:nvPr>
            <p:ph type="sldNum" sz="quarter" idx="4"/>
          </p:nvPr>
        </p:nvSpPr>
        <p:spPr/>
        <p:txBody>
          <a:bodyPr/>
          <a:lstStyle/>
          <a:p>
            <a:r>
              <a:rPr lang="en-US" smtClean="0"/>
              <a:t>SLIDE </a:t>
            </a:r>
            <a:fld id="{BB82B8BA-AAD4-4AAB-9E1B-D668BEB9A1E6}" type="slidenum">
              <a:rPr lang="en-US" smtClean="0"/>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smtClean="0"/>
              <a:t>EXHIBIT 20-4 </a:t>
            </a:r>
            <a:r>
              <a:rPr lang="en-US" dirty="0" smtClean="0"/>
              <a:t>Contract vs. Ex Post (Realized) Cash Flows by Tranche and Year</a:t>
            </a:r>
            <a:endParaRPr lang="en-US" dirty="0"/>
          </a:p>
        </p:txBody>
      </p:sp>
      <p:sp>
        <p:nvSpPr>
          <p:cNvPr id="4" name="Slide Number Placeholder 3"/>
          <p:cNvSpPr>
            <a:spLocks noGrp="1"/>
          </p:cNvSpPr>
          <p:nvPr>
            <p:ph type="sldNum" sz="quarter" idx="4"/>
          </p:nvPr>
        </p:nvSpPr>
        <p:spPr/>
        <p:txBody>
          <a:bodyPr/>
          <a:lstStyle/>
          <a:p>
            <a:r>
              <a:rPr lang="en-US" smtClean="0"/>
              <a:t>SLIDE </a:t>
            </a:r>
            <a:fld id="{BB82B8BA-AAD4-4AAB-9E1B-D668BEB9A1E6}" type="slidenum">
              <a:rPr lang="en-US" smtClean="0"/>
              <a:pPr/>
              <a:t>13</a:t>
            </a:fld>
            <a:endParaRPr lang="en-US" dirty="0"/>
          </a:p>
        </p:txBody>
      </p:sp>
      <p:grpSp>
        <p:nvGrpSpPr>
          <p:cNvPr id="7" name="Group 6"/>
          <p:cNvGrpSpPr/>
          <p:nvPr/>
        </p:nvGrpSpPr>
        <p:grpSpPr>
          <a:xfrm>
            <a:off x="619125" y="1952625"/>
            <a:ext cx="8143874" cy="2952750"/>
            <a:chOff x="619125" y="1952625"/>
            <a:chExt cx="8143874" cy="2952750"/>
          </a:xfrm>
        </p:grpSpPr>
        <p:pic>
          <p:nvPicPr>
            <p:cNvPr id="4098" name="Picture 2"/>
            <p:cNvPicPr>
              <a:picLocks noChangeAspect="1" noChangeArrowheads="1"/>
            </p:cNvPicPr>
            <p:nvPr/>
          </p:nvPicPr>
          <p:blipFill>
            <a:blip r:embed="rId2" cstate="print"/>
            <a:srcRect/>
            <a:stretch>
              <a:fillRect/>
            </a:stretch>
          </p:blipFill>
          <p:spPr bwMode="auto">
            <a:xfrm>
              <a:off x="619125" y="1952625"/>
              <a:ext cx="7905750" cy="2952750"/>
            </a:xfrm>
            <a:prstGeom prst="rect">
              <a:avLst/>
            </a:prstGeom>
            <a:noFill/>
            <a:ln w="9525">
              <a:noFill/>
              <a:miter lim="800000"/>
              <a:headEnd/>
              <a:tailEnd/>
            </a:ln>
          </p:spPr>
        </p:pic>
        <p:sp>
          <p:nvSpPr>
            <p:cNvPr id="6" name="TextBox 5"/>
            <p:cNvSpPr txBox="1"/>
            <p:nvPr/>
          </p:nvSpPr>
          <p:spPr>
            <a:xfrm rot="16200000">
              <a:off x="7968872" y="4111247"/>
              <a:ext cx="1342034" cy="246221"/>
            </a:xfrm>
            <a:prstGeom prst="rect">
              <a:avLst/>
            </a:prstGeom>
            <a:noFill/>
          </p:spPr>
          <p:txBody>
            <a:bodyPr wrap="none" rtlCol="0">
              <a:spAutoFit/>
            </a:bodyPr>
            <a:lstStyle/>
            <a:p>
              <a:r>
                <a:rPr lang="en-US" sz="1000" dirty="0" smtClean="0"/>
                <a:t> © OnCourse Learning</a:t>
              </a:r>
              <a:endParaRPr lang="en-US" sz="1000" dirty="0"/>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pPr lvl="0"/>
            <a:r>
              <a:rPr lang="en-US" b="1" dirty="0" smtClean="0"/>
              <a:t>EXHIBIT 20-5 </a:t>
            </a:r>
            <a:r>
              <a:rPr lang="en-US" dirty="0" smtClean="0"/>
              <a:t>Summary of </a:t>
            </a:r>
            <a:r>
              <a:rPr lang="en-US" dirty="0" err="1" smtClean="0"/>
              <a:t>CMBS</a:t>
            </a:r>
            <a:r>
              <a:rPr lang="en-US" dirty="0" smtClean="0"/>
              <a:t> Example Bond Characteristics, Values, and Ex Post Realized Returns</a:t>
            </a:r>
            <a:endParaRPr lang="en-US" dirty="0"/>
          </a:p>
        </p:txBody>
      </p:sp>
      <p:sp>
        <p:nvSpPr>
          <p:cNvPr id="4" name="Slide Number Placeholder 3"/>
          <p:cNvSpPr>
            <a:spLocks noGrp="1"/>
          </p:cNvSpPr>
          <p:nvPr>
            <p:ph type="sldNum" sz="quarter" idx="4"/>
          </p:nvPr>
        </p:nvSpPr>
        <p:spPr/>
        <p:txBody>
          <a:bodyPr/>
          <a:lstStyle/>
          <a:p>
            <a:r>
              <a:rPr lang="en-US" smtClean="0"/>
              <a:t>SLIDE </a:t>
            </a:r>
            <a:fld id="{BB82B8BA-AAD4-4AAB-9E1B-D668BEB9A1E6}" type="slidenum">
              <a:rPr lang="en-US" smtClean="0"/>
              <a:pPr/>
              <a:t>14</a:t>
            </a:fld>
            <a:endParaRPr lang="en-US" dirty="0"/>
          </a:p>
        </p:txBody>
      </p:sp>
      <p:sp>
        <p:nvSpPr>
          <p:cNvPr id="512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128"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18" name="Group 17"/>
          <p:cNvGrpSpPr/>
          <p:nvPr/>
        </p:nvGrpSpPr>
        <p:grpSpPr>
          <a:xfrm>
            <a:off x="414338" y="1676400"/>
            <a:ext cx="8577262" cy="4695825"/>
            <a:chOff x="414338" y="1676400"/>
            <a:chExt cx="8577262" cy="4695825"/>
          </a:xfrm>
        </p:grpSpPr>
        <p:grpSp>
          <p:nvGrpSpPr>
            <p:cNvPr id="7" name="Group 6"/>
            <p:cNvGrpSpPr/>
            <p:nvPr/>
          </p:nvGrpSpPr>
          <p:grpSpPr>
            <a:xfrm>
              <a:off x="414338" y="1676400"/>
              <a:ext cx="8518683" cy="2343150"/>
              <a:chOff x="414338" y="2257425"/>
              <a:chExt cx="8518683" cy="2343150"/>
            </a:xfrm>
          </p:grpSpPr>
          <p:sp>
            <p:nvSpPr>
              <p:cNvPr id="5" name="TextBox 4"/>
              <p:cNvSpPr txBox="1"/>
              <p:nvPr/>
            </p:nvSpPr>
            <p:spPr>
              <a:xfrm rot="16200000">
                <a:off x="8138894" y="3806447"/>
                <a:ext cx="1342034" cy="246221"/>
              </a:xfrm>
              <a:prstGeom prst="rect">
                <a:avLst/>
              </a:prstGeom>
              <a:noFill/>
            </p:spPr>
            <p:txBody>
              <a:bodyPr wrap="none" rtlCol="0">
                <a:spAutoFit/>
              </a:bodyPr>
              <a:lstStyle/>
              <a:p>
                <a:r>
                  <a:rPr lang="en-US" sz="1000" dirty="0" smtClean="0"/>
                  <a:t> © OnCourse Learning</a:t>
                </a:r>
                <a:endParaRPr lang="en-US" sz="1000" dirty="0"/>
              </a:p>
            </p:txBody>
          </p:sp>
          <p:pic>
            <p:nvPicPr>
              <p:cNvPr id="5122" name="Picture 2"/>
              <p:cNvPicPr>
                <a:picLocks noChangeAspect="1" noChangeArrowheads="1"/>
              </p:cNvPicPr>
              <p:nvPr/>
            </p:nvPicPr>
            <p:blipFill>
              <a:blip r:embed="rId2" cstate="print"/>
              <a:srcRect/>
              <a:stretch>
                <a:fillRect/>
              </a:stretch>
            </p:blipFill>
            <p:spPr bwMode="auto">
              <a:xfrm>
                <a:off x="414338" y="2257425"/>
                <a:ext cx="8315325" cy="2343150"/>
              </a:xfrm>
              <a:prstGeom prst="rect">
                <a:avLst/>
              </a:prstGeom>
              <a:noFill/>
              <a:ln w="9525">
                <a:noFill/>
                <a:miter lim="800000"/>
                <a:headEnd/>
                <a:tailEnd/>
              </a:ln>
            </p:spPr>
          </p:pic>
        </p:grpSp>
        <p:sp>
          <p:nvSpPr>
            <p:cNvPr id="10" name="Rectangle 9"/>
            <p:cNvSpPr/>
            <p:nvPr/>
          </p:nvSpPr>
          <p:spPr>
            <a:xfrm>
              <a:off x="457200" y="3984010"/>
              <a:ext cx="8534400" cy="954107"/>
            </a:xfrm>
            <a:prstGeom prst="rect">
              <a:avLst/>
            </a:prstGeom>
          </p:spPr>
          <p:txBody>
            <a:bodyPr wrap="square">
              <a:spAutoFit/>
            </a:bodyPr>
            <a:lstStyle/>
            <a:p>
              <a:r>
                <a:rPr lang="en-US" sz="1400" dirty="0" smtClean="0"/>
                <a:t>*</a:t>
              </a:r>
              <a:r>
                <a:rPr lang="en-US" sz="1400" dirty="0" err="1" smtClean="0"/>
                <a:t>YTM</a:t>
              </a:r>
              <a:r>
                <a:rPr lang="en-US" sz="1400" dirty="0" smtClean="0"/>
                <a:t> (yield to maturity reflects pricing of bond classes as determined in the bond market at the time of the IPO.</a:t>
              </a:r>
            </a:p>
            <a:p>
              <a:r>
                <a:rPr lang="en-US" sz="1400" dirty="0" smtClean="0"/>
                <a:t>†Year 0 cash flow is negative of initial market value as </a:t>
              </a:r>
              <a:r>
                <a:rPr lang="en-US" sz="1400" dirty="0" err="1" smtClean="0"/>
                <a:t>CMBS</a:t>
              </a:r>
              <a:r>
                <a:rPr lang="en-US" sz="1400" dirty="0" smtClean="0"/>
                <a:t>, proceeds from IPO (assumed Year 0). The value of each tranche is determined by taking the present value of contractual cash flows at the yield to maturity. For example, for tranche B,</a:t>
              </a:r>
            </a:p>
          </p:txBody>
        </p:sp>
        <p:sp>
          <p:nvSpPr>
            <p:cNvPr id="15" name="Rectangle 14"/>
            <p:cNvSpPr/>
            <p:nvPr/>
          </p:nvSpPr>
          <p:spPr>
            <a:xfrm>
              <a:off x="457200" y="5239822"/>
              <a:ext cx="7772400" cy="738664"/>
            </a:xfrm>
            <a:prstGeom prst="rect">
              <a:avLst/>
            </a:prstGeom>
          </p:spPr>
          <p:txBody>
            <a:bodyPr wrap="square">
              <a:spAutoFit/>
            </a:bodyPr>
            <a:lstStyle/>
            <a:p>
              <a:r>
                <a:rPr lang="en-US" sz="1400" dirty="0" smtClean="0"/>
                <a:t>‡Class B realized cash flow in Year 2 is $6.0 million less than contractual cash flow, due to credit losses.</a:t>
              </a:r>
            </a:p>
            <a:p>
              <a:r>
                <a:rPr lang="en-US" sz="1400" dirty="0" smtClean="0"/>
                <a:t>§The realized yield is the </a:t>
              </a:r>
              <a:r>
                <a:rPr lang="en-US" sz="1400" dirty="0" err="1" smtClean="0"/>
                <a:t>IRR</a:t>
              </a:r>
              <a:r>
                <a:rPr lang="en-US" sz="1400" dirty="0" smtClean="0"/>
                <a:t> earned on the investment, ex post, assuming that investors paid “Value as </a:t>
              </a:r>
              <a:r>
                <a:rPr lang="en-US" sz="1400" dirty="0" err="1" smtClean="0"/>
                <a:t>CMBS</a:t>
              </a:r>
              <a:r>
                <a:rPr lang="en-US" sz="1400" dirty="0" smtClean="0"/>
                <a:t>” for each tranche. For tranche B investors,</a:t>
              </a:r>
              <a:endParaRPr lang="en-US" sz="1400" dirty="0"/>
            </a:p>
          </p:txBody>
        </p:sp>
        <p:pic>
          <p:nvPicPr>
            <p:cNvPr id="5129" name="Picture 9"/>
            <p:cNvPicPr>
              <a:picLocks noChangeAspect="1" noChangeArrowheads="1"/>
            </p:cNvPicPr>
            <p:nvPr/>
          </p:nvPicPr>
          <p:blipFill>
            <a:blip r:embed="rId3" cstate="print"/>
            <a:srcRect/>
            <a:stretch>
              <a:fillRect/>
            </a:stretch>
          </p:blipFill>
          <p:spPr bwMode="auto">
            <a:xfrm>
              <a:off x="3581400" y="4885302"/>
              <a:ext cx="1981200" cy="371475"/>
            </a:xfrm>
            <a:prstGeom prst="rect">
              <a:avLst/>
            </a:prstGeom>
            <a:noFill/>
            <a:ln w="9525">
              <a:noFill/>
              <a:miter lim="800000"/>
              <a:headEnd/>
              <a:tailEnd/>
            </a:ln>
          </p:spPr>
        </p:pic>
        <p:pic>
          <p:nvPicPr>
            <p:cNvPr id="5130" name="Picture 10"/>
            <p:cNvPicPr>
              <a:picLocks noChangeAspect="1" noChangeArrowheads="1"/>
            </p:cNvPicPr>
            <p:nvPr/>
          </p:nvPicPr>
          <p:blipFill>
            <a:blip r:embed="rId4" cstate="print"/>
            <a:srcRect/>
            <a:stretch>
              <a:fillRect/>
            </a:stretch>
          </p:blipFill>
          <p:spPr bwMode="auto">
            <a:xfrm>
              <a:off x="3276600" y="5943600"/>
              <a:ext cx="2590800" cy="428625"/>
            </a:xfrm>
            <a:prstGeom prst="rect">
              <a:avLst/>
            </a:prstGeom>
            <a:noFill/>
            <a:ln w="9525">
              <a:noFill/>
              <a:miter lim="800000"/>
              <a:headEnd/>
              <a:tailEnd/>
            </a:ln>
          </p:spPr>
        </p:pic>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smtClean="0"/>
              <a:t>20.2.3</a:t>
            </a:r>
            <a:r>
              <a:rPr lang="en-US" dirty="0" smtClean="0"/>
              <a:t> Unbundling, Specialization, and Value Creation</a:t>
            </a:r>
            <a:endParaRPr lang="en-US" dirty="0"/>
          </a:p>
        </p:txBody>
      </p:sp>
      <p:sp>
        <p:nvSpPr>
          <p:cNvPr id="3" name="Content Placeholder 2"/>
          <p:cNvSpPr>
            <a:spLocks noGrp="1"/>
          </p:cNvSpPr>
          <p:nvPr>
            <p:ph idx="1"/>
          </p:nvPr>
        </p:nvSpPr>
        <p:spPr/>
        <p:txBody>
          <a:bodyPr>
            <a:normAutofit/>
          </a:bodyPr>
          <a:lstStyle/>
          <a:p>
            <a:endParaRPr lang="en-US" dirty="0" smtClean="0"/>
          </a:p>
        </p:txBody>
      </p:sp>
      <p:sp>
        <p:nvSpPr>
          <p:cNvPr id="4" name="Slide Number Placeholder 3"/>
          <p:cNvSpPr>
            <a:spLocks noGrp="1"/>
          </p:cNvSpPr>
          <p:nvPr>
            <p:ph type="sldNum" sz="quarter" idx="4"/>
          </p:nvPr>
        </p:nvSpPr>
        <p:spPr/>
        <p:txBody>
          <a:bodyPr/>
          <a:lstStyle/>
          <a:p>
            <a:r>
              <a:rPr lang="en-US" smtClean="0"/>
              <a:t>SLIDE </a:t>
            </a:r>
            <a:fld id="{BB82B8BA-AAD4-4AAB-9E1B-D668BEB9A1E6}" type="slidenum">
              <a:rPr lang="en-US" smtClean="0"/>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smtClean="0"/>
              <a:t>20.3</a:t>
            </a:r>
            <a:r>
              <a:rPr lang="en-US" dirty="0" smtClean="0"/>
              <a:t> </a:t>
            </a:r>
            <a:r>
              <a:rPr lang="en-US" dirty="0" err="1" smtClean="0"/>
              <a:t>CMBS</a:t>
            </a:r>
            <a:r>
              <a:rPr lang="en-US" dirty="0" smtClean="0"/>
              <a:t> Rating and Yields</a:t>
            </a:r>
            <a:endParaRPr lang="en-US" dirty="0"/>
          </a:p>
        </p:txBody>
      </p:sp>
      <p:sp>
        <p:nvSpPr>
          <p:cNvPr id="3" name="Content Placeholder 2"/>
          <p:cNvSpPr>
            <a:spLocks noGrp="1"/>
          </p:cNvSpPr>
          <p:nvPr>
            <p:ph idx="1"/>
          </p:nvPr>
        </p:nvSpPr>
        <p:spPr/>
        <p:txBody>
          <a:bodyPr>
            <a:normAutofit/>
          </a:bodyPr>
          <a:lstStyle/>
          <a:p>
            <a:endParaRPr lang="en-US" dirty="0" smtClean="0"/>
          </a:p>
        </p:txBody>
      </p:sp>
      <p:sp>
        <p:nvSpPr>
          <p:cNvPr id="4" name="Slide Number Placeholder 3"/>
          <p:cNvSpPr>
            <a:spLocks noGrp="1"/>
          </p:cNvSpPr>
          <p:nvPr>
            <p:ph type="sldNum" sz="quarter" idx="4"/>
          </p:nvPr>
        </p:nvSpPr>
        <p:spPr/>
        <p:txBody>
          <a:bodyPr/>
          <a:lstStyle/>
          <a:p>
            <a:r>
              <a:rPr lang="en-US" smtClean="0"/>
              <a:t>SLIDE </a:t>
            </a:r>
            <a:fld id="{BB82B8BA-AAD4-4AAB-9E1B-D668BEB9A1E6}" type="slidenum">
              <a:rPr lang="en-US" smtClean="0"/>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smtClean="0"/>
              <a:t>20.3.1</a:t>
            </a:r>
            <a:r>
              <a:rPr lang="en-US" dirty="0" smtClean="0"/>
              <a:t> Bond Credit Rating</a:t>
            </a:r>
            <a:endParaRPr lang="en-US" dirty="0"/>
          </a:p>
        </p:txBody>
      </p:sp>
      <p:sp>
        <p:nvSpPr>
          <p:cNvPr id="3" name="Content Placeholder 2"/>
          <p:cNvSpPr>
            <a:spLocks noGrp="1"/>
          </p:cNvSpPr>
          <p:nvPr>
            <p:ph idx="1"/>
          </p:nvPr>
        </p:nvSpPr>
        <p:spPr/>
        <p:txBody>
          <a:bodyPr>
            <a:normAutofit/>
          </a:bodyPr>
          <a:lstStyle/>
          <a:p>
            <a:endParaRPr lang="en-US" dirty="0" smtClean="0"/>
          </a:p>
        </p:txBody>
      </p:sp>
      <p:sp>
        <p:nvSpPr>
          <p:cNvPr id="4" name="Slide Number Placeholder 3"/>
          <p:cNvSpPr>
            <a:spLocks noGrp="1"/>
          </p:cNvSpPr>
          <p:nvPr>
            <p:ph type="sldNum" sz="quarter" idx="4"/>
          </p:nvPr>
        </p:nvSpPr>
        <p:spPr/>
        <p:txBody>
          <a:bodyPr/>
          <a:lstStyle/>
          <a:p>
            <a:r>
              <a:rPr lang="en-US" smtClean="0"/>
              <a:t>SLIDE </a:t>
            </a:r>
            <a:fld id="{BB82B8BA-AAD4-4AAB-9E1B-D668BEB9A1E6}" type="slidenum">
              <a:rPr lang="en-US" smtClean="0"/>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286000" cy="1143000"/>
          </a:xfrm>
        </p:spPr>
        <p:txBody>
          <a:bodyPr anchor="t">
            <a:normAutofit fontScale="90000"/>
          </a:bodyPr>
          <a:lstStyle/>
          <a:p>
            <a:pPr lvl="0"/>
            <a:r>
              <a:rPr lang="en-US" b="1" dirty="0" smtClean="0"/>
              <a:t>EXHIBIT 20-6 </a:t>
            </a:r>
            <a:r>
              <a:rPr lang="en-US" dirty="0" smtClean="0"/>
              <a:t>Bond Ratings for </a:t>
            </a:r>
            <a:r>
              <a:rPr lang="en-US" dirty="0" err="1" smtClean="0"/>
              <a:t>CMBS</a:t>
            </a:r>
            <a:endParaRPr lang="en-US" dirty="0"/>
          </a:p>
        </p:txBody>
      </p:sp>
      <p:sp>
        <p:nvSpPr>
          <p:cNvPr id="4" name="Slide Number Placeholder 3"/>
          <p:cNvSpPr>
            <a:spLocks noGrp="1"/>
          </p:cNvSpPr>
          <p:nvPr>
            <p:ph type="sldNum" sz="quarter" idx="4"/>
          </p:nvPr>
        </p:nvSpPr>
        <p:spPr/>
        <p:txBody>
          <a:bodyPr/>
          <a:lstStyle/>
          <a:p>
            <a:r>
              <a:rPr lang="en-US" smtClean="0"/>
              <a:t>SLIDE </a:t>
            </a:r>
            <a:fld id="{BB82B8BA-AAD4-4AAB-9E1B-D668BEB9A1E6}" type="slidenum">
              <a:rPr lang="en-US" smtClean="0"/>
              <a:pPr/>
              <a:t>18</a:t>
            </a:fld>
            <a:endParaRPr lang="en-US" dirty="0"/>
          </a:p>
        </p:txBody>
      </p:sp>
      <p:grpSp>
        <p:nvGrpSpPr>
          <p:cNvPr id="7" name="Group 6"/>
          <p:cNvGrpSpPr/>
          <p:nvPr/>
        </p:nvGrpSpPr>
        <p:grpSpPr>
          <a:xfrm>
            <a:off x="2774575" y="274638"/>
            <a:ext cx="5513294" cy="5676900"/>
            <a:chOff x="2774575" y="274638"/>
            <a:chExt cx="5513294" cy="5676900"/>
          </a:xfrm>
        </p:grpSpPr>
        <p:sp>
          <p:nvSpPr>
            <p:cNvPr id="5" name="TextBox 4"/>
            <p:cNvSpPr txBox="1"/>
            <p:nvPr/>
          </p:nvSpPr>
          <p:spPr>
            <a:xfrm rot="16200000">
              <a:off x="7493742" y="4940611"/>
              <a:ext cx="1342034" cy="246221"/>
            </a:xfrm>
            <a:prstGeom prst="rect">
              <a:avLst/>
            </a:prstGeom>
            <a:noFill/>
          </p:spPr>
          <p:txBody>
            <a:bodyPr wrap="none" rtlCol="0">
              <a:spAutoFit/>
            </a:bodyPr>
            <a:lstStyle/>
            <a:p>
              <a:r>
                <a:rPr lang="en-US" sz="1000" dirty="0" smtClean="0"/>
                <a:t> © OnCourse Learning</a:t>
              </a:r>
              <a:endParaRPr lang="en-US" sz="1000" dirty="0"/>
            </a:p>
          </p:txBody>
        </p:sp>
        <p:pic>
          <p:nvPicPr>
            <p:cNvPr id="13313" name="Picture 1"/>
            <p:cNvPicPr>
              <a:picLocks noChangeAspect="1" noChangeArrowheads="1"/>
            </p:cNvPicPr>
            <p:nvPr/>
          </p:nvPicPr>
          <p:blipFill>
            <a:blip r:embed="rId2" cstate="print"/>
            <a:srcRect/>
            <a:stretch>
              <a:fillRect/>
            </a:stretch>
          </p:blipFill>
          <p:spPr bwMode="auto">
            <a:xfrm>
              <a:off x="2774575" y="274638"/>
              <a:ext cx="5276850" cy="5676900"/>
            </a:xfrm>
            <a:prstGeom prst="rect">
              <a:avLst/>
            </a:prstGeom>
            <a:noFill/>
            <a:ln w="9525">
              <a:noFill/>
              <a:miter lim="800000"/>
              <a:headEnd/>
              <a:tailEnd/>
            </a:ln>
          </p:spPr>
        </p:pic>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smtClean="0"/>
              <a:t>20.3.2</a:t>
            </a:r>
            <a:r>
              <a:rPr lang="en-US" dirty="0" smtClean="0"/>
              <a:t> Credit Rating, Market Yields, and </a:t>
            </a:r>
            <a:r>
              <a:rPr lang="en-US" dirty="0" err="1" smtClean="0"/>
              <a:t>CMBS</a:t>
            </a:r>
            <a:r>
              <a:rPr lang="en-US" dirty="0" smtClean="0"/>
              <a:t> Structure</a:t>
            </a:r>
            <a:endParaRPr lang="en-US" dirty="0"/>
          </a:p>
        </p:txBody>
      </p:sp>
      <p:sp>
        <p:nvSpPr>
          <p:cNvPr id="3" name="Content Placeholder 2"/>
          <p:cNvSpPr>
            <a:spLocks noGrp="1"/>
          </p:cNvSpPr>
          <p:nvPr>
            <p:ph idx="1"/>
          </p:nvPr>
        </p:nvSpPr>
        <p:spPr/>
        <p:txBody>
          <a:bodyPr>
            <a:normAutofit/>
          </a:bodyPr>
          <a:lstStyle/>
          <a:p>
            <a:endParaRPr lang="en-US" dirty="0" smtClean="0"/>
          </a:p>
        </p:txBody>
      </p:sp>
      <p:sp>
        <p:nvSpPr>
          <p:cNvPr id="4" name="Slide Number Placeholder 3"/>
          <p:cNvSpPr>
            <a:spLocks noGrp="1"/>
          </p:cNvSpPr>
          <p:nvPr>
            <p:ph type="sldNum" sz="quarter" idx="4"/>
          </p:nvPr>
        </p:nvSpPr>
        <p:spPr/>
        <p:txBody>
          <a:bodyPr/>
          <a:lstStyle/>
          <a:p>
            <a:r>
              <a:rPr lang="en-US" smtClean="0"/>
              <a:t>SLIDE </a:t>
            </a:r>
            <a:fld id="{BB82B8BA-AAD4-4AAB-9E1B-D668BEB9A1E6}" type="slidenum">
              <a:rPr lang="en-US" smtClean="0"/>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t>CHAPTER OUTLINE</a:t>
            </a:r>
            <a:endParaRPr lang="en-US" b="1" dirty="0"/>
          </a:p>
        </p:txBody>
      </p:sp>
      <p:sp>
        <p:nvSpPr>
          <p:cNvPr id="4" name="Content Placeholder 3"/>
          <p:cNvSpPr>
            <a:spLocks noGrp="1"/>
          </p:cNvSpPr>
          <p:nvPr>
            <p:ph idx="1"/>
          </p:nvPr>
        </p:nvSpPr>
        <p:spPr>
          <a:xfrm>
            <a:off x="457200" y="1219200"/>
            <a:ext cx="8229600" cy="4906963"/>
          </a:xfrm>
        </p:spPr>
        <p:txBody>
          <a:bodyPr>
            <a:noAutofit/>
          </a:bodyPr>
          <a:lstStyle/>
          <a:p>
            <a:pPr marL="688975" indent="-688975">
              <a:spcBef>
                <a:spcPts val="300"/>
              </a:spcBef>
              <a:buNone/>
            </a:pPr>
            <a:r>
              <a:rPr lang="en-US" sz="2400" b="1" dirty="0" smtClean="0">
                <a:solidFill>
                  <a:srgbClr val="1C3F94"/>
                </a:solidFill>
              </a:rPr>
              <a:t>20.1</a:t>
            </a:r>
            <a:r>
              <a:rPr lang="en-US" sz="2400" dirty="0" smtClean="0"/>
              <a:t> 	What Are </a:t>
            </a:r>
            <a:r>
              <a:rPr lang="en-US" sz="2400" dirty="0" err="1" smtClean="0"/>
              <a:t>CMBS</a:t>
            </a:r>
            <a:r>
              <a:rPr lang="en-US" sz="2400" dirty="0" smtClean="0"/>
              <a:t>?</a:t>
            </a:r>
          </a:p>
          <a:p>
            <a:pPr marL="1484313" lvl="1" indent="-795338">
              <a:spcBef>
                <a:spcPts val="300"/>
              </a:spcBef>
              <a:buNone/>
            </a:pPr>
            <a:r>
              <a:rPr lang="en-US" sz="2000" b="1" dirty="0" smtClean="0">
                <a:solidFill>
                  <a:srgbClr val="1C3F94"/>
                </a:solidFill>
              </a:rPr>
              <a:t>20.1.1</a:t>
            </a:r>
            <a:r>
              <a:rPr lang="en-US" sz="2000" dirty="0" smtClean="0"/>
              <a:t> 	A Brief History of the </a:t>
            </a:r>
            <a:r>
              <a:rPr lang="en-US" sz="2000" dirty="0" err="1" smtClean="0"/>
              <a:t>CMBS</a:t>
            </a:r>
            <a:r>
              <a:rPr lang="en-US" sz="2000" dirty="0" smtClean="0"/>
              <a:t> Industry</a:t>
            </a:r>
          </a:p>
          <a:p>
            <a:pPr marL="1484313" lvl="1" indent="-795338">
              <a:spcBef>
                <a:spcPts val="300"/>
              </a:spcBef>
              <a:buNone/>
            </a:pPr>
            <a:r>
              <a:rPr lang="en-US" sz="2000" b="1" dirty="0" smtClean="0">
                <a:solidFill>
                  <a:srgbClr val="1C3F94"/>
                </a:solidFill>
              </a:rPr>
              <a:t>20.1.2</a:t>
            </a:r>
            <a:r>
              <a:rPr lang="en-US" sz="2000" dirty="0" smtClean="0"/>
              <a:t> 	Magnitude of the </a:t>
            </a:r>
            <a:r>
              <a:rPr lang="en-US" sz="2000" dirty="0" err="1" smtClean="0"/>
              <a:t>CMBS</a:t>
            </a:r>
            <a:r>
              <a:rPr lang="en-US" sz="2000" dirty="0" smtClean="0"/>
              <a:t> Industry and Its “Rise and Fall” (and Rebirth?)</a:t>
            </a:r>
          </a:p>
          <a:p>
            <a:pPr marL="688975" indent="-688975">
              <a:spcBef>
                <a:spcPts val="300"/>
              </a:spcBef>
              <a:buNone/>
            </a:pPr>
            <a:r>
              <a:rPr lang="en-US" sz="2400" b="1" dirty="0" smtClean="0">
                <a:solidFill>
                  <a:srgbClr val="1C3F94"/>
                </a:solidFill>
              </a:rPr>
              <a:t>20.2</a:t>
            </a:r>
            <a:r>
              <a:rPr lang="en-US" sz="2400" dirty="0" smtClean="0"/>
              <a:t> 	</a:t>
            </a:r>
            <a:r>
              <a:rPr lang="en-US" sz="2400" dirty="0" err="1" smtClean="0"/>
              <a:t>CMBS</a:t>
            </a:r>
            <a:r>
              <a:rPr lang="en-US" sz="2400" dirty="0" smtClean="0"/>
              <a:t> Structure: Pooling, </a:t>
            </a:r>
            <a:r>
              <a:rPr lang="en-US" sz="2400" dirty="0" err="1" smtClean="0"/>
              <a:t>Tranching</a:t>
            </a:r>
            <a:r>
              <a:rPr lang="en-US" sz="2400" dirty="0" smtClean="0"/>
              <a:t>, and Subordination</a:t>
            </a:r>
          </a:p>
          <a:p>
            <a:pPr marL="1484313" lvl="1" indent="-795338">
              <a:spcBef>
                <a:spcPts val="300"/>
              </a:spcBef>
              <a:buNone/>
            </a:pPr>
            <a:r>
              <a:rPr lang="en-US" sz="2000" b="1" dirty="0" smtClean="0">
                <a:solidFill>
                  <a:srgbClr val="1C3F94"/>
                </a:solidFill>
              </a:rPr>
              <a:t>20.2.1</a:t>
            </a:r>
            <a:r>
              <a:rPr lang="en-US" sz="2000" dirty="0" smtClean="0"/>
              <a:t> 	A Simplified Numerical Example of </a:t>
            </a:r>
            <a:r>
              <a:rPr lang="en-US" sz="2000" dirty="0" err="1" smtClean="0"/>
              <a:t>Tranching</a:t>
            </a:r>
            <a:endParaRPr lang="en-US" sz="2000" dirty="0" smtClean="0"/>
          </a:p>
          <a:p>
            <a:pPr marL="1484313" lvl="1" indent="-795338">
              <a:spcBef>
                <a:spcPts val="300"/>
              </a:spcBef>
              <a:buNone/>
            </a:pPr>
            <a:r>
              <a:rPr lang="en-US" sz="2000" b="1" dirty="0" smtClean="0">
                <a:solidFill>
                  <a:srgbClr val="1C3F94"/>
                </a:solidFill>
              </a:rPr>
              <a:t>20.2.2</a:t>
            </a:r>
            <a:r>
              <a:rPr lang="en-US" sz="2000" dirty="0" smtClean="0"/>
              <a:t> 	Allocating the Credit Losses</a:t>
            </a:r>
          </a:p>
          <a:p>
            <a:pPr marL="1484313" lvl="1" indent="-795338">
              <a:spcBef>
                <a:spcPts val="300"/>
              </a:spcBef>
              <a:buNone/>
            </a:pPr>
            <a:r>
              <a:rPr lang="en-US" sz="2000" b="1" dirty="0" smtClean="0">
                <a:solidFill>
                  <a:srgbClr val="1C3F94"/>
                </a:solidFill>
              </a:rPr>
              <a:t>20.2.3</a:t>
            </a:r>
            <a:r>
              <a:rPr lang="en-US" sz="2000" dirty="0" smtClean="0"/>
              <a:t> 	Unbundling, Specialization, and Value Creation</a:t>
            </a:r>
          </a:p>
          <a:p>
            <a:pPr marL="688975" indent="-688975">
              <a:spcBef>
                <a:spcPts val="300"/>
              </a:spcBef>
              <a:buNone/>
            </a:pPr>
            <a:r>
              <a:rPr lang="en-US" sz="2400" b="1" dirty="0" smtClean="0">
                <a:solidFill>
                  <a:srgbClr val="1C3F94"/>
                </a:solidFill>
              </a:rPr>
              <a:t>20.3</a:t>
            </a:r>
            <a:r>
              <a:rPr lang="en-US" sz="2400" dirty="0" smtClean="0"/>
              <a:t> 	</a:t>
            </a:r>
            <a:r>
              <a:rPr lang="en-US" sz="2400" dirty="0" err="1" smtClean="0"/>
              <a:t>CMBS</a:t>
            </a:r>
            <a:r>
              <a:rPr lang="en-US" sz="2400" dirty="0" smtClean="0"/>
              <a:t> Rating and Yields</a:t>
            </a:r>
          </a:p>
          <a:p>
            <a:pPr marL="1484313" lvl="1" indent="-795338">
              <a:spcBef>
                <a:spcPts val="300"/>
              </a:spcBef>
              <a:buNone/>
            </a:pPr>
            <a:r>
              <a:rPr lang="en-US" sz="2000" b="1" dirty="0" smtClean="0">
                <a:solidFill>
                  <a:srgbClr val="1C3F94"/>
                </a:solidFill>
              </a:rPr>
              <a:t>20.3.1</a:t>
            </a:r>
            <a:r>
              <a:rPr lang="en-US" sz="2000" dirty="0" smtClean="0"/>
              <a:t> 	Bond Credit Rating</a:t>
            </a:r>
          </a:p>
          <a:p>
            <a:pPr marL="1484313" lvl="1" indent="-795338">
              <a:spcBef>
                <a:spcPts val="300"/>
              </a:spcBef>
              <a:buNone/>
            </a:pPr>
            <a:r>
              <a:rPr lang="en-US" sz="2000" b="1" dirty="0" smtClean="0">
                <a:solidFill>
                  <a:srgbClr val="1C3F94"/>
                </a:solidFill>
              </a:rPr>
              <a:t>20.3.2</a:t>
            </a:r>
            <a:r>
              <a:rPr lang="en-US" sz="2000" dirty="0" smtClean="0"/>
              <a:t> 	Credit Rating, Market Yields, and </a:t>
            </a:r>
            <a:r>
              <a:rPr lang="en-US" sz="2000" dirty="0" err="1" smtClean="0"/>
              <a:t>CMBS</a:t>
            </a:r>
            <a:r>
              <a:rPr lang="en-US" sz="2000" dirty="0" smtClean="0"/>
              <a:t> Structure</a:t>
            </a:r>
          </a:p>
          <a:p>
            <a:pPr marL="688975" indent="-688975">
              <a:spcBef>
                <a:spcPts val="300"/>
              </a:spcBef>
              <a:buNone/>
            </a:pPr>
            <a:r>
              <a:rPr lang="en-US" sz="2400" b="1" dirty="0" smtClean="0">
                <a:solidFill>
                  <a:srgbClr val="1C3F94"/>
                </a:solidFill>
              </a:rPr>
              <a:t>20.4</a:t>
            </a:r>
            <a:r>
              <a:rPr lang="en-US" sz="2400" dirty="0" smtClean="0"/>
              <a:t> 	Lessons from the Financial Crisis</a:t>
            </a:r>
          </a:p>
          <a:p>
            <a:pPr marL="688975" indent="-688975">
              <a:spcBef>
                <a:spcPts val="300"/>
              </a:spcBef>
              <a:buNone/>
            </a:pPr>
            <a:r>
              <a:rPr lang="en-US" sz="2400" b="1" dirty="0" smtClean="0">
                <a:solidFill>
                  <a:srgbClr val="1C3F94"/>
                </a:solidFill>
              </a:rPr>
              <a:t>20.5</a:t>
            </a:r>
            <a:r>
              <a:rPr lang="en-US" sz="2400" dirty="0" smtClean="0"/>
              <a:t> 	Chapter Summary</a:t>
            </a:r>
          </a:p>
        </p:txBody>
      </p:sp>
      <p:sp>
        <p:nvSpPr>
          <p:cNvPr id="2" name="Slide Number Placeholder 1"/>
          <p:cNvSpPr>
            <a:spLocks noGrp="1"/>
          </p:cNvSpPr>
          <p:nvPr>
            <p:ph type="sldNum" sz="quarter" idx="4"/>
          </p:nvPr>
        </p:nvSpPr>
        <p:spPr/>
        <p:txBody>
          <a:bodyPr/>
          <a:lstStyle/>
          <a:p>
            <a:r>
              <a:rPr lang="en-US" smtClean="0"/>
              <a:t>SLIDE </a:t>
            </a:r>
            <a:fld id="{BB82B8BA-AAD4-4AAB-9E1B-D668BEB9A1E6}"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smtClean="0"/>
              <a:t>20.4</a:t>
            </a:r>
            <a:r>
              <a:rPr lang="en-US" dirty="0" smtClean="0"/>
              <a:t> Lessons from the Financial Crisis</a:t>
            </a:r>
            <a:endParaRPr lang="en-US" dirty="0"/>
          </a:p>
        </p:txBody>
      </p:sp>
      <p:sp>
        <p:nvSpPr>
          <p:cNvPr id="3" name="Content Placeholder 2"/>
          <p:cNvSpPr>
            <a:spLocks noGrp="1"/>
          </p:cNvSpPr>
          <p:nvPr>
            <p:ph idx="1"/>
          </p:nvPr>
        </p:nvSpPr>
        <p:spPr/>
        <p:txBody>
          <a:bodyPr>
            <a:normAutofit/>
          </a:bodyPr>
          <a:lstStyle/>
          <a:p>
            <a:endParaRPr lang="en-US" dirty="0" smtClean="0"/>
          </a:p>
        </p:txBody>
      </p:sp>
      <p:sp>
        <p:nvSpPr>
          <p:cNvPr id="4" name="Slide Number Placeholder 3"/>
          <p:cNvSpPr>
            <a:spLocks noGrp="1"/>
          </p:cNvSpPr>
          <p:nvPr>
            <p:ph type="sldNum" sz="quarter" idx="4"/>
          </p:nvPr>
        </p:nvSpPr>
        <p:spPr/>
        <p:txBody>
          <a:bodyPr/>
          <a:lstStyle/>
          <a:p>
            <a:r>
              <a:rPr lang="en-US" smtClean="0"/>
              <a:t>SLIDE </a:t>
            </a:r>
            <a:fld id="{BB82B8BA-AAD4-4AAB-9E1B-D668BEB9A1E6}" type="slidenum">
              <a:rPr lang="en-US" smtClean="0"/>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smtClean="0"/>
              <a:t>EXHIBIT 20-7 </a:t>
            </a:r>
            <a:r>
              <a:rPr lang="en-US" dirty="0" smtClean="0"/>
              <a:t>History of </a:t>
            </a:r>
            <a:r>
              <a:rPr lang="en-US" dirty="0" err="1" smtClean="0"/>
              <a:t>CMBS</a:t>
            </a:r>
            <a:r>
              <a:rPr lang="en-US" dirty="0" smtClean="0"/>
              <a:t> Subordination Levels, 1995–2008 (pre-crisis)</a:t>
            </a:r>
            <a:endParaRPr lang="en-US" dirty="0"/>
          </a:p>
        </p:txBody>
      </p:sp>
      <p:sp>
        <p:nvSpPr>
          <p:cNvPr id="4" name="Slide Number Placeholder 3"/>
          <p:cNvSpPr>
            <a:spLocks noGrp="1"/>
          </p:cNvSpPr>
          <p:nvPr>
            <p:ph type="sldNum" sz="quarter" idx="4"/>
          </p:nvPr>
        </p:nvSpPr>
        <p:spPr/>
        <p:txBody>
          <a:bodyPr/>
          <a:lstStyle/>
          <a:p>
            <a:r>
              <a:rPr lang="en-US" smtClean="0"/>
              <a:t>SLIDE </a:t>
            </a:r>
            <a:fld id="{BB82B8BA-AAD4-4AAB-9E1B-D668BEB9A1E6}" type="slidenum">
              <a:rPr lang="en-US" smtClean="0"/>
              <a:pPr/>
              <a:t>21</a:t>
            </a:fld>
            <a:endParaRPr lang="en-US" dirty="0"/>
          </a:p>
        </p:txBody>
      </p:sp>
      <p:grpSp>
        <p:nvGrpSpPr>
          <p:cNvPr id="7" name="Group 6"/>
          <p:cNvGrpSpPr/>
          <p:nvPr/>
        </p:nvGrpSpPr>
        <p:grpSpPr>
          <a:xfrm>
            <a:off x="1540013" y="1524000"/>
            <a:ext cx="6063975" cy="4861847"/>
            <a:chOff x="1540013" y="1524000"/>
            <a:chExt cx="6063975" cy="4861847"/>
          </a:xfrm>
        </p:grpSpPr>
        <p:sp>
          <p:nvSpPr>
            <p:cNvPr id="5" name="Rectangle 4"/>
            <p:cNvSpPr/>
            <p:nvPr/>
          </p:nvSpPr>
          <p:spPr>
            <a:xfrm>
              <a:off x="1540013" y="6078070"/>
              <a:ext cx="4572000" cy="307777"/>
            </a:xfrm>
            <a:prstGeom prst="rect">
              <a:avLst/>
            </a:prstGeom>
          </p:spPr>
          <p:txBody>
            <a:bodyPr>
              <a:spAutoFit/>
            </a:bodyPr>
            <a:lstStyle/>
            <a:p>
              <a:r>
                <a:rPr lang="en-US" sz="1400" dirty="0" smtClean="0"/>
                <a:t>Source: Authors’ correspondence with Moody’s Investors.</a:t>
              </a:r>
              <a:endParaRPr lang="en-US" sz="1400" dirty="0"/>
            </a:p>
          </p:txBody>
        </p:sp>
        <p:pic>
          <p:nvPicPr>
            <p:cNvPr id="10241" name="Picture 1"/>
            <p:cNvPicPr>
              <a:picLocks noChangeAspect="1" noChangeArrowheads="1"/>
            </p:cNvPicPr>
            <p:nvPr/>
          </p:nvPicPr>
          <p:blipFill>
            <a:blip r:embed="rId2" cstate="print"/>
            <a:srcRect/>
            <a:stretch>
              <a:fillRect/>
            </a:stretch>
          </p:blipFill>
          <p:spPr bwMode="auto">
            <a:xfrm>
              <a:off x="1540013" y="1524000"/>
              <a:ext cx="6063975" cy="4572000"/>
            </a:xfrm>
            <a:prstGeom prst="rect">
              <a:avLst/>
            </a:prstGeom>
            <a:noFill/>
            <a:ln w="9525">
              <a:noFill/>
              <a:miter lim="800000"/>
              <a:headEnd/>
              <a:tailEnd/>
            </a:ln>
          </p:spPr>
        </p:pic>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smtClean="0"/>
              <a:t>EXHIBIT 20-8 </a:t>
            </a:r>
            <a:r>
              <a:rPr lang="en-US" dirty="0" err="1" smtClean="0"/>
              <a:t>CMBS</a:t>
            </a:r>
            <a:r>
              <a:rPr lang="en-US" dirty="0" smtClean="0"/>
              <a:t> Conduit Loans </a:t>
            </a:r>
            <a:r>
              <a:rPr lang="en-US" dirty="0" err="1" smtClean="0"/>
              <a:t>LTVs</a:t>
            </a:r>
            <a:r>
              <a:rPr lang="en-US" dirty="0" smtClean="0"/>
              <a:t> at Issuance, as Underwritten by Issuers and as </a:t>
            </a:r>
            <a:r>
              <a:rPr lang="en-US" dirty="0" err="1" smtClean="0"/>
              <a:t>Haircutted</a:t>
            </a:r>
            <a:r>
              <a:rPr lang="en-US" dirty="0" smtClean="0"/>
              <a:t> by Moody’s, 2003–2011</a:t>
            </a:r>
            <a:endParaRPr lang="en-US" dirty="0"/>
          </a:p>
        </p:txBody>
      </p:sp>
      <p:sp>
        <p:nvSpPr>
          <p:cNvPr id="4" name="Slide Number Placeholder 3"/>
          <p:cNvSpPr>
            <a:spLocks noGrp="1"/>
          </p:cNvSpPr>
          <p:nvPr>
            <p:ph type="sldNum" sz="quarter" idx="4"/>
          </p:nvPr>
        </p:nvSpPr>
        <p:spPr/>
        <p:txBody>
          <a:bodyPr/>
          <a:lstStyle/>
          <a:p>
            <a:r>
              <a:rPr lang="en-US" smtClean="0"/>
              <a:t>SLIDE </a:t>
            </a:r>
            <a:fld id="{BB82B8BA-AAD4-4AAB-9E1B-D668BEB9A1E6}" type="slidenum">
              <a:rPr lang="en-US" smtClean="0"/>
              <a:pPr/>
              <a:t>22</a:t>
            </a:fld>
            <a:endParaRPr lang="en-US" dirty="0"/>
          </a:p>
        </p:txBody>
      </p:sp>
      <p:grpSp>
        <p:nvGrpSpPr>
          <p:cNvPr id="7" name="Group 6"/>
          <p:cNvGrpSpPr/>
          <p:nvPr/>
        </p:nvGrpSpPr>
        <p:grpSpPr>
          <a:xfrm>
            <a:off x="914400" y="1608187"/>
            <a:ext cx="7315200" cy="4782433"/>
            <a:chOff x="914400" y="1608187"/>
            <a:chExt cx="7315200" cy="4782433"/>
          </a:xfrm>
        </p:grpSpPr>
        <p:sp>
          <p:nvSpPr>
            <p:cNvPr id="5" name="Rectangle 4"/>
            <p:cNvSpPr/>
            <p:nvPr/>
          </p:nvSpPr>
          <p:spPr>
            <a:xfrm>
              <a:off x="914400" y="5867400"/>
              <a:ext cx="7315200" cy="523220"/>
            </a:xfrm>
            <a:prstGeom prst="rect">
              <a:avLst/>
            </a:prstGeom>
          </p:spPr>
          <p:txBody>
            <a:bodyPr wrap="square">
              <a:spAutoFit/>
            </a:bodyPr>
            <a:lstStyle/>
            <a:p>
              <a:r>
                <a:rPr lang="en-US" sz="1400" dirty="0" smtClean="0"/>
                <a:t>Source: Moody’s Investors Service, </a:t>
              </a:r>
              <a:r>
                <a:rPr lang="en-US" sz="1400" dirty="0" err="1" smtClean="0"/>
                <a:t>Trepp</a:t>
              </a:r>
              <a:r>
                <a:rPr lang="en-US" sz="1400" dirty="0" smtClean="0"/>
                <a:t> LLC, September 2011. © Moody’s Investors Service, Inc. and/or its affiliates. Reprinted with permission. All Rights Reserved.</a:t>
              </a:r>
              <a:endParaRPr lang="en-US" sz="1400" dirty="0"/>
            </a:p>
          </p:txBody>
        </p:sp>
        <p:pic>
          <p:nvPicPr>
            <p:cNvPr id="9217" name="Picture 1"/>
            <p:cNvPicPr>
              <a:picLocks noChangeAspect="1" noChangeArrowheads="1"/>
            </p:cNvPicPr>
            <p:nvPr/>
          </p:nvPicPr>
          <p:blipFill>
            <a:blip r:embed="rId2" cstate="print"/>
            <a:srcRect/>
            <a:stretch>
              <a:fillRect/>
            </a:stretch>
          </p:blipFill>
          <p:spPr bwMode="auto">
            <a:xfrm>
              <a:off x="914400" y="1608187"/>
              <a:ext cx="7315200" cy="4259213"/>
            </a:xfrm>
            <a:prstGeom prst="rect">
              <a:avLst/>
            </a:prstGeom>
            <a:noFill/>
            <a:ln w="9525">
              <a:noFill/>
              <a:miter lim="800000"/>
              <a:headEnd/>
              <a:tailEnd/>
            </a:ln>
          </p:spPr>
        </p:pic>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smtClean="0"/>
              <a:t>EXHIBIT 20-9 </a:t>
            </a:r>
            <a:r>
              <a:rPr lang="en-US" dirty="0" err="1" smtClean="0"/>
              <a:t>CMBS</a:t>
            </a:r>
            <a:r>
              <a:rPr lang="en-US" dirty="0" smtClean="0"/>
              <a:t> AAA Spreads over LIBOR Swaps, 1996–2006</a:t>
            </a:r>
            <a:endParaRPr lang="en-US" dirty="0"/>
          </a:p>
        </p:txBody>
      </p:sp>
      <p:sp>
        <p:nvSpPr>
          <p:cNvPr id="4" name="Slide Number Placeholder 3"/>
          <p:cNvSpPr>
            <a:spLocks noGrp="1"/>
          </p:cNvSpPr>
          <p:nvPr>
            <p:ph type="sldNum" sz="quarter" idx="4"/>
          </p:nvPr>
        </p:nvSpPr>
        <p:spPr/>
        <p:txBody>
          <a:bodyPr/>
          <a:lstStyle/>
          <a:p>
            <a:r>
              <a:rPr lang="en-US" smtClean="0"/>
              <a:t>SLIDE </a:t>
            </a:r>
            <a:fld id="{BB82B8BA-AAD4-4AAB-9E1B-D668BEB9A1E6}" type="slidenum">
              <a:rPr lang="en-US" smtClean="0"/>
              <a:pPr/>
              <a:t>23</a:t>
            </a:fld>
            <a:endParaRPr lang="en-US" dirty="0"/>
          </a:p>
        </p:txBody>
      </p:sp>
      <p:grpSp>
        <p:nvGrpSpPr>
          <p:cNvPr id="7" name="Group 6"/>
          <p:cNvGrpSpPr/>
          <p:nvPr/>
        </p:nvGrpSpPr>
        <p:grpSpPr>
          <a:xfrm>
            <a:off x="1193800" y="1554630"/>
            <a:ext cx="6977221" cy="4635500"/>
            <a:chOff x="1193800" y="1554630"/>
            <a:chExt cx="6977221" cy="4635500"/>
          </a:xfrm>
        </p:grpSpPr>
        <p:sp>
          <p:nvSpPr>
            <p:cNvPr id="5" name="TextBox 4"/>
            <p:cNvSpPr txBox="1"/>
            <p:nvPr/>
          </p:nvSpPr>
          <p:spPr>
            <a:xfrm rot="16200000">
              <a:off x="7376894" y="5396002"/>
              <a:ext cx="1342034" cy="246221"/>
            </a:xfrm>
            <a:prstGeom prst="rect">
              <a:avLst/>
            </a:prstGeom>
            <a:noFill/>
          </p:spPr>
          <p:txBody>
            <a:bodyPr wrap="none" rtlCol="0">
              <a:spAutoFit/>
            </a:bodyPr>
            <a:lstStyle/>
            <a:p>
              <a:r>
                <a:rPr lang="en-US" sz="1000" dirty="0" smtClean="0"/>
                <a:t> © OnCourse Learning</a:t>
              </a:r>
              <a:endParaRPr lang="en-US" sz="1000" dirty="0"/>
            </a:p>
          </p:txBody>
        </p:sp>
        <p:pic>
          <p:nvPicPr>
            <p:cNvPr id="8193" name="Picture 1"/>
            <p:cNvPicPr>
              <a:picLocks noChangeAspect="1" noChangeArrowheads="1"/>
            </p:cNvPicPr>
            <p:nvPr/>
          </p:nvPicPr>
          <p:blipFill>
            <a:blip r:embed="rId2" cstate="print"/>
            <a:srcRect/>
            <a:stretch>
              <a:fillRect/>
            </a:stretch>
          </p:blipFill>
          <p:spPr bwMode="auto">
            <a:xfrm>
              <a:off x="1193800" y="1554630"/>
              <a:ext cx="6756400" cy="4635500"/>
            </a:xfrm>
            <a:prstGeom prst="rect">
              <a:avLst/>
            </a:prstGeom>
            <a:noFill/>
            <a:ln w="9525">
              <a:noFill/>
              <a:miter lim="800000"/>
              <a:headEnd/>
              <a:tailEnd/>
            </a:ln>
          </p:spPr>
        </p:pic>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smtClean="0"/>
              <a:t>EXHIBIT 20-10 </a:t>
            </a:r>
            <a:r>
              <a:rPr lang="en-US" dirty="0" err="1" smtClean="0"/>
              <a:t>CMBS</a:t>
            </a:r>
            <a:r>
              <a:rPr lang="en-US" dirty="0" smtClean="0"/>
              <a:t> AAA Spreads to Swaps: 1996–2010</a:t>
            </a:r>
            <a:endParaRPr lang="en-US" dirty="0"/>
          </a:p>
        </p:txBody>
      </p:sp>
      <p:sp>
        <p:nvSpPr>
          <p:cNvPr id="4" name="Slide Number Placeholder 3"/>
          <p:cNvSpPr>
            <a:spLocks noGrp="1"/>
          </p:cNvSpPr>
          <p:nvPr>
            <p:ph type="sldNum" sz="quarter" idx="4"/>
          </p:nvPr>
        </p:nvSpPr>
        <p:spPr/>
        <p:txBody>
          <a:bodyPr/>
          <a:lstStyle/>
          <a:p>
            <a:r>
              <a:rPr lang="en-US" smtClean="0"/>
              <a:t>SLIDE </a:t>
            </a:r>
            <a:fld id="{BB82B8BA-AAD4-4AAB-9E1B-D668BEB9A1E6}" type="slidenum">
              <a:rPr lang="en-US" smtClean="0"/>
              <a:pPr/>
              <a:t>24</a:t>
            </a:fld>
            <a:endParaRPr lang="en-US" dirty="0"/>
          </a:p>
        </p:txBody>
      </p:sp>
      <p:grpSp>
        <p:nvGrpSpPr>
          <p:cNvPr id="7" name="Group 6"/>
          <p:cNvGrpSpPr/>
          <p:nvPr/>
        </p:nvGrpSpPr>
        <p:grpSpPr>
          <a:xfrm>
            <a:off x="1193800" y="1582270"/>
            <a:ext cx="6977221" cy="4191000"/>
            <a:chOff x="1193800" y="1582270"/>
            <a:chExt cx="6977221" cy="4191000"/>
          </a:xfrm>
        </p:grpSpPr>
        <p:sp>
          <p:nvSpPr>
            <p:cNvPr id="5" name="TextBox 4"/>
            <p:cNvSpPr txBox="1"/>
            <p:nvPr/>
          </p:nvSpPr>
          <p:spPr>
            <a:xfrm rot="16200000">
              <a:off x="7376894" y="4967507"/>
              <a:ext cx="1342034" cy="246221"/>
            </a:xfrm>
            <a:prstGeom prst="rect">
              <a:avLst/>
            </a:prstGeom>
            <a:noFill/>
          </p:spPr>
          <p:txBody>
            <a:bodyPr wrap="none" rtlCol="0">
              <a:spAutoFit/>
            </a:bodyPr>
            <a:lstStyle/>
            <a:p>
              <a:r>
                <a:rPr lang="en-US" sz="1000" dirty="0" smtClean="0"/>
                <a:t> © OnCourse Learning</a:t>
              </a:r>
              <a:endParaRPr lang="en-US" sz="1000" dirty="0"/>
            </a:p>
          </p:txBody>
        </p:sp>
        <p:pic>
          <p:nvPicPr>
            <p:cNvPr id="7169" name="Picture 1"/>
            <p:cNvPicPr>
              <a:picLocks noChangeAspect="1" noChangeArrowheads="1"/>
            </p:cNvPicPr>
            <p:nvPr/>
          </p:nvPicPr>
          <p:blipFill>
            <a:blip r:embed="rId2" cstate="print"/>
            <a:srcRect/>
            <a:stretch>
              <a:fillRect/>
            </a:stretch>
          </p:blipFill>
          <p:spPr bwMode="auto">
            <a:xfrm>
              <a:off x="1193800" y="1582270"/>
              <a:ext cx="6756400" cy="4191000"/>
            </a:xfrm>
            <a:prstGeom prst="rect">
              <a:avLst/>
            </a:prstGeom>
            <a:noFill/>
            <a:ln w="9525">
              <a:noFill/>
              <a:miter lim="800000"/>
              <a:headEnd/>
              <a:tailEnd/>
            </a:ln>
          </p:spPr>
        </p:pic>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smtClean="0"/>
              <a:t>20.5 </a:t>
            </a:r>
            <a:r>
              <a:rPr lang="en-US" dirty="0" smtClean="0"/>
              <a:t>Chapter Summary</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4"/>
          </p:nvPr>
        </p:nvSpPr>
        <p:spPr/>
        <p:txBody>
          <a:bodyPr/>
          <a:lstStyle/>
          <a:p>
            <a:r>
              <a:rPr lang="en-US" smtClean="0"/>
              <a:t>SLIDE </a:t>
            </a:r>
            <a:fld id="{BB82B8BA-AAD4-4AAB-9E1B-D668BEB9A1E6}" type="slidenum">
              <a:rPr lang="en-US" smtClean="0"/>
              <a:pP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KEY TERMS</a:t>
            </a:r>
            <a:endParaRPr lang="en-US" b="1" dirty="0"/>
          </a:p>
        </p:txBody>
      </p:sp>
      <p:sp>
        <p:nvSpPr>
          <p:cNvPr id="5" name="Content Placeholder 4"/>
          <p:cNvSpPr>
            <a:spLocks noGrp="1"/>
          </p:cNvSpPr>
          <p:nvPr>
            <p:ph idx="1"/>
          </p:nvPr>
        </p:nvSpPr>
        <p:spPr>
          <a:xfrm>
            <a:off x="457200" y="1219200"/>
            <a:ext cx="8229600" cy="4906963"/>
          </a:xfrm>
        </p:spPr>
        <p:txBody>
          <a:bodyPr numCol="2" spcCol="182880">
            <a:normAutofit fontScale="77500" lnSpcReduction="20000"/>
          </a:bodyPr>
          <a:lstStyle/>
          <a:p>
            <a:r>
              <a:rPr lang="en-US" dirty="0" smtClean="0"/>
              <a:t>securitization</a:t>
            </a:r>
          </a:p>
          <a:p>
            <a:r>
              <a:rPr lang="en-US" dirty="0" smtClean="0"/>
              <a:t>commercial mortgage-backed securities (</a:t>
            </a:r>
            <a:r>
              <a:rPr lang="en-US" dirty="0" err="1" smtClean="0"/>
              <a:t>CMBS</a:t>
            </a:r>
            <a:r>
              <a:rPr lang="en-US" dirty="0" smtClean="0"/>
              <a:t>)</a:t>
            </a:r>
          </a:p>
          <a:p>
            <a:r>
              <a:rPr lang="en-US" dirty="0" smtClean="0"/>
              <a:t>tranches, </a:t>
            </a:r>
            <a:r>
              <a:rPr lang="en-US" dirty="0" err="1" smtClean="0"/>
              <a:t>tranching</a:t>
            </a:r>
            <a:endParaRPr lang="en-US" dirty="0" smtClean="0"/>
          </a:p>
          <a:p>
            <a:r>
              <a:rPr lang="en-US" dirty="0" smtClean="0"/>
              <a:t>unbundling or partitioning</a:t>
            </a:r>
          </a:p>
          <a:p>
            <a:r>
              <a:rPr lang="en-US" dirty="0" smtClean="0"/>
              <a:t>conduit loans</a:t>
            </a:r>
          </a:p>
          <a:p>
            <a:r>
              <a:rPr lang="en-US" dirty="0" smtClean="0"/>
              <a:t>weighted average coupon (WAC)</a:t>
            </a:r>
          </a:p>
          <a:p>
            <a:r>
              <a:rPr lang="en-US" dirty="0" smtClean="0"/>
              <a:t>weighted average maturity (</a:t>
            </a:r>
            <a:r>
              <a:rPr lang="en-US" dirty="0" err="1" smtClean="0"/>
              <a:t>WAM</a:t>
            </a:r>
            <a:r>
              <a:rPr lang="en-US" dirty="0" smtClean="0"/>
              <a:t>)</a:t>
            </a:r>
          </a:p>
          <a:p>
            <a:r>
              <a:rPr lang="en-US" dirty="0" smtClean="0"/>
              <a:t>waterfall</a:t>
            </a:r>
          </a:p>
          <a:p>
            <a:r>
              <a:rPr lang="en-US" dirty="0" smtClean="0"/>
              <a:t>first-loss tranche (or “B-piece”)</a:t>
            </a:r>
          </a:p>
          <a:p>
            <a:r>
              <a:rPr lang="en-US" dirty="0" smtClean="0"/>
              <a:t>levered debt</a:t>
            </a:r>
          </a:p>
          <a:p>
            <a:r>
              <a:rPr lang="en-US" dirty="0" smtClean="0"/>
              <a:t>lockout</a:t>
            </a:r>
          </a:p>
          <a:p>
            <a:r>
              <a:rPr lang="en-US" dirty="0" smtClean="0"/>
              <a:t>penalty</a:t>
            </a:r>
          </a:p>
          <a:p>
            <a:r>
              <a:rPr lang="en-US" dirty="0" smtClean="0"/>
              <a:t>fixed percent of the remaining mortgage loan balance</a:t>
            </a:r>
          </a:p>
          <a:p>
            <a:r>
              <a:rPr lang="en-US" dirty="0" smtClean="0"/>
              <a:t>yield maintenance (</a:t>
            </a:r>
            <a:r>
              <a:rPr lang="en-US" dirty="0" err="1" smtClean="0"/>
              <a:t>YM</a:t>
            </a:r>
            <a:r>
              <a:rPr lang="en-US" dirty="0" smtClean="0"/>
              <a:t>)</a:t>
            </a:r>
          </a:p>
          <a:p>
            <a:r>
              <a:rPr lang="en-US" dirty="0" err="1" smtClean="0"/>
              <a:t>defease</a:t>
            </a:r>
            <a:endParaRPr lang="en-US" dirty="0" smtClean="0"/>
          </a:p>
          <a:p>
            <a:r>
              <a:rPr lang="en-US" dirty="0" smtClean="0"/>
              <a:t>pool servicer</a:t>
            </a:r>
          </a:p>
          <a:p>
            <a:r>
              <a:rPr lang="en-US" dirty="0" smtClean="0"/>
              <a:t>specialization</a:t>
            </a:r>
          </a:p>
          <a:p>
            <a:r>
              <a:rPr lang="en-US" dirty="0" smtClean="0"/>
              <a:t>standardization</a:t>
            </a:r>
          </a:p>
          <a:p>
            <a:r>
              <a:rPr lang="en-US" dirty="0" smtClean="0"/>
              <a:t>B-piece buyers</a:t>
            </a:r>
          </a:p>
          <a:p>
            <a:r>
              <a:rPr lang="en-US" dirty="0" smtClean="0"/>
              <a:t>special servicers</a:t>
            </a:r>
          </a:p>
          <a:p>
            <a:r>
              <a:rPr lang="en-US" dirty="0" smtClean="0"/>
              <a:t>bond credit rating</a:t>
            </a:r>
          </a:p>
          <a:p>
            <a:r>
              <a:rPr lang="en-US" dirty="0" smtClean="0"/>
              <a:t>investment grade</a:t>
            </a:r>
          </a:p>
          <a:p>
            <a:r>
              <a:rPr lang="en-US" dirty="0" smtClean="0"/>
              <a:t>speculative grade</a:t>
            </a:r>
          </a:p>
          <a:p>
            <a:r>
              <a:rPr lang="en-US" dirty="0" smtClean="0"/>
              <a:t>moral hazard</a:t>
            </a:r>
          </a:p>
          <a:p>
            <a:r>
              <a:rPr lang="en-US" dirty="0" smtClean="0"/>
              <a:t>adverse selection</a:t>
            </a:r>
          </a:p>
        </p:txBody>
      </p:sp>
      <p:sp>
        <p:nvSpPr>
          <p:cNvPr id="3" name="Slide Number Placeholder 2"/>
          <p:cNvSpPr>
            <a:spLocks noGrp="1"/>
          </p:cNvSpPr>
          <p:nvPr>
            <p:ph type="sldNum" sz="quarter" idx="4"/>
          </p:nvPr>
        </p:nvSpPr>
        <p:spPr/>
        <p:txBody>
          <a:bodyPr/>
          <a:lstStyle/>
          <a:p>
            <a:r>
              <a:rPr lang="en-US" smtClean="0"/>
              <a:t>SLIDE </a:t>
            </a:r>
            <a:fld id="{BB82B8BA-AAD4-4AAB-9E1B-D668BEB9A1E6}" type="slidenum">
              <a:rPr lang="en-US" smtClean="0"/>
              <a:pPr/>
              <a:t>26</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LEARNING OBJECTIVES</a:t>
            </a:r>
            <a:endParaRPr lang="en-US" b="1" dirty="0"/>
          </a:p>
        </p:txBody>
      </p:sp>
      <p:sp>
        <p:nvSpPr>
          <p:cNvPr id="3" name="Content Placeholder 2"/>
          <p:cNvSpPr>
            <a:spLocks noGrp="1"/>
          </p:cNvSpPr>
          <p:nvPr>
            <p:ph idx="1"/>
          </p:nvPr>
        </p:nvSpPr>
        <p:spPr/>
        <p:txBody>
          <a:bodyPr>
            <a:normAutofit lnSpcReduction="10000"/>
          </a:bodyPr>
          <a:lstStyle/>
          <a:p>
            <a:pPr>
              <a:buNone/>
            </a:pPr>
            <a:r>
              <a:rPr lang="en-US" dirty="0" smtClean="0"/>
              <a:t>After reading this chapter, you should understand:</a:t>
            </a:r>
          </a:p>
          <a:p>
            <a:r>
              <a:rPr lang="en-US" dirty="0" smtClean="0"/>
              <a:t>The basic outlines of the U.S. </a:t>
            </a:r>
            <a:r>
              <a:rPr lang="en-US" dirty="0" err="1" smtClean="0"/>
              <a:t>CMBS</a:t>
            </a:r>
            <a:r>
              <a:rPr lang="en-US" dirty="0" smtClean="0"/>
              <a:t> industry, including the typical structure of </a:t>
            </a:r>
            <a:r>
              <a:rPr lang="en-US" dirty="0" err="1" smtClean="0"/>
              <a:t>CMBS</a:t>
            </a:r>
            <a:r>
              <a:rPr lang="en-US" dirty="0" smtClean="0"/>
              <a:t> products and the role played by rating agencies.</a:t>
            </a:r>
          </a:p>
          <a:p>
            <a:r>
              <a:rPr lang="en-US" dirty="0" smtClean="0"/>
              <a:t>What is meant by </a:t>
            </a:r>
            <a:r>
              <a:rPr lang="en-US" dirty="0" err="1" smtClean="0"/>
              <a:t>tranching</a:t>
            </a:r>
            <a:r>
              <a:rPr lang="en-US" dirty="0" smtClean="0"/>
              <a:t>, and how this is used to concentrate and stratify the default risk in </a:t>
            </a:r>
            <a:r>
              <a:rPr lang="en-US" dirty="0" err="1" smtClean="0"/>
              <a:t>CMBS</a:t>
            </a:r>
            <a:r>
              <a:rPr lang="en-US" dirty="0" smtClean="0"/>
              <a:t>.</a:t>
            </a:r>
          </a:p>
          <a:p>
            <a:r>
              <a:rPr lang="en-US" dirty="0" smtClean="0"/>
              <a:t>What determines the market yields of </a:t>
            </a:r>
            <a:r>
              <a:rPr lang="en-US" dirty="0" err="1" smtClean="0"/>
              <a:t>CMBS</a:t>
            </a:r>
            <a:r>
              <a:rPr lang="en-US" dirty="0" smtClean="0"/>
              <a:t>, and why these yields have varied over time.</a:t>
            </a:r>
          </a:p>
          <a:p>
            <a:r>
              <a:rPr lang="en-US" dirty="0" smtClean="0"/>
              <a:t>Some important considerations in the industry, such as moral hazard and adverse selection.</a:t>
            </a:r>
            <a:endParaRPr lang="en-US" dirty="0"/>
          </a:p>
        </p:txBody>
      </p:sp>
      <p:sp>
        <p:nvSpPr>
          <p:cNvPr id="4" name="Slide Number Placeholder 3"/>
          <p:cNvSpPr>
            <a:spLocks noGrp="1"/>
          </p:cNvSpPr>
          <p:nvPr>
            <p:ph type="sldNum" sz="quarter" idx="4"/>
          </p:nvPr>
        </p:nvSpPr>
        <p:spPr/>
        <p:txBody>
          <a:bodyPr/>
          <a:lstStyle/>
          <a:p>
            <a:r>
              <a:rPr lang="en-US" smtClean="0"/>
              <a:t>SLIDE </a:t>
            </a:r>
            <a:fld id="{BB82B8BA-AAD4-4AAB-9E1B-D668BEB9A1E6}" type="slidenum">
              <a:rPr lang="en-US" smtClean="0"/>
              <a:pPr/>
              <a:t>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20.1 </a:t>
            </a:r>
            <a:r>
              <a:rPr lang="en-US" dirty="0" smtClean="0"/>
              <a:t>What Are </a:t>
            </a:r>
            <a:r>
              <a:rPr lang="en-US" dirty="0" err="1" smtClean="0"/>
              <a:t>CMBS</a:t>
            </a:r>
            <a:r>
              <a:rPr lang="en-US" dirty="0" smtClean="0"/>
              <a:t>?</a:t>
            </a:r>
          </a:p>
        </p:txBody>
      </p:sp>
      <p:sp>
        <p:nvSpPr>
          <p:cNvPr id="5" name="Content Placeholder 4"/>
          <p:cNvSpPr>
            <a:spLocks noGrp="1"/>
          </p:cNvSpPr>
          <p:nvPr>
            <p:ph idx="1"/>
          </p:nvPr>
        </p:nvSpPr>
        <p:spPr/>
        <p:txBody>
          <a:bodyPr/>
          <a:lstStyle/>
          <a:p>
            <a:endParaRPr lang="en-US"/>
          </a:p>
        </p:txBody>
      </p:sp>
      <p:sp>
        <p:nvSpPr>
          <p:cNvPr id="4" name="Slide Number Placeholder 3"/>
          <p:cNvSpPr>
            <a:spLocks noGrp="1"/>
          </p:cNvSpPr>
          <p:nvPr>
            <p:ph type="sldNum" sz="quarter" idx="4"/>
          </p:nvPr>
        </p:nvSpPr>
        <p:spPr/>
        <p:txBody>
          <a:bodyPr/>
          <a:lstStyle/>
          <a:p>
            <a:r>
              <a:rPr lang="en-US" smtClean="0"/>
              <a:t>SLIDE </a:t>
            </a:r>
            <a:fld id="{BB82B8BA-AAD4-4AAB-9E1B-D668BEB9A1E6}" type="slidenum">
              <a:rPr lang="en-US" smtClean="0"/>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smtClean="0"/>
              <a:t>EXHIBIT 20-1 </a:t>
            </a:r>
            <a:r>
              <a:rPr lang="en-US" dirty="0" err="1" smtClean="0"/>
              <a:t>CMBS</a:t>
            </a:r>
            <a:r>
              <a:rPr lang="en-US" dirty="0" smtClean="0"/>
              <a:t> Securitization Process</a:t>
            </a:r>
            <a:endParaRPr lang="en-US" dirty="0"/>
          </a:p>
        </p:txBody>
      </p:sp>
      <p:sp>
        <p:nvSpPr>
          <p:cNvPr id="4" name="Slide Number Placeholder 3"/>
          <p:cNvSpPr>
            <a:spLocks noGrp="1"/>
          </p:cNvSpPr>
          <p:nvPr>
            <p:ph type="sldNum" sz="quarter" idx="4"/>
          </p:nvPr>
        </p:nvSpPr>
        <p:spPr/>
        <p:txBody>
          <a:bodyPr/>
          <a:lstStyle/>
          <a:p>
            <a:r>
              <a:rPr lang="en-US" smtClean="0"/>
              <a:t>SLIDE </a:t>
            </a:r>
            <a:fld id="{BB82B8BA-AAD4-4AAB-9E1B-D668BEB9A1E6}" type="slidenum">
              <a:rPr lang="en-US" smtClean="0"/>
              <a:pPr/>
              <a:t>5</a:t>
            </a:fld>
            <a:endParaRPr lang="en-US" dirty="0"/>
          </a:p>
        </p:txBody>
      </p:sp>
      <p:grpSp>
        <p:nvGrpSpPr>
          <p:cNvPr id="7" name="Group 6"/>
          <p:cNvGrpSpPr/>
          <p:nvPr/>
        </p:nvGrpSpPr>
        <p:grpSpPr>
          <a:xfrm>
            <a:off x="804863" y="1327674"/>
            <a:ext cx="7740294" cy="4876800"/>
            <a:chOff x="804863" y="1327674"/>
            <a:chExt cx="7740294" cy="4876800"/>
          </a:xfrm>
        </p:grpSpPr>
        <p:pic>
          <p:nvPicPr>
            <p:cNvPr id="1026" name="Picture 2"/>
            <p:cNvPicPr>
              <a:picLocks noChangeAspect="1" noChangeArrowheads="1"/>
            </p:cNvPicPr>
            <p:nvPr/>
          </p:nvPicPr>
          <p:blipFill>
            <a:blip r:embed="rId2" cstate="print"/>
            <a:srcRect/>
            <a:stretch>
              <a:fillRect/>
            </a:stretch>
          </p:blipFill>
          <p:spPr bwMode="auto">
            <a:xfrm>
              <a:off x="804863" y="1327674"/>
              <a:ext cx="7534275" cy="4876800"/>
            </a:xfrm>
            <a:prstGeom prst="rect">
              <a:avLst/>
            </a:prstGeom>
            <a:noFill/>
            <a:ln w="9525">
              <a:noFill/>
              <a:miter lim="800000"/>
              <a:headEnd/>
              <a:tailEnd/>
            </a:ln>
          </p:spPr>
        </p:pic>
        <p:sp>
          <p:nvSpPr>
            <p:cNvPr id="5" name="TextBox 4"/>
            <p:cNvSpPr txBox="1"/>
            <p:nvPr/>
          </p:nvSpPr>
          <p:spPr>
            <a:xfrm rot="16200000">
              <a:off x="7751030" y="5378072"/>
              <a:ext cx="1342034" cy="246221"/>
            </a:xfrm>
            <a:prstGeom prst="rect">
              <a:avLst/>
            </a:prstGeom>
            <a:noFill/>
          </p:spPr>
          <p:txBody>
            <a:bodyPr wrap="none" rtlCol="0">
              <a:spAutoFit/>
            </a:bodyPr>
            <a:lstStyle/>
            <a:p>
              <a:r>
                <a:rPr lang="en-US" sz="1000" dirty="0" smtClean="0"/>
                <a:t> © OnCourse Learning</a:t>
              </a:r>
              <a:endParaRPr lang="en-US" sz="1000" dirty="0"/>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smtClean="0"/>
              <a:t>20.1.1</a:t>
            </a:r>
            <a:r>
              <a:rPr lang="en-US" dirty="0" smtClean="0"/>
              <a:t> A Brief History of the </a:t>
            </a:r>
            <a:r>
              <a:rPr lang="en-US" dirty="0" err="1" smtClean="0"/>
              <a:t>CMBS</a:t>
            </a:r>
            <a:r>
              <a:rPr lang="en-US" dirty="0" smtClean="0"/>
              <a:t> Industry</a:t>
            </a:r>
            <a:endParaRPr lang="en-US" dirty="0"/>
          </a:p>
        </p:txBody>
      </p:sp>
      <p:sp>
        <p:nvSpPr>
          <p:cNvPr id="3" name="Content Placeholder 2"/>
          <p:cNvSpPr>
            <a:spLocks noGrp="1"/>
          </p:cNvSpPr>
          <p:nvPr>
            <p:ph idx="1"/>
          </p:nvPr>
        </p:nvSpPr>
        <p:spPr/>
        <p:txBody>
          <a:bodyPr>
            <a:normAutofit/>
          </a:bodyPr>
          <a:lstStyle/>
          <a:p>
            <a:endParaRPr lang="en-US" dirty="0" smtClean="0"/>
          </a:p>
        </p:txBody>
      </p:sp>
      <p:sp>
        <p:nvSpPr>
          <p:cNvPr id="4" name="Slide Number Placeholder 3"/>
          <p:cNvSpPr>
            <a:spLocks noGrp="1"/>
          </p:cNvSpPr>
          <p:nvPr>
            <p:ph type="sldNum" sz="quarter" idx="4"/>
          </p:nvPr>
        </p:nvSpPr>
        <p:spPr/>
        <p:txBody>
          <a:bodyPr/>
          <a:lstStyle/>
          <a:p>
            <a:r>
              <a:rPr lang="en-US" smtClean="0"/>
              <a:t>SLIDE </a:t>
            </a:r>
            <a:fld id="{BB82B8BA-AAD4-4AAB-9E1B-D668BEB9A1E6}" type="slidenum">
              <a:rPr lang="en-US" smtClean="0"/>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smtClean="0"/>
              <a:t>20.1.2</a:t>
            </a:r>
            <a:r>
              <a:rPr lang="en-US" dirty="0" smtClean="0"/>
              <a:t> Magnitude of the </a:t>
            </a:r>
            <a:r>
              <a:rPr lang="en-US" dirty="0" err="1" smtClean="0"/>
              <a:t>CMBS</a:t>
            </a:r>
            <a:r>
              <a:rPr lang="en-US" dirty="0" smtClean="0"/>
              <a:t> Industry and Its “Rise and Fall” (and Rebirth?)</a:t>
            </a:r>
            <a:endParaRPr lang="en-US" dirty="0"/>
          </a:p>
        </p:txBody>
      </p:sp>
      <p:sp>
        <p:nvSpPr>
          <p:cNvPr id="3" name="Content Placeholder 2"/>
          <p:cNvSpPr>
            <a:spLocks noGrp="1"/>
          </p:cNvSpPr>
          <p:nvPr>
            <p:ph idx="1"/>
          </p:nvPr>
        </p:nvSpPr>
        <p:spPr/>
        <p:txBody>
          <a:bodyPr>
            <a:normAutofit/>
          </a:bodyPr>
          <a:lstStyle/>
          <a:p>
            <a:endParaRPr lang="en-US" dirty="0" smtClean="0"/>
          </a:p>
        </p:txBody>
      </p:sp>
      <p:sp>
        <p:nvSpPr>
          <p:cNvPr id="4" name="Slide Number Placeholder 3"/>
          <p:cNvSpPr>
            <a:spLocks noGrp="1"/>
          </p:cNvSpPr>
          <p:nvPr>
            <p:ph type="sldNum" sz="quarter" idx="4"/>
          </p:nvPr>
        </p:nvSpPr>
        <p:spPr/>
        <p:txBody>
          <a:bodyPr/>
          <a:lstStyle/>
          <a:p>
            <a:r>
              <a:rPr lang="en-US" smtClean="0"/>
              <a:t>SLIDE </a:t>
            </a:r>
            <a:fld id="{BB82B8BA-AAD4-4AAB-9E1B-D668BEB9A1E6}" type="slidenum">
              <a:rPr lang="en-US" smtClean="0"/>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smtClean="0"/>
              <a:t>EXHIBIT 20-2 </a:t>
            </a:r>
            <a:r>
              <a:rPr lang="en-US" dirty="0" err="1" smtClean="0"/>
              <a:t>CMBS</a:t>
            </a:r>
            <a:r>
              <a:rPr lang="en-US" dirty="0" smtClean="0"/>
              <a:t> Issuance, U.S., 1990–2011</a:t>
            </a:r>
            <a:endParaRPr lang="en-US" dirty="0"/>
          </a:p>
        </p:txBody>
      </p:sp>
      <p:sp>
        <p:nvSpPr>
          <p:cNvPr id="4" name="Slide Number Placeholder 3"/>
          <p:cNvSpPr>
            <a:spLocks noGrp="1"/>
          </p:cNvSpPr>
          <p:nvPr>
            <p:ph type="sldNum" sz="quarter" idx="4"/>
          </p:nvPr>
        </p:nvSpPr>
        <p:spPr/>
        <p:txBody>
          <a:bodyPr/>
          <a:lstStyle/>
          <a:p>
            <a:r>
              <a:rPr lang="en-US" smtClean="0"/>
              <a:t>SLIDE </a:t>
            </a:r>
            <a:fld id="{BB82B8BA-AAD4-4AAB-9E1B-D668BEB9A1E6}" type="slidenum">
              <a:rPr lang="en-US" smtClean="0"/>
              <a:pPr/>
              <a:t>8</a:t>
            </a:fld>
            <a:endParaRPr lang="en-US" dirty="0"/>
          </a:p>
        </p:txBody>
      </p:sp>
      <p:grpSp>
        <p:nvGrpSpPr>
          <p:cNvPr id="7" name="Group 6"/>
          <p:cNvGrpSpPr/>
          <p:nvPr/>
        </p:nvGrpSpPr>
        <p:grpSpPr>
          <a:xfrm>
            <a:off x="681038" y="1362075"/>
            <a:ext cx="7781925" cy="5020186"/>
            <a:chOff x="681038" y="1362075"/>
            <a:chExt cx="7781925" cy="5020186"/>
          </a:xfrm>
        </p:grpSpPr>
        <p:sp>
          <p:nvSpPr>
            <p:cNvPr id="5" name="Rectangle 4"/>
            <p:cNvSpPr/>
            <p:nvPr/>
          </p:nvSpPr>
          <p:spPr>
            <a:xfrm>
              <a:off x="681038" y="6074484"/>
              <a:ext cx="7391400" cy="307777"/>
            </a:xfrm>
            <a:prstGeom prst="rect">
              <a:avLst/>
            </a:prstGeom>
          </p:spPr>
          <p:txBody>
            <a:bodyPr wrap="square">
              <a:spAutoFit/>
            </a:bodyPr>
            <a:lstStyle/>
            <a:p>
              <a:r>
                <a:rPr lang="en-US" sz="1400" dirty="0" smtClean="0"/>
                <a:t>Source: Based on data from </a:t>
              </a:r>
              <a:r>
                <a:rPr lang="en-US" sz="1400" smtClean="0"/>
                <a:t>Commercial Mortgage </a:t>
              </a:r>
              <a:r>
                <a:rPr lang="en-US" sz="1400" dirty="0" smtClean="0"/>
                <a:t>Alert and </a:t>
              </a:r>
              <a:r>
                <a:rPr lang="en-US" sz="1400" dirty="0" err="1" smtClean="0"/>
                <a:t>Clodfelter</a:t>
              </a:r>
              <a:r>
                <a:rPr lang="en-US" sz="1400" dirty="0" smtClean="0"/>
                <a:t> (2005).</a:t>
              </a:r>
              <a:endParaRPr lang="en-US" sz="1400" dirty="0"/>
            </a:p>
          </p:txBody>
        </p:sp>
        <p:pic>
          <p:nvPicPr>
            <p:cNvPr id="2050" name="Picture 2"/>
            <p:cNvPicPr>
              <a:picLocks noChangeAspect="1" noChangeArrowheads="1"/>
            </p:cNvPicPr>
            <p:nvPr/>
          </p:nvPicPr>
          <p:blipFill>
            <a:blip r:embed="rId2" cstate="print"/>
            <a:srcRect/>
            <a:stretch>
              <a:fillRect/>
            </a:stretch>
          </p:blipFill>
          <p:spPr bwMode="auto">
            <a:xfrm>
              <a:off x="681038" y="1362075"/>
              <a:ext cx="7781925" cy="4733925"/>
            </a:xfrm>
            <a:prstGeom prst="rect">
              <a:avLst/>
            </a:prstGeom>
            <a:noFill/>
            <a:ln w="9525">
              <a:noFill/>
              <a:miter lim="800000"/>
              <a:headEnd/>
              <a:tailEnd/>
            </a:ln>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smtClean="0"/>
              <a:t>20.2</a:t>
            </a:r>
            <a:r>
              <a:rPr lang="en-US" dirty="0" smtClean="0"/>
              <a:t> </a:t>
            </a:r>
            <a:r>
              <a:rPr lang="en-US" dirty="0" err="1" smtClean="0"/>
              <a:t>CMBS</a:t>
            </a:r>
            <a:r>
              <a:rPr lang="en-US" dirty="0" smtClean="0"/>
              <a:t> Structure: Pooling, </a:t>
            </a:r>
            <a:r>
              <a:rPr lang="en-US" dirty="0" err="1" smtClean="0"/>
              <a:t>Tranching</a:t>
            </a:r>
            <a:r>
              <a:rPr lang="en-US" dirty="0" smtClean="0"/>
              <a:t>, and Subordination</a:t>
            </a:r>
            <a:endParaRPr lang="en-US" dirty="0"/>
          </a:p>
        </p:txBody>
      </p:sp>
      <p:sp>
        <p:nvSpPr>
          <p:cNvPr id="3" name="Content Placeholder 2"/>
          <p:cNvSpPr>
            <a:spLocks noGrp="1"/>
          </p:cNvSpPr>
          <p:nvPr>
            <p:ph idx="1"/>
          </p:nvPr>
        </p:nvSpPr>
        <p:spPr/>
        <p:txBody>
          <a:bodyPr>
            <a:normAutofit/>
          </a:bodyPr>
          <a:lstStyle/>
          <a:p>
            <a:endParaRPr lang="en-US" dirty="0" smtClean="0"/>
          </a:p>
        </p:txBody>
      </p:sp>
      <p:sp>
        <p:nvSpPr>
          <p:cNvPr id="4" name="Slide Number Placeholder 3"/>
          <p:cNvSpPr>
            <a:spLocks noGrp="1"/>
          </p:cNvSpPr>
          <p:nvPr>
            <p:ph type="sldNum" sz="quarter" idx="4"/>
          </p:nvPr>
        </p:nvSpPr>
        <p:spPr/>
        <p:txBody>
          <a:bodyPr/>
          <a:lstStyle/>
          <a:p>
            <a:r>
              <a:rPr lang="en-US" smtClean="0"/>
              <a:t>SLIDE </a:t>
            </a:r>
            <a:fld id="{BB82B8BA-AAD4-4AAB-9E1B-D668BEB9A1E6}" type="slidenum">
              <a:rPr lang="en-US" smtClean="0"/>
              <a:pPr/>
              <a:t>9</a:t>
            </a:fld>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516</TotalTime>
  <Words>645</Words>
  <Application>Microsoft Office PowerPoint</Application>
  <PresentationFormat>On-screen Show (4:3)</PresentationFormat>
  <Paragraphs>113</Paragraphs>
  <Slides>26</Slides>
  <Notes>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Chapter 20</vt:lpstr>
      <vt:lpstr>CHAPTER OUTLINE</vt:lpstr>
      <vt:lpstr>LEARNING OBJECTIVES</vt:lpstr>
      <vt:lpstr>20.1 What Are CMBS?</vt:lpstr>
      <vt:lpstr>EXHIBIT 20-1 CMBS Securitization Process</vt:lpstr>
      <vt:lpstr>20.1.1 A Brief History of the CMBS Industry</vt:lpstr>
      <vt:lpstr>20.1.2 Magnitude of the CMBS Industry and Its “Rise and Fall” (and Rebirth?)</vt:lpstr>
      <vt:lpstr>EXHIBIT 20-2 CMBS Issuance, U.S., 1990–2011</vt:lpstr>
      <vt:lpstr>20.2 CMBS Structure: Pooling, Tranching, and Subordination</vt:lpstr>
      <vt:lpstr>20.2.1 A Simplified Numerical Example of Tranching</vt:lpstr>
      <vt:lpstr>EXHIBIT 20-3 CMBS Mortgage Securitization  Basics: Numerical Example of Tranching and Senior/Subordinate Structure</vt:lpstr>
      <vt:lpstr>20.2.2 Allocating the Credit Losses</vt:lpstr>
      <vt:lpstr>EXHIBIT 20-4 Contract vs. Ex Post (Realized) Cash Flows by Tranche and Year</vt:lpstr>
      <vt:lpstr>EXHIBIT 20-5 Summary of CMBS Example Bond Characteristics, Values, and Ex Post Realized Returns</vt:lpstr>
      <vt:lpstr>20.2.3 Unbundling, Specialization, and Value Creation</vt:lpstr>
      <vt:lpstr>20.3 CMBS Rating and Yields</vt:lpstr>
      <vt:lpstr>20.3.1 Bond Credit Rating</vt:lpstr>
      <vt:lpstr>EXHIBIT 20-6 Bond Ratings for CMBS</vt:lpstr>
      <vt:lpstr>20.3.2 Credit Rating, Market Yields, and CMBS Structure</vt:lpstr>
      <vt:lpstr>20.4 Lessons from the Financial Crisis</vt:lpstr>
      <vt:lpstr>EXHIBIT 20-7 History of CMBS Subordination Levels, 1995–2008 (pre-crisis)</vt:lpstr>
      <vt:lpstr>EXHIBIT 20-8 CMBS Conduit Loans LTVs at Issuance, as Underwritten by Issuers and as Haircutted by Moody’s, 2003–2011</vt:lpstr>
      <vt:lpstr>EXHIBIT 20-9 CMBS AAA Spreads over LIBOR Swaps, 1996–2006</vt:lpstr>
      <vt:lpstr>EXHIBIT 20-10 CMBS AAA Spreads to Swaps: 1996–2010</vt:lpstr>
      <vt:lpstr>20.5 Chapter Summary</vt:lpstr>
      <vt:lpstr>KEY TERMS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c:creator>
  <cp:lastModifiedBy>McLaughlin</cp:lastModifiedBy>
  <cp:revision>84</cp:revision>
  <dcterms:created xsi:type="dcterms:W3CDTF">2013-02-04T22:06:42Z</dcterms:created>
  <dcterms:modified xsi:type="dcterms:W3CDTF">2013-02-20T23:16:54Z</dcterms:modified>
</cp:coreProperties>
</file>