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8" r:id="rId2"/>
    <p:sldId id="270" r:id="rId3"/>
    <p:sldId id="269" r:id="rId4"/>
    <p:sldId id="26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53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35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CHAPTER 19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AD7C0-2544-4B79-A32D-2D798DE931F3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©2014 OnCourse Learning.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5007F-91B4-451B-BB04-C02497BF4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CHAPTER 19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©2014 OnCourse Learning.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6CE3E4-B320-4D70-A2D8-49B742D570D2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©2014 OnCourse Learning. All Rights Reserved.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CHAPTER 19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z="9600" dirty="0" smtClean="0"/>
              <a:t>19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 smtClean="0"/>
              <a:t>Commercial Mortgage Economics and Investment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19.1.3</a:t>
            </a:r>
            <a:r>
              <a:rPr lang="en-US" dirty="0" smtClean="0"/>
              <a:t> The Yield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EXHIBIT 19-4 </a:t>
            </a:r>
            <a:r>
              <a:rPr lang="en-US" dirty="0" smtClean="0"/>
              <a:t>Yield Curve U.S. Treasury Strips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4907" y="1164516"/>
            <a:ext cx="7893314" cy="5029200"/>
            <a:chOff x="734907" y="1164516"/>
            <a:chExt cx="7893314" cy="50292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834094" y="5399588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4907" y="1164516"/>
              <a:ext cx="7674186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EXHIBIT 19-5 </a:t>
            </a:r>
            <a:r>
              <a:rPr lang="en-US" dirty="0" smtClean="0"/>
              <a:t>Typical Yield Curve Shapes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03537" y="1175274"/>
            <a:ext cx="7748484" cy="5029200"/>
            <a:chOff x="803537" y="1175274"/>
            <a:chExt cx="7748484" cy="50292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757894" y="541034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3537" y="1175274"/>
              <a:ext cx="7534916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EXHIBIT 19-6 </a:t>
            </a:r>
            <a:r>
              <a:rPr lang="en-US" dirty="0" smtClean="0"/>
              <a:t>Yield Curve Changes During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69316" y="1132242"/>
            <a:ext cx="6375389" cy="5029200"/>
            <a:chOff x="1469316" y="1132242"/>
            <a:chExt cx="6375389" cy="50292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050578" y="5367314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9316" y="1132242"/>
              <a:ext cx="6148421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19.1.4</a:t>
            </a:r>
            <a:r>
              <a:rPr lang="en-US" dirty="0" smtClean="0"/>
              <a:t> Maturity Matching and the Management of Fixed-Income 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EXHIBIT 19-7A </a:t>
            </a:r>
            <a:r>
              <a:rPr lang="en-US" dirty="0" smtClean="0"/>
              <a:t>Simplified National Bank Balance Sheet as of 6/30/2013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2414588"/>
            <a:ext cx="8225705" cy="2028825"/>
            <a:chOff x="457200" y="2414588"/>
            <a:chExt cx="8225705" cy="2028825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888778" y="35959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414588"/>
              <a:ext cx="8001000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EXHIBIT 19-7B </a:t>
            </a:r>
            <a:r>
              <a:rPr lang="en-US" dirty="0" smtClean="0"/>
              <a:t>Simplified National Bank Balance Sheet as of 7/01/2013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4926" y="2414588"/>
            <a:ext cx="8261873" cy="2028825"/>
            <a:chOff x="424926" y="2414588"/>
            <a:chExt cx="8261873" cy="2028825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892672" y="35959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926" y="2414588"/>
              <a:ext cx="8020050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19.2</a:t>
            </a:r>
            <a:r>
              <a:rPr lang="en-US" dirty="0" smtClean="0"/>
              <a:t> Commercial Mortgage Returns: Ex Ante and Ex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19.2.1</a:t>
            </a:r>
            <a:r>
              <a:rPr lang="en-US" dirty="0" smtClean="0"/>
              <a:t> Mortgage Yield: The Components of Ex Ante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EXHIBIT 19-8 </a:t>
            </a:r>
            <a:r>
              <a:rPr lang="en-US" dirty="0" smtClean="0"/>
              <a:t>Components of Commercial Mortgage Total Yield: The Contractual Yield Components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9645272" y="5142917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© OnCourse Learning</a:t>
            </a:r>
            <a:endParaRPr lang="en-US" sz="1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28800" y="1371600"/>
            <a:ext cx="5732621" cy="4953000"/>
            <a:chOff x="1828800" y="1371600"/>
            <a:chExt cx="5732621" cy="4953000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6767294" y="55304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28800" y="1371600"/>
              <a:ext cx="5486400" cy="4953000"/>
              <a:chOff x="1828800" y="1371600"/>
              <a:chExt cx="5486400" cy="4953000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55361" y="1524000"/>
                <a:ext cx="5033278" cy="411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057400" y="5678269"/>
                <a:ext cx="5181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*Reflects expectations about LR future inflation (net over SR infla already in stack). Note that callable bonds have a callability or prepayment risk premium, closely related to this interest rate risk premium component.</a:t>
                </a:r>
                <a:endParaRPr lang="en-US" sz="12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28800" y="1371600"/>
                <a:ext cx="5486400" cy="495300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OUTLINE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19.1 </a:t>
            </a:r>
            <a:r>
              <a:rPr lang="en-US" dirty="0" smtClean="0"/>
              <a:t>	Some Basic Characteristics of Bonds</a:t>
            </a:r>
          </a:p>
          <a:p>
            <a:pPr marL="1484313" lvl="1" indent="-79533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19.1.1</a:t>
            </a:r>
            <a:r>
              <a:rPr lang="en-US" dirty="0" smtClean="0"/>
              <a:t> 	Duration and Maturity</a:t>
            </a:r>
          </a:p>
          <a:p>
            <a:pPr marL="1484313" lvl="1" indent="-79533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19.1.2</a:t>
            </a:r>
            <a:r>
              <a:rPr lang="en-US" dirty="0" smtClean="0"/>
              <a:t> 	Interest Rate Risk and Preferred Habitat</a:t>
            </a:r>
          </a:p>
          <a:p>
            <a:pPr marL="1484313" lvl="1" indent="-79533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19.1.3</a:t>
            </a:r>
            <a:r>
              <a:rPr lang="en-US" dirty="0" smtClean="0"/>
              <a:t> 	The Yield Curve</a:t>
            </a:r>
          </a:p>
          <a:p>
            <a:pPr marL="1484313" lvl="1" indent="-79533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19.1.4</a:t>
            </a:r>
            <a:r>
              <a:rPr lang="en-US" dirty="0" smtClean="0"/>
              <a:t> 	Maturity Matching and the Management of Fixed-Income Portfolios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19.2</a:t>
            </a:r>
            <a:r>
              <a:rPr lang="en-US" dirty="0" smtClean="0"/>
              <a:t> 	Commercial Mortgage Returns: Ex Ante and Ex Post</a:t>
            </a:r>
          </a:p>
          <a:p>
            <a:pPr marL="1484313" lvl="1" indent="-79533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19.2.1</a:t>
            </a:r>
            <a:r>
              <a:rPr lang="en-US" dirty="0" smtClean="0"/>
              <a:t> 	Mortgage Yield: The Components of Ex Ante Returns</a:t>
            </a:r>
          </a:p>
          <a:p>
            <a:pPr marL="1484313" lvl="1" indent="-79533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19.2.2</a:t>
            </a:r>
            <a:r>
              <a:rPr lang="en-US" dirty="0" smtClean="0"/>
              <a:t> 	Ex Post Performance: The Historical Record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19.3</a:t>
            </a:r>
            <a:r>
              <a:rPr lang="en-US" dirty="0" smtClean="0"/>
              <a:t> 	Chapter Summary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EXHIBIT 19-9 </a:t>
            </a:r>
            <a:r>
              <a:rPr lang="en-US" dirty="0" smtClean="0"/>
              <a:t>Approximate Commercial Mortgage Market Stated Yield Components at Four Historical Periods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9125" y="2062163"/>
            <a:ext cx="8085296" cy="2733675"/>
            <a:chOff x="619125" y="2062163"/>
            <a:chExt cx="8085296" cy="2733675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910294" y="39769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9125" y="2062163"/>
              <a:ext cx="7905750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19.2.2</a:t>
            </a:r>
            <a:r>
              <a:rPr lang="en-US" dirty="0" smtClean="0"/>
              <a:t> Ex Post Performance: The Historical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EXHIBIT 19-10 </a:t>
            </a:r>
            <a:r>
              <a:rPr lang="en-US" dirty="0" smtClean="0"/>
              <a:t>Yields (ex ante) and HPRs (ex post) on Long-Term U.S. Government Bonds, 1926–2004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4519" y="1393116"/>
            <a:ext cx="7237386" cy="4800600"/>
            <a:chOff x="1064519" y="1393116"/>
            <a:chExt cx="7237386" cy="48006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507778" y="5367314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4519" y="1393116"/>
              <a:ext cx="7014962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EXHIBIT 19-11 </a:t>
            </a:r>
            <a:r>
              <a:rPr lang="en-US" dirty="0" smtClean="0"/>
              <a:t>U.S. Commercial Mortgage Yields and HPRs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89463" y="1621716"/>
            <a:ext cx="7586358" cy="4572000"/>
            <a:chOff x="889463" y="1621716"/>
            <a:chExt cx="7586358" cy="45720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681694" y="5399588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9463" y="1621716"/>
              <a:ext cx="736507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EXHIBIT 19-12 </a:t>
            </a:r>
            <a:r>
              <a:rPr lang="en-US" dirty="0" smtClean="0"/>
              <a:t>Year-End Value of $1 (income reinvested), 1971–2010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45404" y="1327674"/>
            <a:ext cx="6068417" cy="5029200"/>
            <a:chOff x="1645404" y="1306158"/>
            <a:chExt cx="6068417" cy="50292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6919694" y="5541230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5404" y="1306158"/>
              <a:ext cx="5853193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EXHIBIT 19-13 </a:t>
            </a:r>
            <a:r>
              <a:rPr lang="en-US" dirty="0" smtClean="0"/>
              <a:t>Historical Annual Periodic Total Return Statistics, 1972–2004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79211" y="1447800"/>
            <a:ext cx="7385579" cy="3886200"/>
            <a:chOff x="924761" y="1684009"/>
            <a:chExt cx="7820025" cy="458152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4761" y="1684009"/>
              <a:ext cx="7820025" cy="458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82215" y="5315410"/>
              <a:ext cx="257174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82645" y="5636697"/>
              <a:ext cx="257174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838200" y="5370493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*The Sharpe Ratio is equal to: (Mean – T-bill Mean)/Volatility, a measure of return adjusted for risk.</a:t>
            </a:r>
          </a:p>
          <a:p>
            <a:r>
              <a:rPr lang="en-US" sz="1400" dirty="0" smtClean="0"/>
              <a:t>†Adjusted for credit losses.</a:t>
            </a:r>
          </a:p>
          <a:p>
            <a:r>
              <a:rPr lang="en-US" sz="1400" dirty="0" smtClean="0"/>
              <a:t>‡TBI from 1985, NCREIF Unsmoothed (1-Step, See Chapter 25) prior to then.</a:t>
            </a:r>
          </a:p>
          <a:p>
            <a:r>
              <a:rPr lang="en-US" sz="1400" dirty="0" smtClean="0"/>
              <a:t>Sources: Based on data from Ibboston Associates; John B. Levy &amp; Co. and NCREIF.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19.3 </a:t>
            </a:r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dirty="0" smtClean="0"/>
              <a:t>maturity</a:t>
            </a:r>
          </a:p>
          <a:p>
            <a:r>
              <a:rPr lang="en-US" dirty="0" smtClean="0"/>
              <a:t>duration (Macaulay and modified)</a:t>
            </a:r>
          </a:p>
          <a:p>
            <a:r>
              <a:rPr lang="en-US" dirty="0" smtClean="0"/>
              <a:t>interest rate risk</a:t>
            </a:r>
          </a:p>
          <a:p>
            <a:r>
              <a:rPr lang="en-US" dirty="0" smtClean="0"/>
              <a:t>market yields</a:t>
            </a:r>
          </a:p>
          <a:p>
            <a:r>
              <a:rPr lang="en-US" dirty="0" smtClean="0"/>
              <a:t>cash flow matching</a:t>
            </a:r>
          </a:p>
          <a:p>
            <a:r>
              <a:rPr lang="en-US" dirty="0" smtClean="0"/>
              <a:t>roll-over strategy</a:t>
            </a:r>
          </a:p>
          <a:p>
            <a:r>
              <a:rPr lang="en-US" dirty="0" smtClean="0"/>
              <a:t>preferred habitat</a:t>
            </a:r>
          </a:p>
          <a:p>
            <a:r>
              <a:rPr lang="en-US" dirty="0" smtClean="0"/>
              <a:t>yield curve</a:t>
            </a:r>
          </a:p>
          <a:p>
            <a:r>
              <a:rPr lang="en-US" dirty="0" smtClean="0"/>
              <a:t>expectations hypothesis</a:t>
            </a:r>
          </a:p>
          <a:p>
            <a:r>
              <a:rPr lang="en-US" dirty="0" smtClean="0"/>
              <a:t>liquidity preference theory</a:t>
            </a:r>
          </a:p>
          <a:p>
            <a:r>
              <a:rPr lang="en-US" dirty="0" smtClean="0"/>
              <a:t>maturity gap</a:t>
            </a:r>
          </a:p>
          <a:p>
            <a:r>
              <a:rPr lang="en-US" dirty="0" smtClean="0"/>
              <a:t>portfolio lenders</a:t>
            </a:r>
          </a:p>
          <a:p>
            <a:r>
              <a:rPr lang="en-US" dirty="0" smtClean="0"/>
              <a:t>trading-oriented strategies</a:t>
            </a:r>
          </a:p>
          <a:p>
            <a:r>
              <a:rPr lang="en-US" dirty="0" smtClean="0"/>
              <a:t>immunization-oriented strategies</a:t>
            </a:r>
          </a:p>
          <a:p>
            <a:r>
              <a:rPr lang="en-US" dirty="0" smtClean="0"/>
              <a:t>holding period returns (HPR)</a:t>
            </a:r>
          </a:p>
          <a:p>
            <a:r>
              <a:rPr lang="en-US" dirty="0" smtClean="0"/>
              <a:t>contractual yield component “stack”</a:t>
            </a:r>
          </a:p>
          <a:p>
            <a:r>
              <a:rPr lang="en-US" dirty="0" smtClean="0"/>
              <a:t>maturity matching</a:t>
            </a:r>
          </a:p>
          <a:p>
            <a:r>
              <a:rPr lang="en-US" dirty="0" smtClean="0"/>
              <a:t>default risk</a:t>
            </a:r>
          </a:p>
          <a:p>
            <a:r>
              <a:rPr lang="en-US" dirty="0" smtClean="0"/>
              <a:t>ex ante yield degradation</a:t>
            </a:r>
          </a:p>
          <a:p>
            <a:r>
              <a:rPr lang="en-US" dirty="0" smtClean="0"/>
              <a:t>default risk premium</a:t>
            </a:r>
          </a:p>
          <a:p>
            <a:r>
              <a:rPr lang="en-US" dirty="0" smtClean="0"/>
              <a:t>illiquidity premium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After reading this chapter, you should understand:</a:t>
            </a:r>
          </a:p>
          <a:p>
            <a:r>
              <a:rPr lang="en-US" dirty="0" smtClean="0"/>
              <a:t>The importance of the most basic concepts in bond investments and fixed-income portfolio management, such as duration, interest rate risk, and the yield curve.</a:t>
            </a:r>
          </a:p>
          <a:p>
            <a:r>
              <a:rPr lang="en-US" dirty="0" smtClean="0"/>
              <a:t>The economics underlying commercial mortgage yields, that is, what drives investors’ required expected returns on mortgages.</a:t>
            </a:r>
          </a:p>
          <a:p>
            <a:r>
              <a:rPr lang="en-US" dirty="0" smtClean="0"/>
              <a:t>The nature of recent historical ex post total return (HPR) performance of U.S. commercial mortgages.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19.1</a:t>
            </a:r>
            <a:r>
              <a:rPr lang="en-US" dirty="0" smtClean="0"/>
              <a:t> Some Basic Characteristics of Bonds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19.1.1</a:t>
            </a:r>
            <a:r>
              <a:rPr lang="en-US" dirty="0" smtClean="0"/>
              <a:t> Duration and 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EXHIBIT 19-1 </a:t>
            </a:r>
            <a:r>
              <a:rPr lang="en-US" dirty="0" smtClean="0"/>
              <a:t>Computation of Duration at Par Value for Two Interest-Only, 6% Coupon, Annual-Payment Mortgages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3413" y="2028825"/>
            <a:ext cx="8114934" cy="3762375"/>
            <a:chOff x="633413" y="2028825"/>
            <a:chExt cx="8114934" cy="3762375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954220" y="4956749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3413" y="2028825"/>
              <a:ext cx="7877175" cy="376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EXHIBIT 19-2 </a:t>
            </a:r>
            <a:r>
              <a:rPr lang="en-US" dirty="0" smtClean="0"/>
              <a:t>Duration as a Function of Maturity (30-year amortizing, 8% monthly-payment, at par)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45206" y="1382358"/>
            <a:ext cx="6277089" cy="4800600"/>
            <a:chOff x="1545206" y="1382358"/>
            <a:chExt cx="6277089" cy="48006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028168" y="537002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5206" y="1382358"/>
              <a:ext cx="6053589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19.1.2</a:t>
            </a:r>
            <a:r>
              <a:rPr lang="en-US" dirty="0" smtClean="0"/>
              <a:t> Interest Rate Risk and Preferred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EXHIBIT 19-3 </a:t>
            </a:r>
            <a:r>
              <a:rPr lang="en-US" dirty="0" smtClean="0"/>
              <a:t>Short-term and Long-term U.S. Government Bond Yields, 1926–2010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2925" y="1575077"/>
            <a:ext cx="8058150" cy="4828700"/>
            <a:chOff x="542925" y="1575077"/>
            <a:chExt cx="8058150" cy="4828700"/>
          </a:xfrm>
        </p:grpSpPr>
        <p:sp>
          <p:nvSpPr>
            <p:cNvPr id="5" name="Rectangle 4"/>
            <p:cNvSpPr/>
            <p:nvPr/>
          </p:nvSpPr>
          <p:spPr>
            <a:xfrm>
              <a:off x="564441" y="6096000"/>
              <a:ext cx="5943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Source: Based on data from Ibbostson Associates.</a:t>
              </a:r>
              <a:endParaRPr lang="en-US" sz="1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42925" y="1575077"/>
              <a:ext cx="8058150" cy="4553197"/>
              <a:chOff x="542925" y="1575077"/>
              <a:chExt cx="8058150" cy="4553197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2925" y="1575077"/>
                <a:ext cx="8058150" cy="424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42925" y="5789720"/>
                <a:ext cx="8001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Gray shaded vertical bands indicate periods of macro-economic recession (NBER designations).</a:t>
                </a:r>
                <a:endParaRPr lang="en-US" sz="1600" dirty="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625</Words>
  <Application>Microsoft Office PowerPoint</Application>
  <PresentationFormat>On-screen Show (4:3)</PresentationFormat>
  <Paragraphs>113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Chapter 19</vt:lpstr>
      <vt:lpstr>CHAPTER OUTLINE</vt:lpstr>
      <vt:lpstr>LEARNING OBJECTIVES</vt:lpstr>
      <vt:lpstr>19.1 Some Basic Characteristics of Bonds</vt:lpstr>
      <vt:lpstr>19.1.1 Duration and Maturity</vt:lpstr>
      <vt:lpstr>EXHIBIT 19-1 Computation of Duration at Par Value for Two Interest-Only, 6% Coupon, Annual-Payment Mortgages</vt:lpstr>
      <vt:lpstr>EXHIBIT 19-2 Duration as a Function of Maturity (30-year amortizing, 8% monthly-payment, at par)</vt:lpstr>
      <vt:lpstr>19.1.2 Interest Rate Risk and Preferred Habitat</vt:lpstr>
      <vt:lpstr>EXHIBIT 19-3 Short-term and Long-term U.S. Government Bond Yields, 1926–2010</vt:lpstr>
      <vt:lpstr>19.1.3 The Yield Curve</vt:lpstr>
      <vt:lpstr>EXHIBIT 19-4 Yield Curve U.S. Treasury Strips</vt:lpstr>
      <vt:lpstr>EXHIBIT 19-5 Typical Yield Curve Shapes</vt:lpstr>
      <vt:lpstr>EXHIBIT 19-6 Yield Curve Changes During 2001</vt:lpstr>
      <vt:lpstr>19.1.4 Maturity Matching and the Management of Fixed-Income Portfolios</vt:lpstr>
      <vt:lpstr>EXHIBIT 19-7A Simplified National Bank Balance Sheet as of 6/30/2013</vt:lpstr>
      <vt:lpstr>EXHIBIT 19-7B Simplified National Bank Balance Sheet as of 7/01/2013</vt:lpstr>
      <vt:lpstr>19.2 Commercial Mortgage Returns: Ex Ante and Ex Post</vt:lpstr>
      <vt:lpstr>19.2.1 Mortgage Yield: The Components of Ex Ante Returns</vt:lpstr>
      <vt:lpstr>EXHIBIT 19-8 Components of Commercial Mortgage Total Yield: The Contractual Yield Components Stack</vt:lpstr>
      <vt:lpstr>EXHIBIT 19-9 Approximate Commercial Mortgage Market Stated Yield Components at Four Historical Periods</vt:lpstr>
      <vt:lpstr>19.2.2 Ex Post Performance: The Historical Record</vt:lpstr>
      <vt:lpstr>EXHIBIT 19-10 Yields (ex ante) and HPRs (ex post) on Long-Term U.S. Government Bonds, 1926–2004</vt:lpstr>
      <vt:lpstr>EXHIBIT 19-11 U.S. Commercial Mortgage Yields and HPRs</vt:lpstr>
      <vt:lpstr>EXHIBIT 19-12 Year-End Value of $1 (income reinvested), 1971–2010</vt:lpstr>
      <vt:lpstr>EXHIBIT 19-13 Historical Annual Periodic Total Return Statistics, 1972–2004</vt:lpstr>
      <vt:lpstr>19.3 Chapter Summary</vt:lpstr>
      <vt:lpstr>KEY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McLaughlin</cp:lastModifiedBy>
  <cp:revision>88</cp:revision>
  <dcterms:created xsi:type="dcterms:W3CDTF">2013-02-04T22:06:42Z</dcterms:created>
  <dcterms:modified xsi:type="dcterms:W3CDTF">2013-02-20T23:15:28Z</dcterms:modified>
</cp:coreProperties>
</file>