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8" r:id="rId2"/>
    <p:sldId id="267" r:id="rId3"/>
    <p:sldId id="269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15" r:id="rId15"/>
    <p:sldId id="314" r:id="rId16"/>
    <p:sldId id="313" r:id="rId17"/>
    <p:sldId id="312" r:id="rId18"/>
    <p:sldId id="311" r:id="rId19"/>
    <p:sldId id="310" r:id="rId20"/>
    <p:sldId id="309" r:id="rId21"/>
    <p:sldId id="29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85" d="100"/>
          <a:sy n="85" d="100"/>
        </p:scale>
        <p:origin x="-2021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712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719F1-28A1-4BC4-B18F-889553540FAD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25106-B8A8-4B24-8578-F1FCC47104A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CHAPTER 18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2/20/2013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FF9ECB5D-B904-4894-B4ED-0F4CC6D89969}" type="datetime1">
              <a:rPr lang="en-US" smtClean="0"/>
              <a:pPr/>
              <a:t>2/20/2013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©2014 OnCourse Learning. All Rights Reserved.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CHAPTER 18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1466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©2014 OnCourse Learning. All Rights Reserved.</a:t>
            </a:r>
            <a:endParaRPr lang="en-US" sz="1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 smtClean="0">
                  <a:solidFill>
                    <a:schemeClr val="bg1"/>
                  </a:solidFill>
                </a:rPr>
                <a:t>18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</a:t>
            </a:r>
            <a:r>
              <a:rPr lang="en-US" sz="9600" dirty="0" smtClean="0"/>
              <a:t>18</a:t>
            </a:r>
            <a:endParaRPr lang="en-US" sz="9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 smtClean="0"/>
              <a:t>Commercial Mortgage Analysis and Underwriting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18-3 </a:t>
            </a:r>
            <a:r>
              <a:rPr lang="en-US" dirty="0" smtClean="0"/>
              <a:t>Lifetime Default Rates and Property Values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9588" y="1562100"/>
            <a:ext cx="8124825" cy="4798645"/>
            <a:chOff x="509588" y="1562100"/>
            <a:chExt cx="8124825" cy="4798645"/>
          </a:xfrm>
        </p:grpSpPr>
        <p:sp>
          <p:nvSpPr>
            <p:cNvPr id="5" name="Rectangle 4"/>
            <p:cNvSpPr/>
            <p:nvPr/>
          </p:nvSpPr>
          <p:spPr>
            <a:xfrm>
              <a:off x="533400" y="6052968"/>
              <a:ext cx="5943600" cy="30777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Sources: Based on data from Esaki, et al. 2002 and </a:t>
              </a:r>
              <a:r>
                <a:rPr lang="en-US" sz="1400" dirty="0" err="1" smtClean="0"/>
                <a:t>NCREIF</a:t>
              </a:r>
              <a:r>
                <a:rPr lang="en-US" sz="1400" dirty="0" smtClean="0"/>
                <a:t> Index.</a:t>
              </a:r>
              <a:endParaRPr lang="en-US" sz="1400" dirty="0"/>
            </a:p>
          </p:txBody>
        </p:sp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9588" y="1562100"/>
              <a:ext cx="8124825" cy="4533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18-4 </a:t>
            </a:r>
            <a:r>
              <a:rPr lang="en-US" dirty="0" smtClean="0"/>
              <a:t>Default Rate in Outstanding Loans by Lender: 1990–2010*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19113" y="1343025"/>
            <a:ext cx="8105775" cy="5035365"/>
            <a:chOff x="519113" y="1343025"/>
            <a:chExt cx="8105775" cy="5035365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19113" y="1343025"/>
              <a:ext cx="8105775" cy="45243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Rectangle 5"/>
            <p:cNvSpPr/>
            <p:nvPr/>
          </p:nvSpPr>
          <p:spPr>
            <a:xfrm>
              <a:off x="519113" y="5855170"/>
              <a:ext cx="301524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*Excluding construction loans.</a:t>
              </a:r>
            </a:p>
            <a:p>
              <a:r>
                <a:rPr lang="en-US" sz="1400" dirty="0" smtClean="0"/>
                <a:t>Source: Mortgage Bankers Association.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18-5 </a:t>
            </a:r>
            <a:r>
              <a:rPr lang="en-US" dirty="0" smtClean="0"/>
              <a:t>Commercial Mortgage Credit Loss as Fraction of Par Value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09588" y="1600200"/>
            <a:ext cx="8124825" cy="4803577"/>
            <a:chOff x="509588" y="1600200"/>
            <a:chExt cx="8124825" cy="4803577"/>
          </a:xfrm>
        </p:grpSpPr>
        <p:sp>
          <p:nvSpPr>
            <p:cNvPr id="5" name="Rectangle 4"/>
            <p:cNvSpPr/>
            <p:nvPr/>
          </p:nvSpPr>
          <p:spPr>
            <a:xfrm>
              <a:off x="509588" y="6096000"/>
              <a:ext cx="5943600" cy="307777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r>
                <a:rPr lang="en-US" sz="1400" dirty="0" smtClean="0"/>
                <a:t>Source: Based on data from </a:t>
              </a:r>
              <a:r>
                <a:rPr lang="en-US" sz="1400" dirty="0" err="1" smtClean="0"/>
                <a:t>GLCMPI</a:t>
              </a:r>
              <a:r>
                <a:rPr lang="en-US" sz="1400" dirty="0" smtClean="0"/>
                <a:t>—John B. Levy &amp; Co.</a:t>
              </a:r>
              <a:endParaRPr lang="en-US" sz="1400" dirty="0"/>
            </a:p>
          </p:txBody>
        </p:sp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09588" y="1600200"/>
              <a:ext cx="8124825" cy="454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18.2</a:t>
            </a:r>
            <a:r>
              <a:rPr lang="en-US" dirty="0" smtClean="0"/>
              <a:t> Commercial Mortgage Underwriting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EXHIBIT 18-6 </a:t>
            </a:r>
            <a:r>
              <a:rPr lang="en-US" dirty="0" smtClean="0"/>
              <a:t>Typical Relationship between Initial LTV Ratio and the Ex Ante Lifetime Default Probability on a Commercial Property Mortgage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1409700" y="2138363"/>
            <a:ext cx="6554237" cy="2581275"/>
            <a:chOff x="1409700" y="2138363"/>
            <a:chExt cx="6554237" cy="2581275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169810" y="390070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512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9700" y="2138363"/>
              <a:ext cx="6324600" cy="25812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18.2.1</a:t>
            </a:r>
            <a:r>
              <a:rPr lang="en-US" dirty="0" smtClean="0"/>
              <a:t> Basic Property-Level Underwriting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18.2.2</a:t>
            </a:r>
            <a:r>
              <a:rPr lang="en-US" dirty="0" smtClean="0"/>
              <a:t> Variables and Loan Terms to Negotiate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18.2.3</a:t>
            </a:r>
            <a:r>
              <a:rPr lang="en-US" dirty="0" smtClean="0"/>
              <a:t> Numerical Example of the Normative Underwriting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18-7A </a:t>
            </a:r>
            <a:r>
              <a:rPr lang="en-US" dirty="0" smtClean="0"/>
              <a:t>Broker’s Submitted </a:t>
            </a:r>
            <a:r>
              <a:rPr lang="en-US" dirty="0" err="1" smtClean="0"/>
              <a:t>Proforma</a:t>
            </a:r>
            <a:r>
              <a:rPr lang="en-US" dirty="0" smtClean="0"/>
              <a:t> for Bob’s Office Building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04800" y="1600200"/>
            <a:ext cx="8475821" cy="1478648"/>
            <a:chOff x="304800" y="1600200"/>
            <a:chExt cx="8475821" cy="1478648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7986494" y="2284720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614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" y="1600200"/>
              <a:ext cx="8229600" cy="147864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18-7B </a:t>
            </a:r>
            <a:r>
              <a:rPr lang="en-US" dirty="0" smtClean="0"/>
              <a:t>Sioux’s Modified </a:t>
            </a:r>
            <a:r>
              <a:rPr lang="en-US" dirty="0" err="1" smtClean="0"/>
              <a:t>Proforma</a:t>
            </a:r>
            <a:r>
              <a:rPr lang="en-US" dirty="0" smtClean="0"/>
              <a:t> for Bob’s Office Building and Loan Application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57200" y="1600200"/>
            <a:ext cx="8466856" cy="3263774"/>
            <a:chOff x="457200" y="1600200"/>
            <a:chExt cx="8466856" cy="3263774"/>
          </a:xfrm>
        </p:grpSpPr>
        <p:sp>
          <p:nvSpPr>
            <p:cNvPr id="5" name="TextBox 4"/>
            <p:cNvSpPr txBox="1"/>
            <p:nvPr/>
          </p:nvSpPr>
          <p:spPr>
            <a:xfrm rot="16200000">
              <a:off x="8129929" y="4069846"/>
              <a:ext cx="1342034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/>
                <a:t> © OnCourse Learning</a:t>
              </a:r>
              <a:endParaRPr lang="en-US" sz="1000" dirty="0"/>
            </a:p>
          </p:txBody>
        </p:sp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57200" y="1600200"/>
              <a:ext cx="8229600" cy="32637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CHAPTER OUTLINE</a:t>
            </a:r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18.1	</a:t>
            </a:r>
            <a:r>
              <a:rPr lang="en-US" dirty="0" smtClean="0"/>
              <a:t>Expected Returns versus Stated Yields: Measuring the Impact of Default Risk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18.1.1</a:t>
            </a:r>
            <a:r>
              <a:rPr lang="en-US" dirty="0" smtClean="0"/>
              <a:t> 	Yield Degradation and Conditional Cash Flows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*18.1.2</a:t>
            </a:r>
            <a:r>
              <a:rPr lang="en-US" dirty="0" smtClean="0"/>
              <a:t> 	Hazard Functions and the Timing of Default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18.1.3</a:t>
            </a:r>
            <a:r>
              <a:rPr lang="en-US" dirty="0" smtClean="0"/>
              <a:t> 	Yield Degradation in Typical Commercial Mortgages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18.2</a:t>
            </a:r>
            <a:r>
              <a:rPr lang="en-US" dirty="0" smtClean="0"/>
              <a:t>	Commercial Mortgage Underwriting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18.2.1</a:t>
            </a:r>
            <a:r>
              <a:rPr lang="en-US" dirty="0" smtClean="0"/>
              <a:t> 	Basic Property-Level Underwriting Criteria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18.2.2</a:t>
            </a:r>
            <a:r>
              <a:rPr lang="en-US" dirty="0" smtClean="0"/>
              <a:t> 	Variables and Loan Terms to Negotiate</a:t>
            </a:r>
          </a:p>
          <a:p>
            <a:pPr marL="1484313" lvl="1" indent="-1484313">
              <a:buNone/>
              <a:tabLst>
                <a:tab pos="968375" algn="dec"/>
              </a:tabLst>
            </a:pPr>
            <a:r>
              <a:rPr lang="en-US" b="1" dirty="0" smtClean="0">
                <a:solidFill>
                  <a:srgbClr val="1C3F94"/>
                </a:solidFill>
              </a:rPr>
              <a:t>	18.2.3</a:t>
            </a:r>
            <a:r>
              <a:rPr lang="en-US" dirty="0" smtClean="0"/>
              <a:t> 	Numerical Example of the Normative Underwriting Process</a:t>
            </a:r>
          </a:p>
          <a:p>
            <a:pPr marL="688975" indent="-688975">
              <a:buNone/>
            </a:pPr>
            <a:r>
              <a:rPr lang="en-US" b="1" dirty="0" smtClean="0">
                <a:solidFill>
                  <a:srgbClr val="1C3F94"/>
                </a:solidFill>
              </a:rPr>
              <a:t>18.3</a:t>
            </a:r>
            <a:r>
              <a:rPr lang="en-US" dirty="0" smtClean="0"/>
              <a:t>	Chapter Summary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18.3</a:t>
            </a:r>
            <a:r>
              <a:rPr lang="en-US" dirty="0" smtClean="0"/>
              <a:t> 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KEY TERMS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53000"/>
          </a:xfrm>
        </p:spPr>
        <p:txBody>
          <a:bodyPr numCol="2" spcCol="182880">
            <a:normAutofit fontScale="77500" lnSpcReduction="20000"/>
          </a:bodyPr>
          <a:lstStyle/>
          <a:p>
            <a:r>
              <a:rPr lang="en-US" dirty="0" smtClean="0"/>
              <a:t>contract (stated) yield</a:t>
            </a:r>
          </a:p>
          <a:p>
            <a:r>
              <a:rPr lang="en-US" dirty="0" smtClean="0"/>
              <a:t>expected return (ex ante yield)</a:t>
            </a:r>
          </a:p>
          <a:p>
            <a:r>
              <a:rPr lang="en-US" dirty="0" smtClean="0"/>
              <a:t>coupon (coupon rate)</a:t>
            </a:r>
          </a:p>
          <a:p>
            <a:r>
              <a:rPr lang="en-US" dirty="0" smtClean="0"/>
              <a:t>credit losses</a:t>
            </a:r>
          </a:p>
          <a:p>
            <a:r>
              <a:rPr lang="en-US" dirty="0" smtClean="0"/>
              <a:t>yield degradation</a:t>
            </a:r>
          </a:p>
          <a:p>
            <a:r>
              <a:rPr lang="en-US" dirty="0" smtClean="0"/>
              <a:t>recovery rate</a:t>
            </a:r>
          </a:p>
          <a:p>
            <a:r>
              <a:rPr lang="en-US" dirty="0" smtClean="0"/>
              <a:t>loss severity</a:t>
            </a:r>
          </a:p>
          <a:p>
            <a:r>
              <a:rPr lang="en-US" dirty="0" smtClean="0"/>
              <a:t>conditional yield degradation</a:t>
            </a:r>
          </a:p>
          <a:p>
            <a:r>
              <a:rPr lang="en-US" dirty="0" smtClean="0"/>
              <a:t>hazard probability/function</a:t>
            </a:r>
          </a:p>
          <a:p>
            <a:r>
              <a:rPr lang="en-US" dirty="0" smtClean="0"/>
              <a:t>conditional survival probability</a:t>
            </a:r>
          </a:p>
          <a:p>
            <a:r>
              <a:rPr lang="en-US" dirty="0" smtClean="0"/>
              <a:t>cumulative survival probability</a:t>
            </a:r>
          </a:p>
          <a:p>
            <a:r>
              <a:rPr lang="en-US" dirty="0" smtClean="0"/>
              <a:t>unconditional default probability</a:t>
            </a:r>
          </a:p>
          <a:p>
            <a:r>
              <a:rPr lang="en-US" dirty="0" smtClean="0"/>
              <a:t>cumulative (lifetime) default probability</a:t>
            </a:r>
          </a:p>
          <a:p>
            <a:r>
              <a:rPr lang="en-US" dirty="0" smtClean="0"/>
              <a:t>ex ante (unconditional) yield degradation</a:t>
            </a:r>
          </a:p>
          <a:p>
            <a:r>
              <a:rPr lang="en-US" dirty="0" smtClean="0"/>
              <a:t>ex post yield degradation</a:t>
            </a:r>
          </a:p>
          <a:p>
            <a:r>
              <a:rPr lang="en-US" dirty="0" smtClean="0"/>
              <a:t>underwriting</a:t>
            </a:r>
          </a:p>
          <a:p>
            <a:r>
              <a:rPr lang="en-US" dirty="0" smtClean="0"/>
              <a:t>initial loan-to-value ratio (</a:t>
            </a:r>
            <a:r>
              <a:rPr lang="en-US" dirty="0" err="1" smtClean="0"/>
              <a:t>ILTV</a:t>
            </a:r>
            <a:r>
              <a:rPr lang="en-US" dirty="0" smtClean="0"/>
              <a:t>)</a:t>
            </a:r>
          </a:p>
          <a:p>
            <a:r>
              <a:rPr lang="en-US" dirty="0" smtClean="0"/>
              <a:t>volatility</a:t>
            </a:r>
          </a:p>
          <a:p>
            <a:r>
              <a:rPr lang="en-US" dirty="0" smtClean="0"/>
              <a:t>debt service coverage ratio (</a:t>
            </a:r>
            <a:r>
              <a:rPr lang="en-US" dirty="0" err="1" smtClean="0"/>
              <a:t>DCR</a:t>
            </a:r>
            <a:r>
              <a:rPr lang="en-US" dirty="0" smtClean="0"/>
              <a:t>)</a:t>
            </a:r>
          </a:p>
          <a:p>
            <a:r>
              <a:rPr lang="en-US" dirty="0" smtClean="0"/>
              <a:t>break-even ratio (</a:t>
            </a:r>
            <a:r>
              <a:rPr lang="en-US" dirty="0" err="1" smtClean="0"/>
              <a:t>BER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equity-before-tax cash flow (</a:t>
            </a:r>
            <a:r>
              <a:rPr lang="en-US" dirty="0" err="1" smtClean="0"/>
              <a:t>EBTCF</a:t>
            </a:r>
            <a:r>
              <a:rPr lang="en-US" dirty="0" smtClean="0"/>
              <a:t>)</a:t>
            </a:r>
          </a:p>
          <a:p>
            <a:r>
              <a:rPr lang="en-US" dirty="0" smtClean="0"/>
              <a:t>loan yield</a:t>
            </a:r>
          </a:p>
          <a:p>
            <a:r>
              <a:rPr lang="en-US" dirty="0" smtClean="0"/>
              <a:t>terminal LTV (</a:t>
            </a:r>
            <a:r>
              <a:rPr lang="en-US" dirty="0" err="1" smtClean="0"/>
              <a:t>TLTV</a:t>
            </a:r>
            <a:r>
              <a:rPr lang="en-US" dirty="0" smtClean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LEARNING OBJECTIVES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After reading this chapter, you should understand:</a:t>
            </a:r>
          </a:p>
          <a:p>
            <a:r>
              <a:rPr lang="en-US" dirty="0" smtClean="0"/>
              <a:t>How to quantify the effect of default risk on the expected returns to commercial mortgages.</a:t>
            </a:r>
          </a:p>
          <a:p>
            <a:r>
              <a:rPr lang="en-US" dirty="0" smtClean="0"/>
              <a:t>How commercial mortgage underwriting procedures are related to default risk.</a:t>
            </a:r>
          </a:p>
          <a:p>
            <a:r>
              <a:rPr lang="en-US" dirty="0" smtClean="0"/>
              <a:t>The major traditional procedures and measures used in commercial mortgage underwriting in the United States.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18.1</a:t>
            </a:r>
            <a:r>
              <a:rPr lang="en-US" dirty="0" smtClean="0"/>
              <a:t> Expected Returns versus Stated Yields: Measuring the Impact of Default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18.1.1</a:t>
            </a:r>
            <a:r>
              <a:rPr lang="en-US" dirty="0" smtClean="0"/>
              <a:t> Yield Degradation and Conditional Cash Flows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*18.1.2 </a:t>
            </a:r>
            <a:r>
              <a:rPr lang="en-US" dirty="0" smtClean="0"/>
              <a:t>Hazard Functions and the Timing of Default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smtClean="0"/>
              <a:t>18.1.3 </a:t>
            </a:r>
            <a:r>
              <a:rPr lang="en-US" dirty="0" smtClean="0"/>
              <a:t>Yield Degradation in Typical Commercial Mortgages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18-1 </a:t>
            </a:r>
            <a:r>
              <a:rPr lang="en-US" dirty="0" smtClean="0"/>
              <a:t>Typical Commercial Mortgage Hazard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914400" y="1316916"/>
            <a:ext cx="7315200" cy="4955977"/>
            <a:chOff x="914400" y="1316916"/>
            <a:chExt cx="7315200" cy="4955977"/>
          </a:xfrm>
        </p:grpSpPr>
        <p:sp>
          <p:nvSpPr>
            <p:cNvPr id="5" name="Rectangle 4"/>
            <p:cNvSpPr/>
            <p:nvPr/>
          </p:nvSpPr>
          <p:spPr>
            <a:xfrm>
              <a:off x="914400" y="5965116"/>
              <a:ext cx="345569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Source: Based on data from Esaki et al. 2002.</a:t>
              </a:r>
              <a:endParaRPr lang="en-US" sz="1400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43000" y="1316916"/>
              <a:ext cx="6739407" cy="457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7"/>
            <p:cNvSpPr/>
            <p:nvPr/>
          </p:nvSpPr>
          <p:spPr>
            <a:xfrm>
              <a:off x="914400" y="1393116"/>
              <a:ext cx="7315200" cy="45720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EXHIBIT 18-2 </a:t>
            </a:r>
            <a:r>
              <a:rPr lang="en-US" dirty="0" smtClean="0"/>
              <a:t>Typical Commercial Mortgage Survival Rates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914400" y="1524000"/>
            <a:ext cx="7315200" cy="4270177"/>
            <a:chOff x="914400" y="1524000"/>
            <a:chExt cx="7315200" cy="4270177"/>
          </a:xfrm>
        </p:grpSpPr>
        <p:sp>
          <p:nvSpPr>
            <p:cNvPr id="5" name="Rectangle 4"/>
            <p:cNvSpPr/>
            <p:nvPr/>
          </p:nvSpPr>
          <p:spPr>
            <a:xfrm>
              <a:off x="914400" y="5486400"/>
              <a:ext cx="3455690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1400" dirty="0" smtClean="0"/>
                <a:t>Source: Based on data from Esaki et al. 2002.</a:t>
              </a:r>
              <a:endParaRPr lang="en-US" sz="1400" dirty="0"/>
            </a:p>
          </p:txBody>
        </p:sp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0726" y="1571020"/>
              <a:ext cx="6857999" cy="36760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Rectangle 6"/>
            <p:cNvSpPr/>
            <p:nvPr/>
          </p:nvSpPr>
          <p:spPr>
            <a:xfrm>
              <a:off x="914400" y="1524000"/>
              <a:ext cx="7315200" cy="3962400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435</Words>
  <Application>Microsoft Office PowerPoint</Application>
  <PresentationFormat>On-screen Show (4:3)</PresentationFormat>
  <Paragraphs>92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Chapter 18</vt:lpstr>
      <vt:lpstr>CHAPTER OUTLINE</vt:lpstr>
      <vt:lpstr>LEARNING OBJECTIVES</vt:lpstr>
      <vt:lpstr>18.1 Expected Returns versus Stated Yields: Measuring the Impact of Default Risk</vt:lpstr>
      <vt:lpstr>18.1.1 Yield Degradation and Conditional Cash Flows</vt:lpstr>
      <vt:lpstr>*18.1.2 Hazard Functions and the Timing of Default</vt:lpstr>
      <vt:lpstr>18.1.3 Yield Degradation in Typical Commercial Mortgages</vt:lpstr>
      <vt:lpstr>EXHIBIT 18-1 Typical Commercial Mortgage Hazard Rates</vt:lpstr>
      <vt:lpstr>EXHIBIT 18-2 Typical Commercial Mortgage Survival Rates</vt:lpstr>
      <vt:lpstr>EXHIBIT 18-3 Lifetime Default Rates and Property Values</vt:lpstr>
      <vt:lpstr>EXHIBIT 18-4 Default Rate in Outstanding Loans by Lender: 1990–2010*</vt:lpstr>
      <vt:lpstr>EXHIBIT 18-5 Commercial Mortgage Credit Loss as Fraction of Par Value</vt:lpstr>
      <vt:lpstr>18.2 Commercial Mortgage Underwriting</vt:lpstr>
      <vt:lpstr>EXHIBIT 18-6 Typical Relationship between Initial LTV Ratio and the Ex Ante Lifetime Default Probability on a Commercial Property Mortgage</vt:lpstr>
      <vt:lpstr>18.2.1 Basic Property-Level Underwriting Criteria</vt:lpstr>
      <vt:lpstr>18.2.2 Variables and Loan Terms to Negotiate</vt:lpstr>
      <vt:lpstr>18.2.3 Numerical Example of the Normative Underwriting Process</vt:lpstr>
      <vt:lpstr>EXHIBIT 18-7A Broker’s Submitted Proforma for Bob’s Office Building</vt:lpstr>
      <vt:lpstr>EXHIBIT 18-7B Sioux’s Modified Proforma for Bob’s Office Building and Loan Application</vt:lpstr>
      <vt:lpstr>18.3 Chapter Summary</vt:lpstr>
      <vt:lpstr>KEY TERMS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McLaughlin</cp:lastModifiedBy>
  <cp:revision>81</cp:revision>
  <dcterms:created xsi:type="dcterms:W3CDTF">2013-02-04T22:06:42Z</dcterms:created>
  <dcterms:modified xsi:type="dcterms:W3CDTF">2013-02-20T23:15:50Z</dcterms:modified>
</cp:coreProperties>
</file>