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8" r:id="rId2"/>
    <p:sldId id="267" r:id="rId3"/>
    <p:sldId id="269" r:id="rId4"/>
    <p:sldId id="300" r:id="rId5"/>
    <p:sldId id="301" r:id="rId6"/>
    <p:sldId id="302" r:id="rId7"/>
    <p:sldId id="303" r:id="rId8"/>
    <p:sldId id="304" r:id="rId9"/>
    <p:sldId id="305" r:id="rId10"/>
    <p:sldId id="306" r:id="rId11"/>
    <p:sldId id="307" r:id="rId12"/>
    <p:sldId id="308" r:id="rId13"/>
    <p:sldId id="309" r:id="rId14"/>
    <p:sldId id="310" r:id="rId15"/>
    <p:sldId id="311" r:id="rId16"/>
    <p:sldId id="312" r:id="rId17"/>
    <p:sldId id="313" r:id="rId18"/>
    <p:sldId id="314" r:id="rId19"/>
    <p:sldId id="315" r:id="rId20"/>
    <p:sldId id="316" r:id="rId21"/>
    <p:sldId id="317" r:id="rId22"/>
    <p:sldId id="298" r:id="rId23"/>
    <p:sldId id="29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3F94"/>
    <a:srgbClr val="A1B7ED"/>
    <a:srgbClr val="8481C1"/>
    <a:srgbClr val="4F81B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7" autoAdjust="0"/>
    <p:restoredTop sz="86353" autoAdjust="0"/>
  </p:normalViewPr>
  <p:slideViewPr>
    <p:cSldViewPr>
      <p:cViewPr varScale="1">
        <p:scale>
          <a:sx n="85" d="100"/>
          <a:sy n="85" d="100"/>
        </p:scale>
        <p:origin x="-2021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353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B655D-F707-4E5C-88E9-E5A4F346CD5A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308253-642B-496E-8E3C-431AA2AE7D4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CHAPTER 17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DFE97F-56F6-4C03-AF90-A2BF2AF76281}" type="datetimeFigureOut">
              <a:rPr lang="en-US" smtClean="0"/>
              <a:pPr/>
              <a:t>2/20/2013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AE1673-3FEA-4676-B126-2846E845E8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AE1673-3FEA-4676-B126-2846E845E8E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191ACB8-F838-4BED-9153-7EEA40767F5E}" type="datetime1">
              <a:rPr lang="en-US" smtClean="0"/>
              <a:pPr/>
              <a:t>2/20/2013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©2014 OnCourse Learning. All Rights Reserved.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CHAPTER 17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>
          <a:xfrm>
            <a:off x="0" y="0"/>
            <a:ext cx="9144000" cy="3581400"/>
          </a:xfrm>
          <a:prstGeom prst="rect">
            <a:avLst/>
          </a:prstGeom>
          <a:gradFill flip="none" rotWithShape="1">
            <a:gsLst>
              <a:gs pos="0">
                <a:srgbClr val="1C3F94">
                  <a:shade val="30000"/>
                  <a:satMod val="115000"/>
                </a:srgbClr>
              </a:gs>
              <a:gs pos="50000">
                <a:srgbClr val="1C3F94">
                  <a:shade val="67500"/>
                  <a:satMod val="115000"/>
                </a:srgbClr>
              </a:gs>
              <a:gs pos="100000">
                <a:srgbClr val="1C3F94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990600"/>
            <a:ext cx="4572000" cy="1524000"/>
          </a:xfrm>
          <a:noFill/>
        </p:spPr>
        <p:txBody>
          <a:bodyPr anchor="ctr">
            <a:noAutofit/>
          </a:bodyPr>
          <a:lstStyle>
            <a:lvl1pPr algn="ctr">
              <a:defRPr sz="280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3429000"/>
            <a:ext cx="6553200" cy="2895600"/>
          </a:xfrm>
          <a:noFill/>
          <a:ln w="38100">
            <a:solidFill>
              <a:schemeClr val="bg2"/>
            </a:solidFill>
          </a:ln>
        </p:spPr>
        <p:txBody>
          <a:bodyPr tIns="182880" anchor="ctr">
            <a:normAutofit/>
          </a:bodyPr>
          <a:lstStyle>
            <a:lvl1pPr marL="0" indent="0" algn="l">
              <a:buNone/>
              <a:defRPr sz="4000">
                <a:solidFill>
                  <a:srgbClr val="1C3F94"/>
                </a:solidFill>
                <a:latin typeface="+mj-lt"/>
                <a:cs typeface="Times New Roman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 l="1115" r="1115" b="1378"/>
          <a:stretch>
            <a:fillRect/>
          </a:stretch>
        </p:blipFill>
        <p:spPr bwMode="auto">
          <a:xfrm>
            <a:off x="381000" y="304800"/>
            <a:ext cx="3799520" cy="3102476"/>
          </a:xfrm>
          <a:prstGeom prst="rect">
            <a:avLst/>
          </a:prstGeom>
          <a:noFill/>
          <a:ln w="38100">
            <a:solidFill>
              <a:schemeClr val="bg2"/>
            </a:solidFill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>
                <a:srgbClr val="1C3F94"/>
              </a:buClr>
              <a:buSzPct val="90000"/>
              <a:buFont typeface="Wingdings" pitchFamily="2" charset="2"/>
              <a:buChar char=""/>
              <a:defRPr sz="2800"/>
            </a:lvl1pPr>
            <a:lvl2pPr>
              <a:buClr>
                <a:schemeClr val="accent6">
                  <a:lumMod val="75000"/>
                </a:schemeClr>
              </a:buClr>
              <a:buSzPct val="90000"/>
              <a:buFont typeface="Wingdings" pitchFamily="2" charset="2"/>
              <a:buChar char="l"/>
              <a:defRPr sz="2400"/>
            </a:lvl2pPr>
            <a:lvl3pPr>
              <a:buClr>
                <a:schemeClr val="accent3">
                  <a:lumMod val="75000"/>
                </a:schemeClr>
              </a:buClr>
              <a:buSzPct val="90000"/>
              <a:buFont typeface="Wingdings" pitchFamily="2" charset="2"/>
              <a:buChar char="l"/>
              <a:defRPr sz="2000"/>
            </a:lvl3pPr>
            <a:lvl4pPr>
              <a:buClr>
                <a:srgbClr val="1C3F94"/>
              </a:buClr>
              <a:defRPr sz="1800"/>
            </a:lvl4pPr>
            <a:lvl5pPr>
              <a:buClr>
                <a:srgbClr val="1C3F94"/>
              </a:buCl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1C3F94"/>
          </a:solidFill>
          <a:ln>
            <a:solidFill>
              <a:srgbClr val="1C3F9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998684" y="6416675"/>
            <a:ext cx="31466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©2014 OnCourse Learning. All Rights Reserved.</a:t>
            </a:r>
            <a:endParaRPr lang="en-US" sz="1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" name="Picture 3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83515" y="6297966"/>
            <a:ext cx="66048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0" y="6416675"/>
            <a:ext cx="1828800" cy="274320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SLIDE </a:t>
            </a:r>
            <a:fld id="{BB82B8BA-AAD4-4AAB-9E1B-D668BEB9A1E6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8229600" y="0"/>
            <a:ext cx="914400" cy="722531"/>
            <a:chOff x="0" y="0"/>
            <a:chExt cx="914400" cy="722531"/>
          </a:xfrm>
        </p:grpSpPr>
        <p:sp>
          <p:nvSpPr>
            <p:cNvPr id="14" name="Trapezoid 13"/>
            <p:cNvSpPr/>
            <p:nvPr/>
          </p:nvSpPr>
          <p:spPr>
            <a:xfrm flipV="1">
              <a:off x="0" y="0"/>
              <a:ext cx="914400" cy="609600"/>
            </a:xfrm>
            <a:prstGeom prst="trapezoid">
              <a:avLst/>
            </a:prstGeom>
            <a:solidFill>
              <a:srgbClr val="1C3F94"/>
            </a:soli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74275" y="76200"/>
              <a:ext cx="7658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CHAPTER</a:t>
              </a:r>
            </a:p>
            <a:p>
              <a:pPr algn="ctr"/>
              <a:r>
                <a:rPr lang="en-US" sz="1200" dirty="0" smtClean="0">
                  <a:solidFill>
                    <a:schemeClr val="bg1"/>
                  </a:solidFill>
                </a:rPr>
                <a:t>17</a:t>
              </a:r>
            </a:p>
            <a:p>
              <a:pPr algn="ctr"/>
              <a:endParaRPr lang="en-US" sz="1200" dirty="0">
                <a:solidFill>
                  <a:schemeClr val="bg1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rgbClr val="1C3F9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1C3F94"/>
        </a:buClr>
        <a:buSzPct val="90000"/>
        <a:buFont typeface="Wingdings" pitchFamily="2" charset="2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90000"/>
        <a:buFont typeface="Wingdings" pitchFamily="2" charset="2"/>
        <a:buChar char="l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>
            <a:lumMod val="75000"/>
          </a:schemeClr>
        </a:buClr>
        <a:buSzPct val="90000"/>
        <a:buFont typeface="Wingdings" pitchFamily="2" charset="2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1C3F94"/>
        </a:buClr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</a:t>
            </a:r>
            <a:r>
              <a:rPr lang="en-US" sz="9600" dirty="0" smtClean="0"/>
              <a:t>17</a:t>
            </a:r>
            <a:endParaRPr lang="en-US" sz="9600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kern="0" dirty="0" smtClean="0"/>
              <a:t>Mortgage Basics II: </a:t>
            </a:r>
            <a:br>
              <a:rPr lang="en-US" kern="0" dirty="0" smtClean="0"/>
            </a:br>
            <a:r>
              <a:rPr lang="en-US" kern="0" dirty="0" smtClean="0"/>
              <a:t>Payments, Yields, and Values</a:t>
            </a:r>
            <a:endParaRPr lang="en-US" kern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172200"/>
            <a:ext cx="2133600" cy="365125"/>
          </a:xfrm>
        </p:spPr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4068762"/>
          </a:xfrm>
        </p:spPr>
        <p:txBody>
          <a:bodyPr anchor="t">
            <a:noAutofit/>
          </a:bodyPr>
          <a:lstStyle/>
          <a:p>
            <a:pPr lvl="0"/>
            <a:r>
              <a:rPr lang="en-US" sz="2800" b="1" dirty="0" smtClean="0"/>
              <a:t>EXHIBIT 17-4 </a:t>
            </a:r>
            <a:r>
              <a:rPr lang="en-US" sz="2800" dirty="0" smtClean="0"/>
              <a:t>Graduated Payment Mortgage (</a:t>
            </a:r>
            <a:r>
              <a:rPr lang="en-US" sz="2800" dirty="0" err="1" smtClean="0"/>
              <a:t>GPM</a:t>
            </a:r>
            <a:r>
              <a:rPr lang="en-US" sz="2800" dirty="0" smtClean="0"/>
              <a:t>) Payments and Interest Component ($1 million, 12%, 30-year, monthly payments; 4 annual steps of 7.5%)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741962" y="228600"/>
            <a:ext cx="4973217" cy="5943600"/>
            <a:chOff x="3741962" y="228600"/>
            <a:chExt cx="4973217" cy="59436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21052" y="5370022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4099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67200" y="228600"/>
              <a:ext cx="3749040" cy="2383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100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741962" y="2548890"/>
              <a:ext cx="4743450" cy="36233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3886200" y="274638"/>
            <a:ext cx="4970621" cy="5164137"/>
            <a:chOff x="3886200" y="274638"/>
            <a:chExt cx="4970621" cy="5164137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8062694" y="4630433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3886200" y="274638"/>
              <a:ext cx="4732020" cy="5164137"/>
              <a:chOff x="3657600" y="274638"/>
              <a:chExt cx="4732020" cy="5164137"/>
            </a:xfrm>
          </p:grpSpPr>
          <p:pic>
            <p:nvPicPr>
              <p:cNvPr id="5122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3657600" y="2667000"/>
                <a:ext cx="4732020" cy="27717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123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038600" y="274638"/>
                <a:ext cx="3674745" cy="23774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3200400" cy="5897562"/>
          </a:xfrm>
        </p:spPr>
        <p:txBody>
          <a:bodyPr anchor="t">
            <a:noAutofit/>
          </a:bodyPr>
          <a:lstStyle/>
          <a:p>
            <a:pPr lvl="0"/>
            <a:r>
              <a:rPr lang="en-US" sz="2800" b="1" dirty="0" smtClean="0"/>
              <a:t>EXHIBIT 17-5 </a:t>
            </a:r>
            <a:r>
              <a:rPr lang="en-US" sz="2800" dirty="0" smtClean="0"/>
              <a:t>Adjustable Rate Mortgage (ARM) Payments and Interest Component ($1 million, 9% initial interest, 30-year, monthly payments; one-year adjustment interval, possible hypothetical history)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17.2</a:t>
            </a:r>
            <a:r>
              <a:rPr lang="en-US" dirty="0" smtClean="0"/>
              <a:t> Loan Yields and Mortgage 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17.2.1</a:t>
            </a:r>
            <a:r>
              <a:rPr lang="en-US" dirty="0" smtClean="0"/>
              <a:t> Computing Mortgage Yields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EXHIBIT 17-6A </a:t>
            </a:r>
            <a:r>
              <a:rPr lang="en-US" dirty="0" smtClean="0"/>
              <a:t>Effect of Prepayment on Loan Yield (8%, 30-year)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13806" y="1578684"/>
            <a:ext cx="6957215" cy="4572000"/>
            <a:chOff x="1213806" y="1578684"/>
            <a:chExt cx="6957215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376894" y="53485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614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13806" y="1578684"/>
              <a:ext cx="671638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EXHIBIT 17-6B </a:t>
            </a:r>
            <a:r>
              <a:rPr lang="en-US" dirty="0" smtClean="0"/>
              <a:t>Yield (</a:t>
            </a:r>
            <a:r>
              <a:rPr lang="en-US" dirty="0" err="1" smtClean="0"/>
              <a:t>IRR</a:t>
            </a:r>
            <a:r>
              <a:rPr lang="en-US" dirty="0" smtClean="0"/>
              <a:t>) on 8%, 30-year CP-</a:t>
            </a:r>
            <a:r>
              <a:rPr lang="en-US" dirty="0" err="1" smtClean="0"/>
              <a:t>FRM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638175" y="2581275"/>
            <a:ext cx="8103308" cy="1695450"/>
            <a:chOff x="638175" y="2581275"/>
            <a:chExt cx="8103308" cy="169545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7947356" y="3454264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717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38175" y="2581275"/>
              <a:ext cx="7867650" cy="16954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17.2.2</a:t>
            </a:r>
            <a:r>
              <a:rPr lang="en-US" dirty="0" smtClean="0"/>
              <a:t> Why Points and Fees Exist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17.2.3</a:t>
            </a:r>
            <a:r>
              <a:rPr lang="en-US" dirty="0" smtClean="0"/>
              <a:t> Using Yields to Value Mortgages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17.3</a:t>
            </a:r>
            <a:r>
              <a:rPr lang="en-US" dirty="0" smtClean="0"/>
              <a:t> Refinancing Decision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17.3.1 </a:t>
            </a:r>
            <a:r>
              <a:rPr lang="en-US" dirty="0" smtClean="0"/>
              <a:t>Traditional Refinancing Calculation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CHAPTER OUTLINE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17.1</a:t>
            </a:r>
            <a:r>
              <a:rPr lang="en-US" dirty="0" smtClean="0"/>
              <a:t> 	Calculating Loan Payments and Balances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17.1.1 </a:t>
            </a:r>
            <a:r>
              <a:rPr lang="en-US" dirty="0" smtClean="0"/>
              <a:t>	Four Basic Rules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17.1.2</a:t>
            </a:r>
            <a:r>
              <a:rPr lang="en-US" dirty="0" smtClean="0"/>
              <a:t> 	Applying the Rules to Design Loans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17.2</a:t>
            </a:r>
            <a:r>
              <a:rPr lang="en-US" dirty="0" smtClean="0"/>
              <a:t> 	Loan Yields and Mortgage Valuation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17.2.1</a:t>
            </a:r>
            <a:r>
              <a:rPr lang="en-US" dirty="0" smtClean="0"/>
              <a:t> 	Computing Mortgage Yields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17.2.2</a:t>
            </a:r>
            <a:r>
              <a:rPr lang="en-US" dirty="0" smtClean="0"/>
              <a:t> 	Why Points and Fees Exist</a:t>
            </a:r>
          </a:p>
          <a:p>
            <a:pPr marL="1484313" lvl="1" indent="-801688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17.2.3</a:t>
            </a:r>
            <a:r>
              <a:rPr lang="en-US" dirty="0" smtClean="0"/>
              <a:t> 	Using Yields to Value Mortgages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17.3</a:t>
            </a:r>
            <a:r>
              <a:rPr lang="en-US" dirty="0" smtClean="0"/>
              <a:t> 	Refinancing Decision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17.3.1</a:t>
            </a:r>
            <a:r>
              <a:rPr lang="en-US" dirty="0" smtClean="0"/>
              <a:t> 	Traditional Refinancing Calculation</a:t>
            </a:r>
          </a:p>
          <a:p>
            <a:pPr marL="1484313" lvl="1" indent="-1484313">
              <a:buNone/>
              <a:tabLst>
                <a:tab pos="968375" algn="dec"/>
              </a:tabLst>
            </a:pPr>
            <a:r>
              <a:rPr lang="en-US" b="1" dirty="0" smtClean="0">
                <a:solidFill>
                  <a:srgbClr val="1C3F94"/>
                </a:solidFill>
              </a:rPr>
              <a:t>	*17.3.2</a:t>
            </a:r>
            <a:r>
              <a:rPr lang="en-US" dirty="0" smtClean="0"/>
              <a:t> 	What Is Left Out of the Traditional Calculation: Prepayment Option Value</a:t>
            </a:r>
          </a:p>
          <a:p>
            <a:pPr marL="688975" indent="-688975">
              <a:buNone/>
            </a:pPr>
            <a:r>
              <a:rPr lang="en-US" b="1" dirty="0" smtClean="0">
                <a:solidFill>
                  <a:srgbClr val="1C3F94"/>
                </a:solidFill>
              </a:rPr>
              <a:t>17.4</a:t>
            </a:r>
            <a:r>
              <a:rPr lang="en-US" dirty="0" smtClean="0"/>
              <a:t> 	Chapter Summary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*17.3.2 </a:t>
            </a:r>
            <a:r>
              <a:rPr lang="en-US" dirty="0" smtClean="0"/>
              <a:t>What Is Left Out of the Traditional Calculation: Prepayment Option 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17.4 </a:t>
            </a:r>
            <a:r>
              <a:rPr lang="en-US" dirty="0" smtClean="0"/>
              <a:t>Chapter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four basic rules of payments and balances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outstanding loan balance (</a:t>
            </a:r>
            <a:r>
              <a:rPr lang="en-US" sz="2400" dirty="0" err="1" smtClean="0"/>
              <a:t>OLB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contract principal (L)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interest owed (</a:t>
            </a:r>
            <a:r>
              <a:rPr lang="en-US" sz="2400" dirty="0" err="1" smtClean="0"/>
              <a:t>INT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amortization of principal (</a:t>
            </a:r>
            <a:r>
              <a:rPr lang="en-US" sz="2400" dirty="0" err="1" smtClean="0"/>
              <a:t>AMORT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payment amount (PMT)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contract interest rate (r)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interest-only loan</a:t>
            </a:r>
            <a:br>
              <a:rPr lang="en-US" sz="2400" dirty="0" smtClean="0"/>
            </a:br>
            <a:endParaRPr lang="en-US" sz="2400" dirty="0" smtClean="0"/>
          </a:p>
          <a:p>
            <a:pPr>
              <a:spcBef>
                <a:spcPts val="300"/>
              </a:spcBef>
            </a:pPr>
            <a:r>
              <a:rPr lang="en-US" sz="2400" dirty="0" smtClean="0"/>
              <a:t>constant-amortization mortgage (CAM)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constant-payment mortgage (</a:t>
            </a:r>
            <a:r>
              <a:rPr lang="en-US" sz="2400" dirty="0" err="1" smtClean="0"/>
              <a:t>CPM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balloon payment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graduated payment mortgage (</a:t>
            </a:r>
            <a:r>
              <a:rPr lang="en-US" sz="2400" dirty="0" err="1" smtClean="0"/>
              <a:t>GPM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negative amortization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adjustable rate mortgage (ARM)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yield curve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KEY TERMS </a:t>
            </a:r>
            <a:r>
              <a:rPr lang="en-US" sz="2000" i="1" dirty="0" smtClean="0">
                <a:solidFill>
                  <a:srgbClr val="00B0F0"/>
                </a:solidFill>
              </a:rPr>
              <a:t>(continued)</a:t>
            </a:r>
            <a:endParaRPr lang="en-US" sz="2000" i="1" dirty="0">
              <a:solidFill>
                <a:srgbClr val="00B0F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953000"/>
          </a:xfrm>
        </p:spPr>
        <p:txBody>
          <a:bodyPr numCol="2" spcCol="182880">
            <a:noAutofit/>
          </a:bodyPr>
          <a:lstStyle/>
          <a:p>
            <a:pPr>
              <a:spcBef>
                <a:spcPts val="300"/>
              </a:spcBef>
            </a:pPr>
            <a:r>
              <a:rPr lang="en-US" sz="2400" dirty="0" smtClean="0"/>
              <a:t>margin (in ARM)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index (in ARM)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teaser rate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fixed rate mortgage (</a:t>
            </a:r>
            <a:r>
              <a:rPr lang="en-US" sz="2400" dirty="0" err="1" smtClean="0"/>
              <a:t>FRM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yield (</a:t>
            </a:r>
            <a:r>
              <a:rPr lang="en-US" sz="2400" dirty="0" err="1" smtClean="0"/>
              <a:t>IRR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yield-to-maturity (</a:t>
            </a:r>
            <a:r>
              <a:rPr lang="en-US" sz="2400" dirty="0" err="1" smtClean="0"/>
              <a:t>YTM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origination fee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discount points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basis points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par value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annual percentage rate (APR)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effective interest rate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prepayment penalty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mortgage menu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mortgage-equivalent yield (</a:t>
            </a:r>
            <a:r>
              <a:rPr lang="en-US" sz="2400" dirty="0" err="1" smtClean="0"/>
              <a:t>MEY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bond- or coupon-equivalent yield (</a:t>
            </a:r>
            <a:r>
              <a:rPr lang="en-US" sz="2400" dirty="0" err="1" smtClean="0"/>
              <a:t>BEY</a:t>
            </a:r>
            <a:r>
              <a:rPr lang="en-US" sz="2400" dirty="0" smtClean="0"/>
              <a:t>, </a:t>
            </a:r>
            <a:r>
              <a:rPr lang="en-US" sz="2400" dirty="0" err="1" smtClean="0"/>
              <a:t>CEY</a:t>
            </a:r>
            <a:r>
              <a:rPr lang="en-US" sz="2400" dirty="0" smtClean="0"/>
              <a:t>)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prepayment option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refinancing</a:t>
            </a:r>
          </a:p>
          <a:p>
            <a:pPr>
              <a:spcBef>
                <a:spcPts val="300"/>
              </a:spcBef>
            </a:pPr>
            <a:r>
              <a:rPr lang="en-US" sz="2400" dirty="0" err="1" smtClean="0"/>
              <a:t>NPV</a:t>
            </a:r>
            <a:r>
              <a:rPr lang="en-US" sz="2400" dirty="0" smtClean="0"/>
              <a:t> of refinancing</a:t>
            </a:r>
          </a:p>
          <a:p>
            <a:pPr>
              <a:spcBef>
                <a:spcPts val="300"/>
              </a:spcBef>
            </a:pPr>
            <a:r>
              <a:rPr lang="en-US" sz="2400" dirty="0" smtClean="0"/>
              <a:t>contingent value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LEARNING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After reading this chapter, you should understand:</a:t>
            </a:r>
          </a:p>
          <a:p>
            <a:r>
              <a:rPr lang="en-US" dirty="0" smtClean="0"/>
              <a:t>How to compute mortgage payments and balances for a variety of different types of loans, and how to creatively design your own customized loans.</a:t>
            </a:r>
          </a:p>
          <a:p>
            <a:r>
              <a:rPr lang="en-US" dirty="0" smtClean="0"/>
              <a:t>How to compute mortgage yields, and how to use mortgage yields to evaluate mortgages.</a:t>
            </a:r>
          </a:p>
          <a:p>
            <a:r>
              <a:rPr lang="en-US" dirty="0" smtClean="0"/>
              <a:t>The nature of the refinancing and prepayment decision, including the ability at some level to quantitatively evaluate this decision from a market value perspective.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17.1</a:t>
            </a:r>
            <a:r>
              <a:rPr lang="en-US" dirty="0" smtClean="0"/>
              <a:t> Calculating Loan Payments and Balances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17.1.1</a:t>
            </a:r>
            <a:r>
              <a:rPr lang="en-US" dirty="0" smtClean="0"/>
              <a:t> Four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b="1" dirty="0" smtClean="0"/>
              <a:t>17.1.2</a:t>
            </a:r>
            <a:r>
              <a:rPr lang="en-US" dirty="0" smtClean="0"/>
              <a:t> Applying the Rules to Design Loans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17-1 </a:t>
            </a:r>
            <a:r>
              <a:rPr lang="en-US" dirty="0" smtClean="0"/>
              <a:t>Interest-Only Mortgage Payments and Interest Component ($1 million, 12%, 30-year, monthly payments)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05438" y="1588548"/>
            <a:ext cx="5755983" cy="4572000"/>
            <a:chOff x="1805438" y="1588548"/>
            <a:chExt cx="5755983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767294" y="534850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05438" y="1588548"/>
              <a:ext cx="5533125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17-2 </a:t>
            </a:r>
            <a:r>
              <a:rPr lang="en-US" dirty="0" smtClean="0"/>
              <a:t>Constant-Amortization Mortgage (CAM) Payments and Interest Component ($1 million, 12%, 30-year, monthly payments)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828800" y="1600200"/>
            <a:ext cx="5885021" cy="4572000"/>
            <a:chOff x="1828800" y="1600200"/>
            <a:chExt cx="5885021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919694" y="5357471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828800" y="1600200"/>
              <a:ext cx="5630208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 smtClean="0"/>
              <a:t>EXHIBIT 17-3 </a:t>
            </a:r>
            <a:r>
              <a:rPr lang="en-US" dirty="0" smtClean="0"/>
              <a:t>Constant-Payment Mortgage (</a:t>
            </a:r>
            <a:r>
              <a:rPr lang="en-US" dirty="0" err="1" smtClean="0"/>
              <a:t>CPM</a:t>
            </a:r>
            <a:r>
              <a:rPr lang="en-US" dirty="0" smtClean="0"/>
              <a:t>) Payments and Interest Component ($1 million, 12%, 30-year, monthly payments)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BB82B8BA-AAD4-4AAB-9E1B-D668BEB9A1E6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789917" y="1600200"/>
            <a:ext cx="5771504" cy="4572000"/>
            <a:chOff x="1789917" y="1600200"/>
            <a:chExt cx="5771504" cy="4572000"/>
          </a:xfrm>
        </p:grpSpPr>
        <p:sp>
          <p:nvSpPr>
            <p:cNvPr id="5" name="TextBox 4"/>
            <p:cNvSpPr txBox="1"/>
            <p:nvPr/>
          </p:nvSpPr>
          <p:spPr>
            <a:xfrm rot="16200000">
              <a:off x="6767294" y="5366436"/>
              <a:ext cx="134203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 © OnCourse Learning</a:t>
              </a:r>
              <a:endParaRPr lang="en-US" sz="1000" dirty="0"/>
            </a:p>
          </p:txBody>
        </p:sp>
        <p:pic>
          <p:nvPicPr>
            <p:cNvPr id="307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789917" y="1600200"/>
              <a:ext cx="5564166" cy="4572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515</Words>
  <Application>Microsoft Office PowerPoint</Application>
  <PresentationFormat>On-screen Show (4:3)</PresentationFormat>
  <Paragraphs>109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Chapter 17</vt:lpstr>
      <vt:lpstr>CHAPTER OUTLINE</vt:lpstr>
      <vt:lpstr>LEARNING OBJECTIVES</vt:lpstr>
      <vt:lpstr>17.1 Calculating Loan Payments and Balances</vt:lpstr>
      <vt:lpstr>17.1.1 Four Basic Rules</vt:lpstr>
      <vt:lpstr>17.1.2 Applying the Rules to Design Loans</vt:lpstr>
      <vt:lpstr>EXHIBIT 17-1 Interest-Only Mortgage Payments and Interest Component ($1 million, 12%, 30-year, monthly payments)</vt:lpstr>
      <vt:lpstr>EXHIBIT 17-2 Constant-Amortization Mortgage (CAM) Payments and Interest Component ($1 million, 12%, 30-year, monthly payments)</vt:lpstr>
      <vt:lpstr>EXHIBIT 17-3 Constant-Payment Mortgage (CPM) Payments and Interest Component ($1 million, 12%, 30-year, monthly payments)</vt:lpstr>
      <vt:lpstr>EXHIBIT 17-4 Graduated Payment Mortgage (GPM) Payments and Interest Component ($1 million, 12%, 30-year, monthly payments; 4 annual steps of 7.5%)</vt:lpstr>
      <vt:lpstr>EXHIBIT 17-5 Adjustable Rate Mortgage (ARM) Payments and Interest Component ($1 million, 9% initial interest, 30-year, monthly payments; one-year adjustment interval, possible hypothetical history)</vt:lpstr>
      <vt:lpstr>17.2 Loan Yields and Mortgage Valuation</vt:lpstr>
      <vt:lpstr>17.2.1 Computing Mortgage Yields</vt:lpstr>
      <vt:lpstr>EXHIBIT 17-6A Effect of Prepayment on Loan Yield (8%, 30-year)</vt:lpstr>
      <vt:lpstr>EXHIBIT 17-6B Yield (IRR) on 8%, 30-year CP-FRM</vt:lpstr>
      <vt:lpstr>17.2.2 Why Points and Fees Exist</vt:lpstr>
      <vt:lpstr>17.2.3 Using Yields to Value Mortgages</vt:lpstr>
      <vt:lpstr>17.3 Refinancing Decision</vt:lpstr>
      <vt:lpstr>17.3.1 Traditional Refinancing Calculation</vt:lpstr>
      <vt:lpstr>*17.3.2 What Is Left Out of the Traditional Calculation: Prepayment Option Value</vt:lpstr>
      <vt:lpstr>17.4 Chapter Summary</vt:lpstr>
      <vt:lpstr>KEY TERMS</vt:lpstr>
      <vt:lpstr>KEY TERMS (continued)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*</dc:creator>
  <cp:lastModifiedBy>McLaughlin</cp:lastModifiedBy>
  <cp:revision>75</cp:revision>
  <dcterms:created xsi:type="dcterms:W3CDTF">2013-02-04T22:06:42Z</dcterms:created>
  <dcterms:modified xsi:type="dcterms:W3CDTF">2013-02-20T23:15:38Z</dcterms:modified>
</cp:coreProperties>
</file>