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8" r:id="rId2"/>
    <p:sldId id="267" r:id="rId3"/>
    <p:sldId id="269" r:id="rId4"/>
    <p:sldId id="314" r:id="rId5"/>
    <p:sldId id="315" r:id="rId6"/>
    <p:sldId id="316" r:id="rId7"/>
    <p:sldId id="317" r:id="rId8"/>
    <p:sldId id="270" r:id="rId9"/>
    <p:sldId id="318" r:id="rId10"/>
    <p:sldId id="301" r:id="rId11"/>
    <p:sldId id="302" r:id="rId12"/>
    <p:sldId id="319" r:id="rId13"/>
    <p:sldId id="320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21" r:id="rId24"/>
    <p:sldId id="312" r:id="rId25"/>
    <p:sldId id="313" r:id="rId26"/>
    <p:sldId id="298" r:id="rId27"/>
    <p:sldId id="299" r:id="rId28"/>
    <p:sldId id="30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1C3F94"/>
    <a:srgbClr val="A1B7ED"/>
    <a:srgbClr val="8481C1"/>
    <a:srgbClr val="4F81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353" autoAdjust="0"/>
  </p:normalViewPr>
  <p:slideViewPr>
    <p:cSldViewPr>
      <p:cViewPr varScale="1">
        <p:scale>
          <a:sx n="85" d="100"/>
          <a:sy n="85" d="100"/>
        </p:scale>
        <p:origin x="-2021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1295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CHAPTER 16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82852E-478D-49A8-BFF7-DB3A375EFEF8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©2014 OnCourse Learning.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916BEA-EB9C-4BE1-A43A-6852E112B1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CHAPTER 16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FE97F-56F6-4C03-AF90-A2BF2AF76281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©2014 OnCourse Learning.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1673-3FEA-4676-B126-2846E845E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1673-3FEA-4676-B126-2846E845E8E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5F3EB7C-E565-420D-9410-773558065A1D}" type="datetime1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©2014 OnCourse Learning. All Rights Reserved.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CHAPTER 16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3581400"/>
          </a:xfrm>
          <a:prstGeom prst="rect">
            <a:avLst/>
          </a:prstGeom>
          <a:gradFill flip="none" rotWithShape="1">
            <a:gsLst>
              <a:gs pos="0">
                <a:srgbClr val="1C3F94">
                  <a:shade val="30000"/>
                  <a:satMod val="115000"/>
                </a:srgbClr>
              </a:gs>
              <a:gs pos="50000">
                <a:srgbClr val="1C3F94">
                  <a:shade val="67500"/>
                  <a:satMod val="115000"/>
                </a:srgbClr>
              </a:gs>
              <a:gs pos="100000">
                <a:srgbClr val="1C3F94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990600"/>
            <a:ext cx="4572000" cy="1524000"/>
          </a:xfrm>
          <a:noFill/>
        </p:spPr>
        <p:txBody>
          <a:bodyPr anchor="ctr">
            <a:noAutofit/>
          </a:bodyPr>
          <a:lstStyle>
            <a:lvl1pPr algn="ctr">
              <a:defRPr sz="28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429000"/>
            <a:ext cx="6553200" cy="2895600"/>
          </a:xfrm>
          <a:noFill/>
          <a:ln w="38100">
            <a:solidFill>
              <a:schemeClr val="bg2"/>
            </a:solidFill>
          </a:ln>
        </p:spPr>
        <p:txBody>
          <a:bodyPr tIns="182880" anchor="ctr">
            <a:normAutofit/>
          </a:bodyPr>
          <a:lstStyle>
            <a:lvl1pPr marL="0" indent="0" algn="l">
              <a:buNone/>
              <a:defRPr sz="4000">
                <a:solidFill>
                  <a:srgbClr val="1C3F94"/>
                </a:solidFill>
                <a:latin typeface="+mj-lt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l="1115" r="1115" b="1378"/>
          <a:stretch>
            <a:fillRect/>
          </a:stretch>
        </p:blipFill>
        <p:spPr bwMode="auto">
          <a:xfrm>
            <a:off x="381000" y="304800"/>
            <a:ext cx="3799520" cy="3102476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rgbClr val="1C3F94"/>
              </a:buClr>
              <a:buSzPct val="90000"/>
              <a:buFont typeface="Wingdings" pitchFamily="2" charset="2"/>
              <a:buChar char=""/>
              <a:defRPr sz="2800"/>
            </a:lvl1pPr>
            <a:lvl2pPr>
              <a:buClr>
                <a:schemeClr val="accent6">
                  <a:lumMod val="75000"/>
                </a:schemeClr>
              </a:buClr>
              <a:buSzPct val="90000"/>
              <a:buFont typeface="Wingdings" pitchFamily="2" charset="2"/>
              <a:buChar char="l"/>
              <a:defRPr sz="2400"/>
            </a:lvl2pPr>
            <a:lvl3pPr>
              <a:buClr>
                <a:schemeClr val="accent3">
                  <a:lumMod val="75000"/>
                </a:schemeClr>
              </a:buClr>
              <a:buSzPct val="90000"/>
              <a:buFont typeface="Wingdings" pitchFamily="2" charset="2"/>
              <a:buChar char="l"/>
              <a:defRPr sz="2000"/>
            </a:lvl3pPr>
            <a:lvl4pPr>
              <a:buClr>
                <a:srgbClr val="1C3F94"/>
              </a:buClr>
              <a:defRPr sz="1800"/>
            </a:lvl4pPr>
            <a:lvl5pPr>
              <a:buClr>
                <a:srgbClr val="1C3F94"/>
              </a:buCl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2998684" y="6416675"/>
            <a:ext cx="3146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©2014 OnCourse Learning. All Rights Reserved.</a:t>
            </a:r>
            <a:endParaRPr lang="en-US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2998684" y="6416675"/>
            <a:ext cx="3146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©2014 OnCourse Learning. All Rights Reserved.</a:t>
            </a:r>
            <a:endParaRPr lang="en-US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1828800" cy="27432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8229600" y="0"/>
            <a:ext cx="914400" cy="722531"/>
            <a:chOff x="0" y="0"/>
            <a:chExt cx="914400" cy="722531"/>
          </a:xfrm>
        </p:grpSpPr>
        <p:sp>
          <p:nvSpPr>
            <p:cNvPr id="14" name="Trapezoid 13"/>
            <p:cNvSpPr/>
            <p:nvPr/>
          </p:nvSpPr>
          <p:spPr>
            <a:xfrm flipV="1">
              <a:off x="0" y="0"/>
              <a:ext cx="914400" cy="609600"/>
            </a:xfrm>
            <a:prstGeom prst="trapezoid">
              <a:avLst/>
            </a:prstGeom>
            <a:solidFill>
              <a:srgbClr val="1C3F94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275" y="76200"/>
              <a:ext cx="7658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CHAPTER</a:t>
              </a:r>
            </a:p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16</a:t>
              </a:r>
            </a:p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1C3F9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1C3F94"/>
        </a:buClr>
        <a:buSzPct val="90000"/>
        <a:buFont typeface="Wingding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90000"/>
        <a:buFont typeface="Wingdings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>
            <a:lumMod val="75000"/>
          </a:schemeClr>
        </a:buClr>
        <a:buSzPct val="90000"/>
        <a:buFont typeface="Wingdings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sz="9600" dirty="0" smtClean="0"/>
              <a:t>16</a:t>
            </a:r>
            <a:endParaRPr lang="en-US" sz="96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kern="0" dirty="0" smtClean="0"/>
              <a:t>Mortgage Basics I: </a:t>
            </a:r>
            <a:br>
              <a:rPr lang="en-US" kern="0" dirty="0" smtClean="0"/>
            </a:br>
            <a:r>
              <a:rPr lang="en-US" kern="0" dirty="0" smtClean="0"/>
              <a:t>An Introduction and Overview</a:t>
            </a:r>
            <a:endParaRPr lang="en-US" kern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172200"/>
            <a:ext cx="2133600" cy="365125"/>
          </a:xfrm>
        </p:spPr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16.2</a:t>
            </a:r>
            <a:r>
              <a:rPr lang="en-US" dirty="0" smtClean="0"/>
              <a:t> Basic Legal Concepts and Terminology for Mortgages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16.2.1</a:t>
            </a:r>
            <a:r>
              <a:rPr lang="en-US" dirty="0" smtClean="0"/>
              <a:t> Legal Structure of Mortgages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EXHIBIT 16-5 </a:t>
            </a:r>
            <a:r>
              <a:rPr lang="en-US" sz="3200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Mortgage Deed Relationships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060450" y="1146175"/>
            <a:ext cx="7262970" cy="4565650"/>
            <a:chOff x="1060450" y="1146175"/>
            <a:chExt cx="7262970" cy="4565650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7529293" y="4891306"/>
              <a:ext cx="13420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 © OnCourse Learning</a:t>
              </a:r>
              <a:endParaRPr lang="en-US" sz="1000" dirty="0"/>
            </a:p>
          </p:txBody>
        </p:sp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60450" y="1146175"/>
              <a:ext cx="7023100" cy="4565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EXHIBIT 16-6 </a:t>
            </a:r>
            <a:r>
              <a:rPr lang="en-US" sz="3200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Deed of Trust Relationships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063625" y="1447800"/>
            <a:ext cx="7259795" cy="3962400"/>
            <a:chOff x="1063625" y="1447800"/>
            <a:chExt cx="7259795" cy="3962400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7529293" y="4616072"/>
              <a:ext cx="13420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 © OnCourse Learning</a:t>
              </a:r>
              <a:endParaRPr lang="en-US" sz="1000" dirty="0"/>
            </a:p>
          </p:txBody>
        </p:sp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63625" y="1447800"/>
              <a:ext cx="7016750" cy="396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16.2.2</a:t>
            </a:r>
            <a:r>
              <a:rPr lang="en-US" dirty="0" smtClean="0"/>
              <a:t> Priority of Claims in Foreclosure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16.2.3</a:t>
            </a:r>
            <a:r>
              <a:rPr lang="en-US" dirty="0" smtClean="0"/>
              <a:t> Typical Mortgage Covenants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16.3</a:t>
            </a:r>
            <a:r>
              <a:rPr lang="en-US" dirty="0" smtClean="0"/>
              <a:t> Default, Foreclosure, and Bankruptcy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16.4</a:t>
            </a:r>
            <a:r>
              <a:rPr lang="en-US" dirty="0" smtClean="0"/>
              <a:t> </a:t>
            </a:r>
            <a:r>
              <a:rPr lang="en-US" dirty="0" err="1" smtClean="0"/>
              <a:t>Nonlitigious</a:t>
            </a:r>
            <a:r>
              <a:rPr lang="en-US" dirty="0" smtClean="0"/>
              <a:t> Actions and Workouts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16.4.1</a:t>
            </a:r>
            <a:r>
              <a:rPr lang="en-US" dirty="0" smtClean="0"/>
              <a:t> Costs of Foreclosure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16.4.2</a:t>
            </a:r>
            <a:r>
              <a:rPr lang="en-US" dirty="0" smtClean="0"/>
              <a:t> </a:t>
            </a:r>
            <a:r>
              <a:rPr lang="en-US" dirty="0" err="1" smtClean="0"/>
              <a:t>Nonlitigious</a:t>
            </a:r>
            <a:r>
              <a:rPr lang="en-US" dirty="0" smtClean="0"/>
              <a:t>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CHAPTER OUTLINE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7500" lnSpcReduction="20000"/>
          </a:bodyPr>
          <a:lstStyle/>
          <a:p>
            <a:pPr marL="569913" indent="-569913">
              <a:buNone/>
            </a:pPr>
            <a:r>
              <a:rPr lang="en-US" b="1" dirty="0" smtClean="0">
                <a:solidFill>
                  <a:srgbClr val="1C3F94"/>
                </a:solidFill>
              </a:rPr>
              <a:t>16.1 </a:t>
            </a:r>
            <a:r>
              <a:rPr lang="en-US" dirty="0" smtClean="0"/>
              <a:t>	Basic Typology of Mortgages and Overview of the U.S. Mortgage Industry</a:t>
            </a:r>
          </a:p>
          <a:p>
            <a:pPr marL="569913" indent="-569913">
              <a:buNone/>
            </a:pPr>
            <a:r>
              <a:rPr lang="en-US" b="1" dirty="0" smtClean="0">
                <a:solidFill>
                  <a:srgbClr val="1C3F94"/>
                </a:solidFill>
              </a:rPr>
              <a:t>16.2</a:t>
            </a:r>
            <a:r>
              <a:rPr lang="en-US" dirty="0" smtClean="0"/>
              <a:t> 	Basic Legal Concepts and Terminology for Mortgages</a:t>
            </a:r>
          </a:p>
          <a:p>
            <a:pPr marL="1258888" lvl="1" indent="-684213">
              <a:buNone/>
            </a:pPr>
            <a:r>
              <a:rPr lang="en-US" b="1" dirty="0" smtClean="0">
                <a:solidFill>
                  <a:srgbClr val="1C3F94"/>
                </a:solidFill>
              </a:rPr>
              <a:t>16.2.1</a:t>
            </a:r>
            <a:r>
              <a:rPr lang="en-US" dirty="0" smtClean="0"/>
              <a:t> 	Legal Structure of Mortgages</a:t>
            </a:r>
          </a:p>
          <a:p>
            <a:pPr marL="1258888" lvl="1" indent="-684213">
              <a:buNone/>
            </a:pPr>
            <a:r>
              <a:rPr lang="en-US" sz="2500" b="1" dirty="0" smtClean="0">
                <a:solidFill>
                  <a:srgbClr val="1C3F94"/>
                </a:solidFill>
              </a:rPr>
              <a:t>16.2.2</a:t>
            </a:r>
            <a:r>
              <a:rPr lang="en-US" dirty="0" smtClean="0"/>
              <a:t> 	Priority of Claims in Foreclosure</a:t>
            </a:r>
          </a:p>
          <a:p>
            <a:pPr marL="1258888" lvl="1" indent="-684213">
              <a:buNone/>
            </a:pPr>
            <a:r>
              <a:rPr lang="en-US" sz="2500" b="1" dirty="0" smtClean="0">
                <a:solidFill>
                  <a:srgbClr val="1C3F94"/>
                </a:solidFill>
              </a:rPr>
              <a:t>16.2.3</a:t>
            </a:r>
            <a:r>
              <a:rPr lang="en-US" dirty="0" smtClean="0"/>
              <a:t> 	Typical Mortgage Covenants</a:t>
            </a:r>
          </a:p>
          <a:p>
            <a:pPr marL="569913" indent="-569913">
              <a:buNone/>
            </a:pPr>
            <a:r>
              <a:rPr lang="en-US" b="1" dirty="0" smtClean="0">
                <a:solidFill>
                  <a:srgbClr val="1C3F94"/>
                </a:solidFill>
              </a:rPr>
              <a:t>16.3</a:t>
            </a:r>
            <a:r>
              <a:rPr lang="en-US" dirty="0" smtClean="0"/>
              <a:t> 	Default, Foreclosure, and Bankruptcy</a:t>
            </a:r>
          </a:p>
          <a:p>
            <a:pPr marL="569913" indent="-569913">
              <a:buNone/>
            </a:pPr>
            <a:r>
              <a:rPr lang="en-US" b="1" dirty="0" smtClean="0">
                <a:solidFill>
                  <a:srgbClr val="1C3F94"/>
                </a:solidFill>
              </a:rPr>
              <a:t>16.4</a:t>
            </a:r>
            <a:r>
              <a:rPr lang="en-US" dirty="0" smtClean="0"/>
              <a:t> 	</a:t>
            </a:r>
            <a:r>
              <a:rPr lang="en-US" dirty="0" err="1" smtClean="0"/>
              <a:t>Nonlitigious</a:t>
            </a:r>
            <a:r>
              <a:rPr lang="en-US" dirty="0" smtClean="0"/>
              <a:t> Actions and Workouts</a:t>
            </a:r>
          </a:p>
          <a:p>
            <a:pPr marL="1258888" lvl="1" indent="-684213">
              <a:buNone/>
            </a:pPr>
            <a:r>
              <a:rPr lang="en-US" sz="2500" b="1" dirty="0" smtClean="0">
                <a:solidFill>
                  <a:srgbClr val="1C3F94"/>
                </a:solidFill>
              </a:rPr>
              <a:t>16.4.1</a:t>
            </a:r>
            <a:r>
              <a:rPr lang="en-US" dirty="0" smtClean="0"/>
              <a:t> 	Costs of Foreclosure</a:t>
            </a:r>
          </a:p>
          <a:p>
            <a:pPr marL="1258888" lvl="1" indent="-684213">
              <a:buNone/>
            </a:pPr>
            <a:r>
              <a:rPr lang="en-US" sz="2500" b="1" dirty="0" smtClean="0">
                <a:solidFill>
                  <a:srgbClr val="1C3F94"/>
                </a:solidFill>
              </a:rPr>
              <a:t>16.4.2</a:t>
            </a:r>
            <a:r>
              <a:rPr lang="en-US" dirty="0" smtClean="0"/>
              <a:t> 	</a:t>
            </a:r>
            <a:r>
              <a:rPr lang="en-US" dirty="0" err="1" smtClean="0"/>
              <a:t>Nonlitigious</a:t>
            </a:r>
            <a:r>
              <a:rPr lang="en-US" dirty="0" smtClean="0"/>
              <a:t> Actions</a:t>
            </a:r>
          </a:p>
          <a:p>
            <a:pPr marL="1258888" lvl="1" indent="-684213">
              <a:buNone/>
            </a:pPr>
            <a:r>
              <a:rPr lang="en-US" sz="2500" b="1" dirty="0" smtClean="0">
                <a:solidFill>
                  <a:srgbClr val="1C3F94"/>
                </a:solidFill>
              </a:rPr>
              <a:t>16.4.3</a:t>
            </a:r>
            <a:r>
              <a:rPr lang="en-US" dirty="0" smtClean="0"/>
              <a:t> 	Workouts</a:t>
            </a:r>
          </a:p>
          <a:p>
            <a:pPr marL="569913" indent="-569913">
              <a:buNone/>
            </a:pPr>
            <a:r>
              <a:rPr lang="en-US" b="1" dirty="0" smtClean="0">
                <a:solidFill>
                  <a:srgbClr val="1C3F94"/>
                </a:solidFill>
              </a:rPr>
              <a:t>16.5</a:t>
            </a:r>
            <a:r>
              <a:rPr lang="en-US" dirty="0" smtClean="0"/>
              <a:t> 	Limited Liability and Foreclosure Costs: The Borrower’s Put Option and Strategic Default</a:t>
            </a:r>
          </a:p>
          <a:p>
            <a:pPr marL="1258888" lvl="1" indent="-684213">
              <a:buNone/>
            </a:pPr>
            <a:r>
              <a:rPr lang="en-US" sz="2500" b="1" dirty="0" smtClean="0">
                <a:solidFill>
                  <a:srgbClr val="1C3F94"/>
                </a:solidFill>
              </a:rPr>
              <a:t>16.5.1</a:t>
            </a:r>
            <a:r>
              <a:rPr lang="en-US" dirty="0" smtClean="0"/>
              <a:t> 	Limited Liability and the Borrower’s Put</a:t>
            </a:r>
          </a:p>
          <a:p>
            <a:pPr marL="1258888" lvl="1" indent="-684213">
              <a:buNone/>
            </a:pPr>
            <a:r>
              <a:rPr lang="en-US" sz="2500" b="1" dirty="0" smtClean="0">
                <a:solidFill>
                  <a:srgbClr val="1C3F94"/>
                </a:solidFill>
              </a:rPr>
              <a:t>16.5.2</a:t>
            </a:r>
            <a:r>
              <a:rPr lang="en-US" dirty="0" smtClean="0"/>
              <a:t> 	Foreclosure Costs and Strategic Default</a:t>
            </a:r>
          </a:p>
          <a:p>
            <a:pPr marL="569913" indent="-569913">
              <a:buNone/>
            </a:pPr>
            <a:r>
              <a:rPr lang="en-US" b="1" dirty="0" smtClean="0">
                <a:solidFill>
                  <a:srgbClr val="1C3F94"/>
                </a:solidFill>
              </a:rPr>
              <a:t>16.6</a:t>
            </a:r>
            <a:r>
              <a:rPr lang="en-US" dirty="0" smtClean="0"/>
              <a:t> 	Chapter Summary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16.4.3</a:t>
            </a:r>
            <a:r>
              <a:rPr lang="en-US" dirty="0" smtClean="0"/>
              <a:t> Workouts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16.5</a:t>
            </a:r>
            <a:r>
              <a:rPr lang="en-US" dirty="0" smtClean="0"/>
              <a:t> Limited Liability and Foreclosure Costs: The Borrower’s Put Option and Strategic Default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16.5.1</a:t>
            </a:r>
            <a:r>
              <a:rPr lang="en-US" dirty="0" smtClean="0"/>
              <a:t> Limited Liability and the Borrower’s 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EXHIBIT 16-7 </a:t>
            </a:r>
            <a:r>
              <a:rPr lang="en-US" sz="3200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Value (</a:t>
            </a:r>
            <a:r>
              <a:rPr lang="en-US" sz="3200" i="1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M</a:t>
            </a:r>
            <a:r>
              <a:rPr lang="en-US" sz="3200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) of a $100 Mortgage at Maturity as a Function of the Underlying Property Value (</a:t>
            </a:r>
            <a:r>
              <a:rPr lang="en-US" sz="3200" i="1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V</a:t>
            </a:r>
            <a:r>
              <a:rPr lang="en-US" sz="3200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23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98120" y="1828800"/>
            <a:ext cx="8945878" cy="3581400"/>
            <a:chOff x="198120" y="1828800"/>
            <a:chExt cx="8945878" cy="3581400"/>
          </a:xfrm>
        </p:grpSpPr>
        <p:sp>
          <p:nvSpPr>
            <p:cNvPr id="8" name="TextBox 7"/>
            <p:cNvSpPr txBox="1"/>
            <p:nvPr/>
          </p:nvSpPr>
          <p:spPr>
            <a:xfrm rot="16200000">
              <a:off x="8349871" y="4616072"/>
              <a:ext cx="13420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 © OnCourse Learning</a:t>
              </a:r>
              <a:endParaRPr lang="en-US" sz="1000" dirty="0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198120" y="1828800"/>
              <a:ext cx="4297680" cy="3581400"/>
              <a:chOff x="198120" y="1828800"/>
              <a:chExt cx="4297680" cy="3581400"/>
            </a:xfrm>
          </p:grpSpPr>
          <p:pic>
            <p:nvPicPr>
              <p:cNvPr id="7170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8462" t="2444" r="17376" b="2444"/>
              <a:stretch>
                <a:fillRect/>
              </a:stretch>
            </p:blipFill>
            <p:spPr bwMode="auto">
              <a:xfrm>
                <a:off x="289560" y="1908048"/>
                <a:ext cx="4114800" cy="27103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9" name="Rectangle 8"/>
              <p:cNvSpPr/>
              <p:nvPr/>
            </p:nvSpPr>
            <p:spPr>
              <a:xfrm>
                <a:off x="198120" y="4727447"/>
                <a:ext cx="429768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US" b="1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Panel A </a:t>
                </a:r>
                <a:r>
                  <a:rPr lang="en-US" dirty="0" smtClean="0">
                    <a:solidFill>
                      <a:prstClr val="black"/>
                    </a:solidFill>
                  </a:rPr>
                  <a:t>Without Limited Liability</a:t>
                </a: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98120" y="1828800"/>
                <a:ext cx="4297680" cy="3581400"/>
              </a:xfrm>
              <a:prstGeom prst="rect">
                <a:avLst/>
              </a:prstGeom>
              <a:noFill/>
              <a:ln w="31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648200" y="1828800"/>
              <a:ext cx="4297680" cy="3581400"/>
              <a:chOff x="4648200" y="1828800"/>
              <a:chExt cx="4297680" cy="358140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4648200" y="4727447"/>
                <a:ext cx="4297680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Panel B </a:t>
                </a:r>
                <a:r>
                  <a:rPr lang="en-US" dirty="0" smtClean="0"/>
                  <a:t>With Limited Liability </a:t>
                </a:r>
                <a:br>
                  <a:rPr lang="en-US" dirty="0" smtClean="0"/>
                </a:br>
                <a:r>
                  <a:rPr lang="en-US" dirty="0" smtClean="0"/>
                  <a:t>(showing effect of borrower’s put)</a:t>
                </a:r>
                <a:endParaRPr lang="en-US" dirty="0"/>
              </a:p>
            </p:txBody>
          </p:sp>
          <p:pic>
            <p:nvPicPr>
              <p:cNvPr id="7171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18428" t="2439" r="17344" b="2439"/>
              <a:stretch>
                <a:fillRect/>
              </a:stretch>
            </p:blipFill>
            <p:spPr bwMode="auto">
              <a:xfrm>
                <a:off x="4739640" y="1905000"/>
                <a:ext cx="4114800" cy="27084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1" name="Rectangle 10"/>
              <p:cNvSpPr/>
              <p:nvPr/>
            </p:nvSpPr>
            <p:spPr>
              <a:xfrm>
                <a:off x="4648200" y="1828800"/>
                <a:ext cx="4297680" cy="3581400"/>
              </a:xfrm>
              <a:prstGeom prst="rect">
                <a:avLst/>
              </a:prstGeom>
              <a:noFill/>
              <a:ln w="31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16.5.2</a:t>
            </a:r>
            <a:r>
              <a:rPr lang="en-US" dirty="0" smtClean="0"/>
              <a:t> Foreclosure Costs and Strategic Default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16.6 </a:t>
            </a:r>
            <a:r>
              <a:rPr lang="en-US" dirty="0" smtClean="0"/>
              <a:t>Chapter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TERMS</a:t>
            </a:r>
            <a:endParaRPr lang="en-US" b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 numCol="2" spcCol="274320">
            <a:noAutofit/>
          </a:bodyPr>
          <a:lstStyle/>
          <a:p>
            <a:pPr>
              <a:spcBef>
                <a:spcPts val="300"/>
              </a:spcBef>
            </a:pPr>
            <a:r>
              <a:rPr lang="en-US" sz="2400" dirty="0" smtClean="0"/>
              <a:t>mortgage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whole loans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residential mortgage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commercial mortgage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secondary mortgage market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primary mortgage market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origination (issuance) of loans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securitization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commercial mortgage-backed securities (</a:t>
            </a:r>
            <a:r>
              <a:rPr lang="en-US" sz="2400" dirty="0" err="1" smtClean="0"/>
              <a:t>CMBS</a:t>
            </a:r>
            <a:r>
              <a:rPr lang="en-US" sz="2400" dirty="0" smtClean="0"/>
              <a:t>)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permanent loans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construction loans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interest rate risk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floating interest rates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adjustable rate mortgages (</a:t>
            </a:r>
            <a:r>
              <a:rPr lang="en-US" sz="2400" dirty="0" err="1" smtClean="0"/>
              <a:t>ARMs</a:t>
            </a:r>
            <a:r>
              <a:rPr lang="en-US" sz="2400" dirty="0" smtClean="0"/>
              <a:t>)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depository institutions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mortgage bankers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mortgage brokers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take-out loan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collateralized debt obligation (</a:t>
            </a:r>
            <a:r>
              <a:rPr lang="en-US" sz="2400" dirty="0" err="1" smtClean="0"/>
              <a:t>CDO</a:t>
            </a:r>
            <a:r>
              <a:rPr lang="en-US" sz="2400" dirty="0" smtClean="0"/>
              <a:t>)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secured debt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TERMS </a:t>
            </a:r>
            <a:r>
              <a:rPr lang="en-US" sz="2000" i="1" dirty="0" smtClean="0">
                <a:solidFill>
                  <a:srgbClr val="00B0F0"/>
                </a:solidFill>
              </a:rPr>
              <a:t>(continued)</a:t>
            </a:r>
            <a:endParaRPr lang="en-US" sz="2000" i="1" dirty="0">
              <a:solidFill>
                <a:srgbClr val="00B0F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 numCol="2" spcCol="274320">
            <a:noAutofit/>
          </a:bodyPr>
          <a:lstStyle/>
          <a:p>
            <a:pPr>
              <a:spcBef>
                <a:spcPts val="300"/>
              </a:spcBef>
            </a:pPr>
            <a:r>
              <a:rPr lang="en-US" sz="2400" dirty="0" smtClean="0"/>
              <a:t>mortgagee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mortgagor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promissory note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mortgage deed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deed of trust (security deed)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lien theory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title theory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power of sale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judicial sale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foreclosure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senior and junior debt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covenants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order of application of payments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acceleration clause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due-on-sale clause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loan assumption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wraparound loan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prepayment clause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defeasance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subordination clause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nonrecourse loans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TERMS </a:t>
            </a:r>
            <a:r>
              <a:rPr lang="en-US" sz="2000" i="1" dirty="0" smtClean="0">
                <a:solidFill>
                  <a:srgbClr val="00B0F0"/>
                </a:solidFill>
              </a:rPr>
              <a:t>(continued)</a:t>
            </a:r>
            <a:endParaRPr lang="en-US" sz="20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 numCol="2" spcCol="274320">
            <a:noAutofit/>
          </a:bodyPr>
          <a:lstStyle/>
          <a:p>
            <a:pPr>
              <a:spcBef>
                <a:spcPts val="300"/>
              </a:spcBef>
            </a:pPr>
            <a:r>
              <a:rPr lang="en-US" sz="2400" dirty="0" smtClean="0"/>
              <a:t>default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litigious and </a:t>
            </a:r>
            <a:r>
              <a:rPr lang="en-US" sz="2400" dirty="0" err="1" smtClean="0"/>
              <a:t>nonlitigious</a:t>
            </a:r>
            <a:r>
              <a:rPr lang="en-US" sz="2400" dirty="0" smtClean="0"/>
              <a:t> actions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forbearance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deficiency judgment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bankruptcy</a:t>
            </a:r>
          </a:p>
          <a:p>
            <a:pPr>
              <a:spcBef>
                <a:spcPts val="300"/>
              </a:spcBef>
            </a:pPr>
            <a:r>
              <a:rPr lang="en-US" sz="2400" dirty="0" err="1" smtClean="0"/>
              <a:t>cramdown</a:t>
            </a:r>
            <a:endParaRPr lang="en-US" sz="2400" dirty="0" smtClean="0"/>
          </a:p>
          <a:p>
            <a:pPr>
              <a:spcBef>
                <a:spcPts val="300"/>
              </a:spcBef>
            </a:pPr>
            <a:r>
              <a:rPr lang="en-US" sz="2400" dirty="0" smtClean="0"/>
              <a:t>Chapter 11 bankruptcy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short sale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deadweight burden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deed in lieu of foreclosure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restructuring loans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workout of loans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limited liability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borrower’s put option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credit risk (credit loss)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strategic default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underwater loans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rational default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reputation effects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LEARNING 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After reading this chapter, you should understand:</a:t>
            </a:r>
          </a:p>
          <a:p>
            <a:r>
              <a:rPr lang="en-US" dirty="0" smtClean="0"/>
              <a:t>The legal and financial structure of mortgages.</a:t>
            </a:r>
          </a:p>
          <a:p>
            <a:r>
              <a:rPr lang="en-US" dirty="0" smtClean="0"/>
              <a:t>The major different types of real estate mortgages in the United States and how the mortgage industry works.</a:t>
            </a:r>
          </a:p>
          <a:p>
            <a:r>
              <a:rPr lang="en-US" dirty="0" smtClean="0"/>
              <a:t>The major legal terms and legal characteristics of mortgages.</a:t>
            </a:r>
          </a:p>
          <a:p>
            <a:r>
              <a:rPr lang="en-US" dirty="0" smtClean="0"/>
              <a:t>The nature and costs of the foreclosure process and the workout process as a way to avoid foreclosure.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EXHIBIT 16-1 </a:t>
            </a:r>
            <a:r>
              <a:rPr lang="en-US" sz="3200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Overview of U.S. Mortgage Debt Outstanding as of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0" y="1219200"/>
            <a:ext cx="9144001" cy="5184577"/>
            <a:chOff x="0" y="1219200"/>
            <a:chExt cx="9144001" cy="518457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809955"/>
              <a:ext cx="2787015" cy="26277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486401" y="1219200"/>
              <a:ext cx="3657600" cy="3788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667000" y="1847518"/>
              <a:ext cx="3148965" cy="25408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Rectangle 4"/>
            <p:cNvSpPr/>
            <p:nvPr/>
          </p:nvSpPr>
          <p:spPr>
            <a:xfrm>
              <a:off x="106680" y="6096000"/>
              <a:ext cx="32766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 smtClean="0"/>
                <a:t>Sources: FRB, </a:t>
              </a:r>
              <a:r>
                <a:rPr lang="en-US" sz="1400" dirty="0" err="1" smtClean="0"/>
                <a:t>CoStar</a:t>
              </a:r>
              <a:r>
                <a:rPr lang="en-US" sz="1400" dirty="0" smtClean="0"/>
                <a:t> Group Inc.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106680" y="4974515"/>
              <a:ext cx="256032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>
                  <a:solidFill>
                    <a:schemeClr val="accent1"/>
                  </a:solidFill>
                </a:rPr>
                <a:t>Panel A  </a:t>
              </a:r>
              <a:r>
                <a:rPr lang="en-US" dirty="0" smtClean="0"/>
                <a:t>U.S. Mortgages Outstanding, 2011 </a:t>
              </a:r>
              <a:br>
                <a:rPr lang="en-US" dirty="0" smtClean="0"/>
              </a:br>
              <a:r>
                <a:rPr lang="en-US" dirty="0" smtClean="0"/>
                <a:t>$13.5 trillion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276600" y="4974515"/>
              <a:ext cx="2560320" cy="11887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>
                  <a:solidFill>
                    <a:schemeClr val="accent1"/>
                  </a:solidFill>
                </a:rPr>
                <a:t>Panel B </a:t>
              </a:r>
              <a:r>
                <a:rPr lang="en-US" dirty="0" smtClean="0"/>
                <a:t>U.S. Institutional Commercial Real Estate Capital Structure, 2011 $4.1 trillion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361176" y="4974515"/>
              <a:ext cx="2560320" cy="11887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>
                  <a:solidFill>
                    <a:schemeClr val="accent1"/>
                  </a:solidFill>
                </a:rPr>
                <a:t>Panel C </a:t>
              </a:r>
              <a:r>
                <a:rPr lang="en-US" dirty="0" smtClean="0"/>
                <a:t>U.S. Commercial Mortgages Sources, 2011 $3 trillion outstanding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EXHIBIT 16-2 </a:t>
            </a:r>
            <a:r>
              <a:rPr lang="en-US" sz="3200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U.S. Commercial and Multifamily Mortgages Share of Outstanding Balance Held by Various Capital Sources, 1978–2011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987960" y="1524000"/>
            <a:ext cx="5168080" cy="4879777"/>
            <a:chOff x="1987960" y="1524000"/>
            <a:chExt cx="5168080" cy="4879777"/>
          </a:xfrm>
        </p:grpSpPr>
        <p:sp>
          <p:nvSpPr>
            <p:cNvPr id="4" name="Rectangle 3"/>
            <p:cNvSpPr/>
            <p:nvPr/>
          </p:nvSpPr>
          <p:spPr>
            <a:xfrm>
              <a:off x="1987960" y="6096000"/>
              <a:ext cx="2446375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/>
                <a:t>Source: Federal Reserve Board.</a:t>
              </a:r>
              <a:endParaRPr lang="en-US" sz="1400" dirty="0"/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87960" y="1524000"/>
              <a:ext cx="5168080" cy="457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EXHIBIT 16-3 </a:t>
            </a:r>
            <a:r>
              <a:rPr lang="en-US" sz="3200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U.S. Commercial and Multifamily Quarterly Mortgage Flows, 1978–2011 (Change in Balance Outstanding)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18586" y="1524000"/>
            <a:ext cx="7706828" cy="4879777"/>
            <a:chOff x="718586" y="1524000"/>
            <a:chExt cx="7706828" cy="4879777"/>
          </a:xfrm>
        </p:grpSpPr>
        <p:sp>
          <p:nvSpPr>
            <p:cNvPr id="4" name="Rectangle 3"/>
            <p:cNvSpPr/>
            <p:nvPr/>
          </p:nvSpPr>
          <p:spPr>
            <a:xfrm>
              <a:off x="718586" y="6096000"/>
              <a:ext cx="594360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 smtClean="0"/>
                <a:t>Source: Based on data from the Federal Reserve.</a:t>
              </a:r>
              <a:endParaRPr lang="en-US" sz="1400" dirty="0"/>
            </a:p>
          </p:txBody>
        </p:sp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8586" y="1524000"/>
              <a:ext cx="7706828" cy="457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16.1</a:t>
            </a:r>
            <a:r>
              <a:rPr lang="en-US" dirty="0" smtClean="0"/>
              <a:t>	 Basic Typology of Mortgages and Overview of the U.S. Mortgage Industry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EXHIBIT 16-4 </a:t>
            </a:r>
            <a:r>
              <a:rPr lang="en-US" sz="3200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Typology of U.S. Mortgages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457200" y="1370152"/>
            <a:ext cx="8454305" cy="4117697"/>
            <a:chOff x="457200" y="1370152"/>
            <a:chExt cx="8454305" cy="4117697"/>
          </a:xfrm>
        </p:grpSpPr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" y="1370152"/>
              <a:ext cx="8229600" cy="4117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TextBox 4"/>
            <p:cNvSpPr txBox="1"/>
            <p:nvPr/>
          </p:nvSpPr>
          <p:spPr>
            <a:xfrm rot="16200000">
              <a:off x="8117378" y="4693721"/>
              <a:ext cx="13420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 © OnCourse Learning</a:t>
              </a:r>
              <a:endParaRPr lang="en-US" sz="1000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562</Words>
  <Application>Microsoft Office PowerPoint</Application>
  <PresentationFormat>On-screen Show (4:3)</PresentationFormat>
  <Paragraphs>152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Chapter 16</vt:lpstr>
      <vt:lpstr>CHAPTER OUTLINE</vt:lpstr>
      <vt:lpstr>LEARNING OBJECTIVES</vt:lpstr>
      <vt:lpstr>Introduction</vt:lpstr>
      <vt:lpstr>EXHIBIT 16-1 Overview of U.S. Mortgage Debt Outstanding as of 2011</vt:lpstr>
      <vt:lpstr>EXHIBIT 16-2 U.S. Commercial and Multifamily Mortgages Share of Outstanding Balance Held by Various Capital Sources, 1978–2011</vt:lpstr>
      <vt:lpstr>EXHIBIT 16-3 U.S. Commercial and Multifamily Quarterly Mortgage Flows, 1978–2011 (Change in Balance Outstanding)</vt:lpstr>
      <vt:lpstr>16.1  Basic Typology of Mortgages and Overview of the U.S. Mortgage Industry</vt:lpstr>
      <vt:lpstr>EXHIBIT 16-4 Typology of U.S. Mortgages</vt:lpstr>
      <vt:lpstr>16.2 Basic Legal Concepts and Terminology for Mortgages</vt:lpstr>
      <vt:lpstr>16.2.1 Legal Structure of Mortgages</vt:lpstr>
      <vt:lpstr>EXHIBIT 16-5 Mortgage Deed Relationships</vt:lpstr>
      <vt:lpstr>EXHIBIT 16-6 Deed of Trust Relationships</vt:lpstr>
      <vt:lpstr>16.2.2 Priority of Claims in Foreclosure</vt:lpstr>
      <vt:lpstr>16.2.3 Typical Mortgage Covenants</vt:lpstr>
      <vt:lpstr>16.3 Default, Foreclosure, and Bankruptcy</vt:lpstr>
      <vt:lpstr>16.4 Nonlitigious Actions and Workouts</vt:lpstr>
      <vt:lpstr>16.4.1 Costs of Foreclosure</vt:lpstr>
      <vt:lpstr>16.4.2 Nonlitigious Actions</vt:lpstr>
      <vt:lpstr>16.4.3 Workouts</vt:lpstr>
      <vt:lpstr>16.5 Limited Liability and Foreclosure Costs: The Borrower’s Put Option and Strategic Default</vt:lpstr>
      <vt:lpstr>16.5.1 Limited Liability and the Borrower’s Put</vt:lpstr>
      <vt:lpstr>EXHIBIT 16-7 Value (M) of a $100 Mortgage at Maturity as a Function of the Underlying Property Value (V)</vt:lpstr>
      <vt:lpstr>16.5.2 Foreclosure Costs and Strategic Default</vt:lpstr>
      <vt:lpstr>16.6 Chapter Summary</vt:lpstr>
      <vt:lpstr>KEY TERMS</vt:lpstr>
      <vt:lpstr>KEY TERMS (continued)</vt:lpstr>
      <vt:lpstr>KEY TERMS (continued)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*</dc:creator>
  <cp:lastModifiedBy>McLaughlin</cp:lastModifiedBy>
  <cp:revision>74</cp:revision>
  <dcterms:created xsi:type="dcterms:W3CDTF">2013-02-04T22:06:42Z</dcterms:created>
  <dcterms:modified xsi:type="dcterms:W3CDTF">2013-02-20T23:16:34Z</dcterms:modified>
</cp:coreProperties>
</file>