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8" r:id="rId2"/>
    <p:sldId id="267" r:id="rId3"/>
    <p:sldId id="269" r:id="rId4"/>
    <p:sldId id="314" r:id="rId5"/>
    <p:sldId id="315" r:id="rId6"/>
    <p:sldId id="316" r:id="rId7"/>
    <p:sldId id="317" r:id="rId8"/>
    <p:sldId id="270" r:id="rId9"/>
    <p:sldId id="318" r:id="rId10"/>
    <p:sldId id="301" r:id="rId11"/>
    <p:sldId id="302" r:id="rId12"/>
    <p:sldId id="319" r:id="rId13"/>
    <p:sldId id="320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21" r:id="rId24"/>
    <p:sldId id="312" r:id="rId25"/>
    <p:sldId id="313" r:id="rId26"/>
    <p:sldId id="298" r:id="rId27"/>
    <p:sldId id="299" r:id="rId28"/>
    <p:sldId id="30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53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29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2852E-478D-49A8-BFF7-DB3A375EFEF8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16BEA-EB9C-4BE1-A43A-6852E112B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F3EB7C-E565-420D-9410-773558065A1D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16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16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16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Mortgage Basics I: </a:t>
            </a:r>
            <a:br>
              <a:rPr lang="en-US" kern="0" dirty="0" smtClean="0"/>
            </a:br>
            <a:r>
              <a:rPr lang="en-US" kern="0" dirty="0" smtClean="0"/>
              <a:t>An Introduction and Overview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16.2</a:t>
            </a:r>
            <a:r>
              <a:rPr lang="en-US" dirty="0" smtClean="0"/>
              <a:t> Basic Legal Concepts and Terminology for Mortgages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16.2.1</a:t>
            </a:r>
            <a:r>
              <a:rPr lang="en-US" dirty="0" smtClean="0"/>
              <a:t> Legal Structure of Mortgages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16-5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Mortgage Deed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60450" y="1146175"/>
            <a:ext cx="7262970" cy="4565650"/>
            <a:chOff x="1060450" y="1146175"/>
            <a:chExt cx="7262970" cy="456565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529293" y="48913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0450" y="1146175"/>
              <a:ext cx="7023100" cy="4565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16-6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Deed of Trust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63625" y="1447800"/>
            <a:ext cx="7259795" cy="3962400"/>
            <a:chOff x="1063625" y="1447800"/>
            <a:chExt cx="7259795" cy="39624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529293" y="46160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3625" y="1447800"/>
              <a:ext cx="7016750" cy="396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16.2.2</a:t>
            </a:r>
            <a:r>
              <a:rPr lang="en-US" dirty="0" smtClean="0"/>
              <a:t> Priority of Claims in Foreclosure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16.2.3</a:t>
            </a:r>
            <a:r>
              <a:rPr lang="en-US" dirty="0" smtClean="0"/>
              <a:t> Typical Mortgage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16.3</a:t>
            </a:r>
            <a:r>
              <a:rPr lang="en-US" dirty="0" smtClean="0"/>
              <a:t> Default, Foreclosure, and Bankruptcy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16.4</a:t>
            </a:r>
            <a:r>
              <a:rPr lang="en-US" dirty="0" smtClean="0"/>
              <a:t> </a:t>
            </a:r>
            <a:r>
              <a:rPr lang="en-US" dirty="0" err="1" smtClean="0"/>
              <a:t>Nonlitigious</a:t>
            </a:r>
            <a:r>
              <a:rPr lang="en-US" dirty="0" smtClean="0"/>
              <a:t> Actions and Workouts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16.4.1</a:t>
            </a:r>
            <a:r>
              <a:rPr lang="en-US" dirty="0" smtClean="0"/>
              <a:t> Costs of Foreclosure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16.4.2</a:t>
            </a:r>
            <a:r>
              <a:rPr lang="en-US" dirty="0" smtClean="0"/>
              <a:t> </a:t>
            </a:r>
            <a:r>
              <a:rPr lang="en-US" dirty="0" err="1" smtClean="0"/>
              <a:t>Nonlitigious</a:t>
            </a:r>
            <a:r>
              <a:rPr lang="en-US" dirty="0" smtClean="0"/>
              <a:t>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16.1 </a:t>
            </a:r>
            <a:r>
              <a:rPr lang="en-US" dirty="0" smtClean="0"/>
              <a:t>	Basic Typology of Mortgages and Overview of the U.S. Mortgage Industry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16.2</a:t>
            </a:r>
            <a:r>
              <a:rPr lang="en-US" dirty="0" smtClean="0"/>
              <a:t> 	Basic Legal Concepts and Terminology for Mortgages</a:t>
            </a:r>
          </a:p>
          <a:p>
            <a:pPr marL="1258888" lvl="1" indent="-6842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16.2.1</a:t>
            </a:r>
            <a:r>
              <a:rPr lang="en-US" dirty="0" smtClean="0"/>
              <a:t> 	Legal Structure of Mortgages</a:t>
            </a:r>
          </a:p>
          <a:p>
            <a:pPr marL="1258888" lvl="1" indent="-684213">
              <a:buNone/>
            </a:pPr>
            <a:r>
              <a:rPr lang="en-US" sz="2500" b="1" dirty="0" smtClean="0">
                <a:solidFill>
                  <a:srgbClr val="1C3F94"/>
                </a:solidFill>
              </a:rPr>
              <a:t>16.2.2</a:t>
            </a:r>
            <a:r>
              <a:rPr lang="en-US" dirty="0" smtClean="0"/>
              <a:t> 	Priority of Claims in Foreclosure</a:t>
            </a:r>
          </a:p>
          <a:p>
            <a:pPr marL="1258888" lvl="1" indent="-684213">
              <a:buNone/>
            </a:pPr>
            <a:r>
              <a:rPr lang="en-US" sz="2500" b="1" dirty="0" smtClean="0">
                <a:solidFill>
                  <a:srgbClr val="1C3F94"/>
                </a:solidFill>
              </a:rPr>
              <a:t>16.2.3</a:t>
            </a:r>
            <a:r>
              <a:rPr lang="en-US" dirty="0" smtClean="0"/>
              <a:t> 	Typical Mortgage Covenants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16.3</a:t>
            </a:r>
            <a:r>
              <a:rPr lang="en-US" dirty="0" smtClean="0"/>
              <a:t> 	Default, Foreclosure, and Bankruptcy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16.4</a:t>
            </a:r>
            <a:r>
              <a:rPr lang="en-US" dirty="0" smtClean="0"/>
              <a:t> 	</a:t>
            </a:r>
            <a:r>
              <a:rPr lang="en-US" dirty="0" err="1" smtClean="0"/>
              <a:t>Nonlitigious</a:t>
            </a:r>
            <a:r>
              <a:rPr lang="en-US" dirty="0" smtClean="0"/>
              <a:t> Actions and Workouts</a:t>
            </a:r>
          </a:p>
          <a:p>
            <a:pPr marL="1258888" lvl="1" indent="-684213">
              <a:buNone/>
            </a:pPr>
            <a:r>
              <a:rPr lang="en-US" sz="2500" b="1" dirty="0" smtClean="0">
                <a:solidFill>
                  <a:srgbClr val="1C3F94"/>
                </a:solidFill>
              </a:rPr>
              <a:t>16.4.1</a:t>
            </a:r>
            <a:r>
              <a:rPr lang="en-US" dirty="0" smtClean="0"/>
              <a:t> 	Costs of Foreclosure</a:t>
            </a:r>
          </a:p>
          <a:p>
            <a:pPr marL="1258888" lvl="1" indent="-684213">
              <a:buNone/>
            </a:pPr>
            <a:r>
              <a:rPr lang="en-US" sz="2500" b="1" dirty="0" smtClean="0">
                <a:solidFill>
                  <a:srgbClr val="1C3F94"/>
                </a:solidFill>
              </a:rPr>
              <a:t>16.4.2</a:t>
            </a:r>
            <a:r>
              <a:rPr lang="en-US" dirty="0" smtClean="0"/>
              <a:t> 	</a:t>
            </a:r>
            <a:r>
              <a:rPr lang="en-US" dirty="0" err="1" smtClean="0"/>
              <a:t>Nonlitigious</a:t>
            </a:r>
            <a:r>
              <a:rPr lang="en-US" dirty="0" smtClean="0"/>
              <a:t> Actions</a:t>
            </a:r>
          </a:p>
          <a:p>
            <a:pPr marL="1258888" lvl="1" indent="-684213">
              <a:buNone/>
            </a:pPr>
            <a:r>
              <a:rPr lang="en-US" sz="2500" b="1" dirty="0" smtClean="0">
                <a:solidFill>
                  <a:srgbClr val="1C3F94"/>
                </a:solidFill>
              </a:rPr>
              <a:t>16.4.3</a:t>
            </a:r>
            <a:r>
              <a:rPr lang="en-US" dirty="0" smtClean="0"/>
              <a:t> 	Workouts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16.5</a:t>
            </a:r>
            <a:r>
              <a:rPr lang="en-US" dirty="0" smtClean="0"/>
              <a:t> 	Limited Liability and Foreclosure Costs: The Borrower’s Put Option and Strategic Default</a:t>
            </a:r>
          </a:p>
          <a:p>
            <a:pPr marL="1258888" lvl="1" indent="-684213">
              <a:buNone/>
            </a:pPr>
            <a:r>
              <a:rPr lang="en-US" sz="2500" b="1" dirty="0" smtClean="0">
                <a:solidFill>
                  <a:srgbClr val="1C3F94"/>
                </a:solidFill>
              </a:rPr>
              <a:t>16.5.1</a:t>
            </a:r>
            <a:r>
              <a:rPr lang="en-US" dirty="0" smtClean="0"/>
              <a:t> 	Limited Liability and the Borrower’s Put</a:t>
            </a:r>
          </a:p>
          <a:p>
            <a:pPr marL="1258888" lvl="1" indent="-684213">
              <a:buNone/>
            </a:pPr>
            <a:r>
              <a:rPr lang="en-US" sz="2500" b="1" dirty="0" smtClean="0">
                <a:solidFill>
                  <a:srgbClr val="1C3F94"/>
                </a:solidFill>
              </a:rPr>
              <a:t>16.5.2</a:t>
            </a:r>
            <a:r>
              <a:rPr lang="en-US" dirty="0" smtClean="0"/>
              <a:t> 	Foreclosure Costs and Strategic Default</a:t>
            </a:r>
          </a:p>
          <a:p>
            <a:pPr marL="569913" indent="-569913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16.6</a:t>
            </a:r>
            <a:r>
              <a:rPr lang="en-US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16.4.3</a:t>
            </a:r>
            <a:r>
              <a:rPr lang="en-US" dirty="0" smtClean="0"/>
              <a:t> Workouts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16.5</a:t>
            </a:r>
            <a:r>
              <a:rPr lang="en-US" dirty="0" smtClean="0"/>
              <a:t> Limited Liability and Foreclosure Costs: The Borrower’s Put Option and Strategic Default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16.5.1</a:t>
            </a:r>
            <a:r>
              <a:rPr lang="en-US" dirty="0" smtClean="0"/>
              <a:t> Limited Liability and the Borrower’s 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16-7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Value (</a:t>
            </a:r>
            <a:r>
              <a:rPr lang="en-US" sz="3200" i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) of a $100 Mortgage at Maturity as a Function of the Underlying Property Value (</a:t>
            </a:r>
            <a:r>
              <a:rPr lang="en-US" sz="3200" i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98120" y="1828800"/>
            <a:ext cx="8945878" cy="3581400"/>
            <a:chOff x="198120" y="1828800"/>
            <a:chExt cx="8945878" cy="35814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8349871" y="46160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98120" y="1828800"/>
              <a:ext cx="4297680" cy="3581400"/>
              <a:chOff x="198120" y="1828800"/>
              <a:chExt cx="4297680" cy="3581400"/>
            </a:xfrm>
          </p:grpSpPr>
          <p:pic>
            <p:nvPicPr>
              <p:cNvPr id="717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8462" t="2444" r="17376" b="2444"/>
              <a:stretch>
                <a:fillRect/>
              </a:stretch>
            </p:blipFill>
            <p:spPr bwMode="auto">
              <a:xfrm>
                <a:off x="289560" y="1908048"/>
                <a:ext cx="4114800" cy="2710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Rectangle 8"/>
              <p:cNvSpPr/>
              <p:nvPr/>
            </p:nvSpPr>
            <p:spPr>
              <a:xfrm>
                <a:off x="198120" y="4727447"/>
                <a:ext cx="429768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Panel A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Without Limited Liability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98120" y="1828800"/>
                <a:ext cx="4297680" cy="3581400"/>
              </a:xfrm>
              <a:prstGeom prst="rect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48200" y="1828800"/>
              <a:ext cx="4297680" cy="3581400"/>
              <a:chOff x="4648200" y="1828800"/>
              <a:chExt cx="4297680" cy="35814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4648200" y="4727447"/>
                <a:ext cx="429768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Panel B </a:t>
                </a:r>
                <a:r>
                  <a:rPr lang="en-US" dirty="0" smtClean="0"/>
                  <a:t>With Limited Liability </a:t>
                </a:r>
                <a:br>
                  <a:rPr lang="en-US" dirty="0" smtClean="0"/>
                </a:br>
                <a:r>
                  <a:rPr lang="en-US" dirty="0" smtClean="0"/>
                  <a:t>(showing effect of borrower’s put)</a:t>
                </a:r>
                <a:endParaRPr lang="en-US" dirty="0"/>
              </a:p>
            </p:txBody>
          </p:sp>
          <p:pic>
            <p:nvPicPr>
              <p:cNvPr id="7171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8428" t="2439" r="17344" b="2439"/>
              <a:stretch>
                <a:fillRect/>
              </a:stretch>
            </p:blipFill>
            <p:spPr bwMode="auto">
              <a:xfrm>
                <a:off x="4739640" y="1905000"/>
                <a:ext cx="4114800" cy="2708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4648200" y="1828800"/>
                <a:ext cx="4297680" cy="3581400"/>
              </a:xfrm>
              <a:prstGeom prst="rect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16.5.2</a:t>
            </a:r>
            <a:r>
              <a:rPr lang="en-US" dirty="0" smtClean="0"/>
              <a:t> Foreclosure Costs and Strategic Default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16.6 </a:t>
            </a:r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 spcCol="27432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 smtClean="0"/>
              <a:t>mortgage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whole loans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residential mortgage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commercial mortgage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secondary mortgage market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primary mortgage market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origination (issuance) of loans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securitization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commercial mortgage-backed securities (</a:t>
            </a:r>
            <a:r>
              <a:rPr lang="en-US" sz="2400" dirty="0" err="1" smtClean="0"/>
              <a:t>CMBS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permanent loans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construction loans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interest rate risk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floating interest rates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adjustable rate mortgages (</a:t>
            </a:r>
            <a:r>
              <a:rPr lang="en-US" sz="2400" dirty="0" err="1" smtClean="0"/>
              <a:t>ARMs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depository institutions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mortgage bankers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mortgage brokers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take-out loan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collateralized debt obligation (</a:t>
            </a:r>
            <a:r>
              <a:rPr lang="en-US" sz="2400" dirty="0" err="1" smtClean="0"/>
              <a:t>CDO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secured debt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 </a:t>
            </a:r>
            <a:r>
              <a:rPr lang="en-US" sz="2000" i="1" dirty="0" smtClean="0">
                <a:solidFill>
                  <a:srgbClr val="00B0F0"/>
                </a:solidFill>
              </a:rPr>
              <a:t>(continued)</a:t>
            </a:r>
            <a:endParaRPr lang="en-US" sz="2000" i="1" dirty="0">
              <a:solidFill>
                <a:srgbClr val="00B0F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 spcCol="27432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 smtClean="0"/>
              <a:t>mortgagee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mortgagor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promissory note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mortgage deed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deed of trust (security deed)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lien theory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title theory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power of sale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judicial sale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foreclosure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senior and junior debt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covenants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order of application of payments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acceleration clause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due-on-sale clause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loan assumption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wraparound loan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prepayment clause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defeasance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subordination clause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nonrecourse loans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 </a:t>
            </a:r>
            <a:r>
              <a:rPr lang="en-US" sz="2000" i="1" dirty="0" smtClean="0">
                <a:solidFill>
                  <a:srgbClr val="00B0F0"/>
                </a:solidFill>
              </a:rPr>
              <a:t>(continued)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 spcCol="27432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 smtClean="0"/>
              <a:t>default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litigious and </a:t>
            </a:r>
            <a:r>
              <a:rPr lang="en-US" sz="2400" dirty="0" err="1" smtClean="0"/>
              <a:t>nonlitigious</a:t>
            </a:r>
            <a:r>
              <a:rPr lang="en-US" sz="2400" dirty="0" smtClean="0"/>
              <a:t> actions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forbearance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deficiency judgment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bankruptcy</a:t>
            </a:r>
          </a:p>
          <a:p>
            <a:pPr>
              <a:spcBef>
                <a:spcPts val="300"/>
              </a:spcBef>
            </a:pPr>
            <a:r>
              <a:rPr lang="en-US" sz="2400" dirty="0" err="1" smtClean="0"/>
              <a:t>cramdown</a:t>
            </a:r>
            <a:endParaRPr lang="en-US" sz="2400" dirty="0" smtClean="0"/>
          </a:p>
          <a:p>
            <a:pPr>
              <a:spcBef>
                <a:spcPts val="300"/>
              </a:spcBef>
            </a:pPr>
            <a:r>
              <a:rPr lang="en-US" sz="2400" dirty="0" smtClean="0"/>
              <a:t>Chapter 11 bankruptcy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short sale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deadweight burden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deed in lieu of foreclosure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restructuring loans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workout of loans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limited liability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borrower’s put option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credit risk (credit loss)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strategic default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underwater loans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rational default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reputation effects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The legal and financial structure of mortgages.</a:t>
            </a:r>
          </a:p>
          <a:p>
            <a:r>
              <a:rPr lang="en-US" dirty="0" smtClean="0"/>
              <a:t>The major different types of real estate mortgages in the United States and how the mortgage industry works.</a:t>
            </a:r>
          </a:p>
          <a:p>
            <a:r>
              <a:rPr lang="en-US" dirty="0" smtClean="0"/>
              <a:t>The major legal terms and legal characteristics of mortgages.</a:t>
            </a:r>
          </a:p>
          <a:p>
            <a:r>
              <a:rPr lang="en-US" dirty="0" smtClean="0"/>
              <a:t>The nature and costs of the foreclosure process and the workout process as a way to avoid foreclosure.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16-1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Overview of U.S. Mortgage Debt Outstanding as of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0" y="1219200"/>
            <a:ext cx="9144001" cy="5184577"/>
            <a:chOff x="0" y="1219200"/>
            <a:chExt cx="9144001" cy="518457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809955"/>
              <a:ext cx="2787015" cy="2627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86401" y="1219200"/>
              <a:ext cx="3657600" cy="378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67000" y="1847518"/>
              <a:ext cx="3148965" cy="2540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106680" y="6096000"/>
              <a:ext cx="32766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Sources: FRB, </a:t>
              </a:r>
              <a:r>
                <a:rPr lang="en-US" sz="1400" dirty="0" err="1" smtClean="0"/>
                <a:t>CoStar</a:t>
              </a:r>
              <a:r>
                <a:rPr lang="en-US" sz="1400" dirty="0" smtClean="0"/>
                <a:t> Group Inc.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6680" y="4974515"/>
              <a:ext cx="256032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Panel A  </a:t>
              </a:r>
              <a:r>
                <a:rPr lang="en-US" dirty="0" smtClean="0"/>
                <a:t>U.S. Mortgages Outstanding, 2011 </a:t>
              </a:r>
              <a:br>
                <a:rPr lang="en-US" dirty="0" smtClean="0"/>
              </a:br>
              <a:r>
                <a:rPr lang="en-US" dirty="0" smtClean="0"/>
                <a:t>$13.5 trillion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4974515"/>
              <a:ext cx="256032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Panel B </a:t>
              </a:r>
              <a:r>
                <a:rPr lang="en-US" dirty="0" smtClean="0"/>
                <a:t>U.S. Institutional Commercial Real Estate Capital Structure, 2011 $4.1 trillion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361176" y="4974515"/>
              <a:ext cx="256032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Panel C </a:t>
              </a:r>
              <a:r>
                <a:rPr lang="en-US" dirty="0" smtClean="0"/>
                <a:t>U.S. Commercial Mortgages Sources, 2011 $3 trillion outstanding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16-2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U.S. Commercial and Multifamily Mortgages Share of Outstanding Balance Held by Various Capital Sources, 1978–2011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87960" y="1524000"/>
            <a:ext cx="5168080" cy="4879777"/>
            <a:chOff x="1987960" y="1524000"/>
            <a:chExt cx="5168080" cy="4879777"/>
          </a:xfrm>
        </p:grpSpPr>
        <p:sp>
          <p:nvSpPr>
            <p:cNvPr id="4" name="Rectangle 3"/>
            <p:cNvSpPr/>
            <p:nvPr/>
          </p:nvSpPr>
          <p:spPr>
            <a:xfrm>
              <a:off x="1987960" y="6096000"/>
              <a:ext cx="244637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Source: Federal Reserve Board.</a:t>
              </a:r>
              <a:endParaRPr lang="en-US" sz="14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87960" y="1524000"/>
              <a:ext cx="516808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16-3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U.S. Commercial and Multifamily Quarterly Mortgage Flows, 1978–2011 (Change in Balance Outstanding)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8586" y="1524000"/>
            <a:ext cx="7706828" cy="4879777"/>
            <a:chOff x="718586" y="1524000"/>
            <a:chExt cx="7706828" cy="4879777"/>
          </a:xfrm>
        </p:grpSpPr>
        <p:sp>
          <p:nvSpPr>
            <p:cNvPr id="4" name="Rectangle 3"/>
            <p:cNvSpPr/>
            <p:nvPr/>
          </p:nvSpPr>
          <p:spPr>
            <a:xfrm>
              <a:off x="718586" y="6096000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Based on data from the Federal Reserve.</a:t>
              </a:r>
              <a:endParaRPr lang="en-US" sz="1400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586" y="1524000"/>
              <a:ext cx="770682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16.1</a:t>
            </a:r>
            <a:r>
              <a:rPr lang="en-US" dirty="0" smtClean="0"/>
              <a:t>	 Basic Typology of Mortgages and Overview of the U.S. Mortgage Industry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16-4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Typology of U.S. Mortgages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1370152"/>
            <a:ext cx="8454305" cy="4117697"/>
            <a:chOff x="457200" y="1370152"/>
            <a:chExt cx="8454305" cy="4117697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370152"/>
              <a:ext cx="8229600" cy="4117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8117378" y="4693721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562</Words>
  <Application>Microsoft Office PowerPoint</Application>
  <PresentationFormat>On-screen Show (4:3)</PresentationFormat>
  <Paragraphs>152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Chapter 16</vt:lpstr>
      <vt:lpstr>CHAPTER OUTLINE</vt:lpstr>
      <vt:lpstr>LEARNING OBJECTIVES</vt:lpstr>
      <vt:lpstr>Introduction</vt:lpstr>
      <vt:lpstr>EXHIBIT 16-1 Overview of U.S. Mortgage Debt Outstanding as of 2011</vt:lpstr>
      <vt:lpstr>EXHIBIT 16-2 U.S. Commercial and Multifamily Mortgages Share of Outstanding Balance Held by Various Capital Sources, 1978–2011</vt:lpstr>
      <vt:lpstr>EXHIBIT 16-3 U.S. Commercial and Multifamily Quarterly Mortgage Flows, 1978–2011 (Change in Balance Outstanding)</vt:lpstr>
      <vt:lpstr>16.1  Basic Typology of Mortgages and Overview of the U.S. Mortgage Industry</vt:lpstr>
      <vt:lpstr>EXHIBIT 16-4 Typology of U.S. Mortgages</vt:lpstr>
      <vt:lpstr>16.2 Basic Legal Concepts and Terminology for Mortgages</vt:lpstr>
      <vt:lpstr>16.2.1 Legal Structure of Mortgages</vt:lpstr>
      <vt:lpstr>EXHIBIT 16-5 Mortgage Deed Relationships</vt:lpstr>
      <vt:lpstr>EXHIBIT 16-6 Deed of Trust Relationships</vt:lpstr>
      <vt:lpstr>16.2.2 Priority of Claims in Foreclosure</vt:lpstr>
      <vt:lpstr>16.2.3 Typical Mortgage Covenants</vt:lpstr>
      <vt:lpstr>16.3 Default, Foreclosure, and Bankruptcy</vt:lpstr>
      <vt:lpstr>16.4 Nonlitigious Actions and Workouts</vt:lpstr>
      <vt:lpstr>16.4.1 Costs of Foreclosure</vt:lpstr>
      <vt:lpstr>16.4.2 Nonlitigious Actions</vt:lpstr>
      <vt:lpstr>16.4.3 Workouts</vt:lpstr>
      <vt:lpstr>16.5 Limited Liability and Foreclosure Costs: The Borrower’s Put Option and Strategic Default</vt:lpstr>
      <vt:lpstr>16.5.1 Limited Liability and the Borrower’s Put</vt:lpstr>
      <vt:lpstr>EXHIBIT 16-7 Value (M) of a $100 Mortgage at Maturity as a Function of the Underlying Property Value (V)</vt:lpstr>
      <vt:lpstr>16.5.2 Foreclosure Costs and Strategic Default</vt:lpstr>
      <vt:lpstr>16.6 Chapter Summary</vt:lpstr>
      <vt:lpstr>KEY TERMS</vt:lpstr>
      <vt:lpstr>KEY TERMS (continued)</vt:lpstr>
      <vt:lpstr>KEY TERMS (continued)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74</cp:revision>
  <dcterms:created xsi:type="dcterms:W3CDTF">2013-02-04T22:06:42Z</dcterms:created>
  <dcterms:modified xsi:type="dcterms:W3CDTF">2013-02-20T23:16:34Z</dcterms:modified>
</cp:coreProperties>
</file>