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8" r:id="rId2"/>
    <p:sldId id="267" r:id="rId3"/>
    <p:sldId id="269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298" r:id="rId29"/>
    <p:sldId id="32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4F81BD"/>
    <a:srgbClr val="A1B7ED"/>
    <a:srgbClr val="8481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4AED8-AE33-42D9-9B2E-CACB324FA31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CF569-F41D-494B-A123-10ED299AD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E5D1C04-F80C-481C-ADA4-F705D58162A9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CHAPTER 15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15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z="9600" dirty="0" smtClean="0"/>
              <a:t>15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 smtClean="0"/>
              <a:t>Real Estate Investment Capital Structure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15.2.2 </a:t>
            </a:r>
            <a:r>
              <a:rPr lang="en-US" dirty="0" smtClean="0"/>
              <a:t>Debt and Liquidity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15.2.3 </a:t>
            </a:r>
            <a:r>
              <a:rPr lang="en-US" dirty="0" smtClean="0"/>
              <a:t>Cost of Financial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15-1 </a:t>
            </a:r>
            <a:r>
              <a:rPr lang="en-US" dirty="0" smtClean="0"/>
              <a:t>Effect of Expected Costs of Financial Distress (</a:t>
            </a:r>
            <a:r>
              <a:rPr lang="en-US" dirty="0" err="1" smtClean="0"/>
              <a:t>COFD</a:t>
            </a:r>
            <a:r>
              <a:rPr lang="en-US" dirty="0" smtClean="0"/>
              <a:t>) on the Value of the Firm and on Property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0075" y="1990725"/>
            <a:ext cx="8104346" cy="3818256"/>
            <a:chOff x="600075" y="1990725"/>
            <a:chExt cx="8104346" cy="38182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5" y="1990725"/>
              <a:ext cx="7943850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 rot="16200000">
              <a:off x="7924721" y="5029280"/>
              <a:ext cx="131318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15.2.4 </a:t>
            </a:r>
            <a:r>
              <a:rPr lang="en-US" dirty="0" smtClean="0"/>
              <a:t>Debt and Inflation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15-2 </a:t>
            </a:r>
            <a:r>
              <a:rPr lang="en-US" dirty="0" smtClean="0"/>
              <a:t>Example of Effect of Inflation on Ex Post Levered Equity Appreciation Returns with </a:t>
            </a:r>
            <a:br>
              <a:rPr lang="en-US" dirty="0" smtClean="0"/>
            </a:br>
            <a:r>
              <a:rPr lang="en-US" dirty="0" smtClean="0"/>
              <a:t>One-Year Loan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79376" y="1219200"/>
            <a:ext cx="4800599" cy="5029200"/>
            <a:chOff x="2286000" y="1219200"/>
            <a:chExt cx="4800599" cy="5029200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6292472" y="52723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1219200"/>
              <a:ext cx="4551066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15.3 </a:t>
            </a:r>
            <a:r>
              <a:rPr lang="en-US" dirty="0" smtClean="0"/>
              <a:t>Project-Level Capital Structure in Real Estate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15.3.1</a:t>
            </a:r>
            <a:r>
              <a:rPr lang="en-US" dirty="0" smtClean="0"/>
              <a:t> Enriching the Traditional Capital Structure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15.3.2</a:t>
            </a:r>
            <a:r>
              <a:rPr lang="en-US" dirty="0" smtClean="0"/>
              <a:t> Numerical Example of Multi-Tiered Project Capital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15-3 </a:t>
            </a:r>
            <a:r>
              <a:rPr lang="en-US" dirty="0" smtClean="0"/>
              <a:t>Apartment Example Waterfall Illustration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6275" y="1563333"/>
            <a:ext cx="8010524" cy="4238625"/>
            <a:chOff x="676275" y="1563333"/>
            <a:chExt cx="8010524" cy="42386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6275" y="1563333"/>
              <a:ext cx="7791450" cy="42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892672" y="496750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7072" y="1143000"/>
            <a:ext cx="6535349" cy="5029200"/>
            <a:chOff x="1407072" y="1143000"/>
            <a:chExt cx="6535349" cy="50292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148294" y="53485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7072" y="1143000"/>
              <a:ext cx="6329857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EXHIBIT 15-4 </a:t>
            </a:r>
            <a:r>
              <a:rPr lang="en-US" dirty="0" smtClean="0"/>
              <a:t>Apartment Property Example Cash Flows, Splits, and Returns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569913" indent="-569913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15.1</a:t>
            </a:r>
            <a:r>
              <a:rPr lang="en-US" dirty="0" smtClean="0"/>
              <a:t> 	Debt When There Is an Equity Capital Constraint</a:t>
            </a:r>
          </a:p>
          <a:p>
            <a:pPr marL="1258888" lvl="1" indent="-684213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15.1.1</a:t>
            </a:r>
            <a:r>
              <a:rPr lang="en-US" dirty="0" smtClean="0"/>
              <a:t> 	Debt to Obtain Positive Equity </a:t>
            </a:r>
            <a:r>
              <a:rPr lang="en-US" dirty="0" err="1" smtClean="0"/>
              <a:t>NPV</a:t>
            </a:r>
            <a:endParaRPr lang="en-US" dirty="0" smtClean="0"/>
          </a:p>
          <a:p>
            <a:pPr marL="1258888" lvl="1" indent="-684213">
              <a:buNone/>
            </a:pPr>
            <a:r>
              <a:rPr lang="en-US" sz="2500" b="1" dirty="0" smtClean="0">
                <a:solidFill>
                  <a:srgbClr val="1C3F94"/>
                </a:solidFill>
              </a:rPr>
              <a:t>15.1.2</a:t>
            </a:r>
            <a:r>
              <a:rPr lang="en-US" dirty="0" smtClean="0"/>
              <a:t> 	Debt and Diversification</a:t>
            </a:r>
          </a:p>
          <a:p>
            <a:pPr marL="1258888" lvl="1" indent="-684213">
              <a:buNone/>
            </a:pPr>
            <a:r>
              <a:rPr lang="en-US" sz="2500" b="1" dirty="0" smtClean="0">
                <a:solidFill>
                  <a:srgbClr val="1C3F94"/>
                </a:solidFill>
              </a:rPr>
              <a:t>15.1.3</a:t>
            </a:r>
            <a:r>
              <a:rPr lang="en-US" dirty="0" smtClean="0"/>
              <a:t> 	Limitations on the Equity Constraint Argument for the Use of Debt</a:t>
            </a:r>
          </a:p>
          <a:p>
            <a:pPr marL="569913" indent="-569913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15.2</a:t>
            </a:r>
            <a:r>
              <a:rPr lang="en-US" dirty="0" smtClean="0"/>
              <a:t> 	Other Considerations Regarding the Role of Debt in Real Estate Investments</a:t>
            </a:r>
          </a:p>
          <a:p>
            <a:pPr marL="1258888" lvl="1" indent="-684213">
              <a:buNone/>
            </a:pPr>
            <a:r>
              <a:rPr lang="en-US" sz="2500" b="1" dirty="0" smtClean="0">
                <a:solidFill>
                  <a:srgbClr val="1C3F94"/>
                </a:solidFill>
              </a:rPr>
              <a:t>15.2.1</a:t>
            </a:r>
            <a:r>
              <a:rPr lang="en-US" sz="2500" dirty="0" smtClean="0"/>
              <a:t> 	Debt as an Incentive and Disciplinary Tool for Management</a:t>
            </a:r>
          </a:p>
          <a:p>
            <a:pPr marL="1258888" lvl="1" indent="-684213">
              <a:buNone/>
            </a:pPr>
            <a:r>
              <a:rPr lang="en-US" sz="2500" b="1" dirty="0" smtClean="0">
                <a:solidFill>
                  <a:srgbClr val="1C3F94"/>
                </a:solidFill>
              </a:rPr>
              <a:t>15.2.2</a:t>
            </a:r>
            <a:r>
              <a:rPr lang="en-US" sz="2500" dirty="0" smtClean="0"/>
              <a:t> 	Debt and Liquidity</a:t>
            </a:r>
          </a:p>
          <a:p>
            <a:pPr marL="1258888" lvl="1" indent="-684213">
              <a:buNone/>
            </a:pPr>
            <a:r>
              <a:rPr lang="en-US" sz="2500" b="1" dirty="0" smtClean="0">
                <a:solidFill>
                  <a:srgbClr val="1C3F94"/>
                </a:solidFill>
              </a:rPr>
              <a:t>15.2.3</a:t>
            </a:r>
            <a:r>
              <a:rPr lang="en-US" sz="2500" dirty="0" smtClean="0"/>
              <a:t> 	Cost of Financial Distress</a:t>
            </a:r>
          </a:p>
          <a:p>
            <a:pPr marL="1258888" lvl="1" indent="-684213">
              <a:buNone/>
            </a:pPr>
            <a:r>
              <a:rPr lang="en-US" sz="2500" b="1" dirty="0" smtClean="0">
                <a:solidFill>
                  <a:srgbClr val="1C3F94"/>
                </a:solidFill>
              </a:rPr>
              <a:t>15.2.4</a:t>
            </a:r>
            <a:r>
              <a:rPr lang="en-US" sz="2500" dirty="0" smtClean="0"/>
              <a:t> 	Debt and Inflation</a:t>
            </a:r>
          </a:p>
          <a:p>
            <a:pPr marL="569913" indent="-569913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15.3</a:t>
            </a:r>
            <a:r>
              <a:rPr lang="en-US" dirty="0" smtClean="0"/>
              <a:t> 	Project-Level Capital Structure in Real Estate</a:t>
            </a:r>
          </a:p>
          <a:p>
            <a:pPr marL="1258888" lvl="1" indent="-684213">
              <a:buNone/>
            </a:pPr>
            <a:r>
              <a:rPr lang="en-US" sz="2500" b="1" dirty="0" smtClean="0">
                <a:solidFill>
                  <a:srgbClr val="1C3F94"/>
                </a:solidFill>
              </a:rPr>
              <a:t>15.3.1</a:t>
            </a:r>
            <a:r>
              <a:rPr lang="en-US" sz="2500" dirty="0" smtClean="0"/>
              <a:t> 	Enriching the Traditional Capital Structure Plate</a:t>
            </a:r>
          </a:p>
          <a:p>
            <a:pPr marL="1258888" lvl="1" indent="-684213">
              <a:buNone/>
            </a:pPr>
            <a:r>
              <a:rPr lang="en-US" sz="2500" b="1" dirty="0" smtClean="0">
                <a:solidFill>
                  <a:srgbClr val="1C3F94"/>
                </a:solidFill>
              </a:rPr>
              <a:t>15.3.2</a:t>
            </a:r>
            <a:r>
              <a:rPr lang="en-US" sz="2500" dirty="0" smtClean="0"/>
              <a:t> 	Numerical Example of Multi-Tiered Project Capital Structure</a:t>
            </a:r>
          </a:p>
          <a:p>
            <a:pPr marL="1258888" lvl="1" indent="-684213">
              <a:buNone/>
            </a:pPr>
            <a:r>
              <a:rPr lang="en-US" sz="2500" b="1" dirty="0" smtClean="0">
                <a:solidFill>
                  <a:srgbClr val="1C3F94"/>
                </a:solidFill>
              </a:rPr>
              <a:t>15.3.3</a:t>
            </a:r>
            <a:r>
              <a:rPr lang="en-US" sz="2500" dirty="0" smtClean="0"/>
              <a:t> 	Analyzing Project-Level Capital Structure: An Example Application of Sensitivity Analysis</a:t>
            </a:r>
          </a:p>
          <a:p>
            <a:pPr marL="569913" indent="-569913">
              <a:buNone/>
            </a:pPr>
            <a:r>
              <a:rPr lang="en-US" b="1" dirty="0" smtClean="0">
                <a:solidFill>
                  <a:srgbClr val="1C3F94"/>
                </a:solidFill>
              </a:rPr>
              <a:t>15.4</a:t>
            </a:r>
            <a:r>
              <a:rPr lang="en-US" dirty="0" smtClean="0"/>
              <a:t> 	Chapter Summary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 b="1" dirty="0" smtClean="0"/>
              <a:t>EXHIBIT 15-4 </a:t>
            </a:r>
            <a:r>
              <a:rPr lang="en-US" dirty="0" smtClean="0"/>
              <a:t>Apartment Property Example Cash Flows, Splits, and Returns</a:t>
            </a:r>
            <a:endParaRPr lang="en-US" sz="1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20870" y="609600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08176" y="1266552"/>
            <a:ext cx="6534245" cy="4372248"/>
            <a:chOff x="1408176" y="1266552"/>
            <a:chExt cx="6534245" cy="43722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8176" y="1266552"/>
              <a:ext cx="6327648" cy="437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7148294" y="458650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15.3.3</a:t>
            </a:r>
            <a:r>
              <a:rPr lang="en-US" dirty="0" smtClean="0"/>
              <a:t> Analyzing Project-Level Capital Structure: An Example Application of Sensitivity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15-5A </a:t>
            </a:r>
            <a:r>
              <a:rPr lang="en-US" dirty="0" smtClean="0"/>
              <a:t>Apartment Property Example Cash Flows, Splits, and Returns, Optimistic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06500" y="1416050"/>
            <a:ext cx="6946591" cy="4756150"/>
            <a:chOff x="1206500" y="1416050"/>
            <a:chExt cx="6946591" cy="475615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358964" y="53780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6500" y="1416050"/>
              <a:ext cx="6731000" cy="475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15-5A </a:t>
            </a:r>
            <a:r>
              <a:rPr lang="en-US" dirty="0" smtClean="0"/>
              <a:t>Apartment Property Example Cash Flows, Splits, and Returns, Optimistic Scenario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9635" y="930548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00150" y="1565275"/>
            <a:ext cx="6952941" cy="3727450"/>
            <a:chOff x="1200150" y="1565275"/>
            <a:chExt cx="6952941" cy="37274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150" y="1565275"/>
              <a:ext cx="6743700" cy="372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7358964" y="42350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15-5B </a:t>
            </a:r>
            <a:r>
              <a:rPr lang="en-US" dirty="0" smtClean="0"/>
              <a:t>Apartment Property Example Cash Flows, Splits, and Returns, Pessimistic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50950" y="1504950"/>
            <a:ext cx="6843871" cy="4667250"/>
            <a:chOff x="1250950" y="1504950"/>
            <a:chExt cx="6843871" cy="466725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300694" y="53485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0950" y="1504950"/>
              <a:ext cx="6642100" cy="466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15-5B </a:t>
            </a:r>
            <a:r>
              <a:rPr lang="en-US" dirty="0" smtClean="0"/>
              <a:t>Apartment Property Example Cash Flows, Splits, and Returns, Pessimistic Scenario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93765" y="930548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60475" y="1517650"/>
            <a:ext cx="6834346" cy="3822700"/>
            <a:chOff x="1260475" y="1517650"/>
            <a:chExt cx="6834346" cy="38227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300694" y="42055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0475" y="1517650"/>
              <a:ext cx="6623050" cy="382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15-6 </a:t>
            </a:r>
            <a:r>
              <a:rPr lang="en-US" dirty="0" smtClean="0"/>
              <a:t>Framework for Evaluating Fairness of Capital Structure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30940" y="1600200"/>
            <a:ext cx="7309522" cy="4114800"/>
            <a:chOff x="1030940" y="1600200"/>
            <a:chExt cx="7309522" cy="4114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30940" y="1600200"/>
              <a:ext cx="70709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546335" y="489130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15.4 </a:t>
            </a:r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capital structure</a:t>
            </a:r>
          </a:p>
          <a:p>
            <a:r>
              <a:rPr lang="en-US" dirty="0" smtClean="0"/>
              <a:t>ultimate investors (individuals)</a:t>
            </a:r>
          </a:p>
          <a:p>
            <a:r>
              <a:rPr lang="en-US" dirty="0" smtClean="0"/>
              <a:t>equity capital constraint</a:t>
            </a:r>
          </a:p>
          <a:p>
            <a:r>
              <a:rPr lang="en-US" dirty="0" smtClean="0"/>
              <a:t>human capital</a:t>
            </a:r>
          </a:p>
          <a:p>
            <a:r>
              <a:rPr lang="en-US" dirty="0" smtClean="0"/>
              <a:t>IV-based </a:t>
            </a:r>
            <a:r>
              <a:rPr lang="en-US" dirty="0" err="1" smtClean="0"/>
              <a:t>NPV</a:t>
            </a:r>
            <a:endParaRPr lang="en-US" dirty="0" smtClean="0"/>
          </a:p>
          <a:p>
            <a:r>
              <a:rPr lang="en-US" dirty="0" smtClean="0"/>
              <a:t>diversification (and debt)</a:t>
            </a:r>
          </a:p>
          <a:p>
            <a:r>
              <a:rPr lang="en-US" dirty="0" smtClean="0"/>
              <a:t>banker’s spread</a:t>
            </a:r>
          </a:p>
          <a:p>
            <a:r>
              <a:rPr lang="en-US" dirty="0" smtClean="0"/>
              <a:t>control and governance issues</a:t>
            </a:r>
          </a:p>
          <a:p>
            <a:r>
              <a:rPr lang="en-US" dirty="0" smtClean="0"/>
              <a:t>management incentives</a:t>
            </a:r>
          </a:p>
          <a:p>
            <a:r>
              <a:rPr lang="en-US" dirty="0" smtClean="0"/>
              <a:t>liquidity</a:t>
            </a:r>
          </a:p>
          <a:p>
            <a:r>
              <a:rPr lang="en-US" dirty="0" smtClean="0"/>
              <a:t>decision flexibility</a:t>
            </a:r>
          </a:p>
          <a:p>
            <a:r>
              <a:rPr lang="en-US" dirty="0" smtClean="0"/>
              <a:t>costs of financial distress (</a:t>
            </a:r>
            <a:r>
              <a:rPr lang="en-US" dirty="0" err="1" smtClean="0"/>
              <a:t>COFD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third-party costs</a:t>
            </a:r>
          </a:p>
          <a:p>
            <a:r>
              <a:rPr lang="en-US" dirty="0" smtClean="0"/>
              <a:t>foreclosure</a:t>
            </a:r>
          </a:p>
          <a:p>
            <a:r>
              <a:rPr lang="en-US" dirty="0" smtClean="0"/>
              <a:t>bankruptcy</a:t>
            </a:r>
          </a:p>
          <a:p>
            <a:r>
              <a:rPr lang="en-US" dirty="0" smtClean="0"/>
              <a:t>agency costs</a:t>
            </a:r>
          </a:p>
          <a:p>
            <a:r>
              <a:rPr lang="en-US" dirty="0" smtClean="0"/>
              <a:t>limited liability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ex ante costs (probabilistic expectations)</a:t>
            </a:r>
          </a:p>
          <a:p>
            <a:r>
              <a:rPr lang="en-US" dirty="0" smtClean="0"/>
              <a:t>inflation</a:t>
            </a:r>
          </a:p>
          <a:p>
            <a:r>
              <a:rPr lang="en-US" dirty="0" smtClean="0"/>
              <a:t>hedging inflation risk</a:t>
            </a:r>
          </a:p>
          <a:p>
            <a:r>
              <a:rPr lang="en-US" dirty="0" smtClean="0"/>
              <a:t>real returns</a:t>
            </a:r>
          </a:p>
          <a:p>
            <a:r>
              <a:rPr lang="en-US" dirty="0" smtClean="0"/>
              <a:t>reverse-inflation risk</a:t>
            </a:r>
          </a:p>
          <a:p>
            <a:r>
              <a:rPr lang="en-US" dirty="0" smtClean="0"/>
              <a:t>multiple-note mortgages</a:t>
            </a:r>
          </a:p>
          <a:p>
            <a:r>
              <a:rPr lang="en-US" dirty="0" smtClean="0"/>
              <a:t>mezzanine debt</a:t>
            </a:r>
          </a:p>
          <a:p>
            <a:r>
              <a:rPr lang="en-US" dirty="0" smtClean="0"/>
              <a:t>preferred equity</a:t>
            </a:r>
          </a:p>
          <a:p>
            <a:r>
              <a:rPr lang="en-US" dirty="0" smtClean="0"/>
              <a:t>common (or residual) equity</a:t>
            </a:r>
          </a:p>
          <a:p>
            <a:r>
              <a:rPr lang="en-US" dirty="0" smtClean="0"/>
              <a:t>differentiated equity partners (classes)</a:t>
            </a:r>
          </a:p>
          <a:p>
            <a:r>
              <a:rPr lang="en-US" dirty="0" smtClean="0"/>
              <a:t>joint venture</a:t>
            </a:r>
          </a:p>
          <a:p>
            <a:r>
              <a:rPr lang="en-US" dirty="0" smtClean="0"/>
              <a:t>entrepreneurial partner</a:t>
            </a:r>
          </a:p>
          <a:p>
            <a:r>
              <a:rPr lang="en-US" dirty="0" smtClean="0"/>
              <a:t>money partner</a:t>
            </a:r>
          </a:p>
          <a:p>
            <a:r>
              <a:rPr lang="en-US" dirty="0" smtClean="0"/>
              <a:t>pro rata </a:t>
            </a:r>
            <a:r>
              <a:rPr lang="en-US" dirty="0" err="1" smtClean="0"/>
              <a:t>pari</a:t>
            </a:r>
            <a:r>
              <a:rPr lang="en-US" dirty="0" smtClean="0"/>
              <a:t> </a:t>
            </a:r>
            <a:r>
              <a:rPr lang="en-US" dirty="0" err="1" smtClean="0"/>
              <a:t>passu</a:t>
            </a:r>
            <a:endParaRPr lang="en-US" dirty="0" smtClean="0"/>
          </a:p>
          <a:p>
            <a:r>
              <a:rPr lang="en-US" dirty="0" smtClean="0"/>
              <a:t>promote (hurdle and preferred return)</a:t>
            </a:r>
          </a:p>
          <a:p>
            <a:r>
              <a:rPr lang="en-US" dirty="0" smtClean="0"/>
              <a:t>capital account</a:t>
            </a:r>
          </a:p>
          <a:p>
            <a:r>
              <a:rPr lang="en-US" dirty="0" smtClean="0"/>
              <a:t>cash flow splits</a:t>
            </a:r>
          </a:p>
          <a:p>
            <a:r>
              <a:rPr lang="en-US" dirty="0" smtClean="0"/>
              <a:t>sensitivity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49158" y="70822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After reading this chapter, you should understand:</a:t>
            </a:r>
          </a:p>
          <a:p>
            <a:r>
              <a:rPr lang="en-US" dirty="0" smtClean="0"/>
              <a:t>What is meant by capital structure and the major pros and cons for the use of debt financing of real estate equity investments for different types of investors.</a:t>
            </a:r>
          </a:p>
          <a:p>
            <a:r>
              <a:rPr lang="en-US" dirty="0" smtClean="0"/>
              <a:t>What is meant by an equity capital constraint and how this can affect the value of debt financing.</a:t>
            </a:r>
          </a:p>
          <a:p>
            <a:r>
              <a:rPr lang="en-US" dirty="0" smtClean="0"/>
              <a:t>The relationship between the use of debt financing and such considerations as management incentives, investor liquidity, and inflation.</a:t>
            </a:r>
          </a:p>
          <a:p>
            <a:r>
              <a:rPr lang="en-US" dirty="0" smtClean="0"/>
              <a:t>The costs of financial distress and how these are affected by the use of debt.</a:t>
            </a:r>
          </a:p>
          <a:p>
            <a:r>
              <a:rPr lang="en-US" dirty="0" smtClean="0"/>
              <a:t>Typical capital structures used in micro-level real estate investment (project-level financing).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15.1 </a:t>
            </a:r>
            <a:r>
              <a:rPr lang="en-US" dirty="0" smtClean="0"/>
              <a:t>Debt When There Is an Equity Capital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15.1.1</a:t>
            </a:r>
            <a:r>
              <a:rPr lang="en-US" dirty="0" smtClean="0"/>
              <a:t> Debt to Obtain Positive Equity </a:t>
            </a:r>
            <a:r>
              <a:rPr lang="en-US" dirty="0" err="1" smtClean="0"/>
              <a:t>NPV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15.1.2 </a:t>
            </a:r>
            <a:r>
              <a:rPr lang="en-US" dirty="0" smtClean="0"/>
              <a:t>Debt and 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15.1.3 </a:t>
            </a:r>
            <a:r>
              <a:rPr lang="en-US" dirty="0" smtClean="0"/>
              <a:t>Limitations on the Equity Constraint Argument for the Use of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15.2 </a:t>
            </a:r>
            <a:r>
              <a:rPr lang="en-US" dirty="0" smtClean="0"/>
              <a:t>Other Considerations Regarding the Role of Debt in Real Estate Investments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15.2.1 </a:t>
            </a:r>
            <a:r>
              <a:rPr lang="en-US" dirty="0" smtClean="0"/>
              <a:t>Debt as an Incentive and Disciplinary Tool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588</Words>
  <Application>Microsoft Office PowerPoint</Application>
  <PresentationFormat>On-screen Show (4:3)</PresentationFormat>
  <Paragraphs>132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15</vt:lpstr>
      <vt:lpstr>CHAPTER OUTLINE</vt:lpstr>
      <vt:lpstr>LEARNING OBJECTIVES</vt:lpstr>
      <vt:lpstr>15.1 Debt When There Is an Equity Capital Constraint</vt:lpstr>
      <vt:lpstr>15.1.1 Debt to Obtain Positive Equity NPV</vt:lpstr>
      <vt:lpstr>15.1.2 Debt and Diversification</vt:lpstr>
      <vt:lpstr>15.1.3 Limitations on the Equity Constraint Argument for the Use of Debt</vt:lpstr>
      <vt:lpstr>15.2 Other Considerations Regarding the Role of Debt in Real Estate Investments</vt:lpstr>
      <vt:lpstr>15.2.1 Debt as an Incentive and Disciplinary Tool for Management</vt:lpstr>
      <vt:lpstr>15.2.2 Debt and Liquidity</vt:lpstr>
      <vt:lpstr>15.2.3 Cost of Financial Distress</vt:lpstr>
      <vt:lpstr>EXHIBIT 15-1 Effect of Expected Costs of Financial Distress (COFD) on the Value of the Firm and on Property Value</vt:lpstr>
      <vt:lpstr>15.2.4 Debt and Inflation</vt:lpstr>
      <vt:lpstr>EXHIBIT 15-2 Example of Effect of Inflation on Ex Post Levered Equity Appreciation Returns with  One-Year Loan</vt:lpstr>
      <vt:lpstr>15.3 Project-Level Capital Structure in Real Estate</vt:lpstr>
      <vt:lpstr>15.3.1 Enriching the Traditional Capital Structure Plate</vt:lpstr>
      <vt:lpstr>15.3.2 Numerical Example of Multi-Tiered Project Capital Structure</vt:lpstr>
      <vt:lpstr>EXHIBIT 15-3 Apartment Example Waterfall Illustration</vt:lpstr>
      <vt:lpstr>EXHIBIT 15-4 Apartment Property Example Cash Flows, Splits, and Returns</vt:lpstr>
      <vt:lpstr>EXHIBIT 15-4 Apartment Property Example Cash Flows, Splits, and Returns</vt:lpstr>
      <vt:lpstr>15.3.3 Analyzing Project-Level Capital Structure: An Example Application of Sensitivity Analysis</vt:lpstr>
      <vt:lpstr>EXHIBIT 15-5A Apartment Property Example Cash Flows, Splits, and Returns, Optimistic Scenario</vt:lpstr>
      <vt:lpstr>EXHIBIT 15-5A Apartment Property Example Cash Flows, Splits, and Returns, Optimistic Scenario</vt:lpstr>
      <vt:lpstr>EXHIBIT 15-5B Apartment Property Example Cash Flows, Splits, and Returns, Pessimistic Scenario</vt:lpstr>
      <vt:lpstr>EXHIBIT 15-5B Apartment Property Example Cash Flows, Splits, and Returns, Pessimistic Scenario</vt:lpstr>
      <vt:lpstr>EXHIBIT 15-6 Framework for Evaluating Fairness of Capital Structure Terms</vt:lpstr>
      <vt:lpstr>15.4 Chapter Summary</vt:lpstr>
      <vt:lpstr>KEY TERMS</vt:lpstr>
      <vt:lpstr>KEY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McLaughlin</cp:lastModifiedBy>
  <cp:revision>64</cp:revision>
  <dcterms:created xsi:type="dcterms:W3CDTF">2013-02-04T22:06:42Z</dcterms:created>
  <dcterms:modified xsi:type="dcterms:W3CDTF">2013-02-20T23:16:05Z</dcterms:modified>
</cp:coreProperties>
</file>