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8" r:id="rId2"/>
    <p:sldId id="267" r:id="rId3"/>
    <p:sldId id="269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8" r:id="rId17"/>
    <p:sldId id="317" r:id="rId18"/>
    <p:sldId id="316" r:id="rId19"/>
    <p:sldId id="315" r:id="rId20"/>
    <p:sldId id="314" r:id="rId21"/>
    <p:sldId id="313" r:id="rId22"/>
    <p:sldId id="312" r:id="rId23"/>
    <p:sldId id="311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19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CCACF-8960-4FA7-8E37-03E0705B4E2F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52C76-9391-4A65-9D79-F7C22DBD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A44A43B-4D4E-4267-941D-5708318954D1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13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13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13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Use of Debt in Real Estate Investment: The Effect of Leverage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13.2.2</a:t>
            </a:r>
            <a:r>
              <a:rPr lang="en-US" dirty="0" smtClean="0"/>
              <a:t> Effect on the Risk in the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706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</a:t>
            </a:r>
            <a:r>
              <a:rPr lang="en-US" dirty="0" smtClean="0"/>
              <a:t> </a:t>
            </a:r>
            <a:r>
              <a:rPr lang="en-US" b="1" dirty="0" smtClean="0"/>
              <a:t>13-3</a:t>
            </a:r>
            <a:r>
              <a:rPr lang="en-US" dirty="0" smtClean="0"/>
              <a:t> Sensitivity Analysis of Effect of Leverage on Risk in Equity Return Components, as Measured by Percentage Range in Possible Return Outcomes ($ values in millions)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0550" y="2295525"/>
            <a:ext cx="8190071" cy="2962275"/>
            <a:chOff x="590550" y="2295525"/>
            <a:chExt cx="8190071" cy="296227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86494" y="3809247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0550" y="2295525"/>
              <a:ext cx="7962900" cy="2962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13.2.3</a:t>
            </a:r>
            <a:r>
              <a:rPr lang="en-US" dirty="0" smtClean="0"/>
              <a:t> Risk and Return: The Security Market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</a:t>
            </a:r>
            <a:r>
              <a:rPr lang="en-US" dirty="0" smtClean="0"/>
              <a:t> </a:t>
            </a:r>
            <a:r>
              <a:rPr lang="en-US" b="1" dirty="0" smtClean="0"/>
              <a:t>13-4</a:t>
            </a:r>
            <a:r>
              <a:rPr lang="en-US" dirty="0" smtClean="0"/>
              <a:t> Effect of Leverage on Investment Risk and Return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371600" y="1600200"/>
            <a:ext cx="6647021" cy="4572000"/>
            <a:chOff x="1371600" y="1600200"/>
            <a:chExt cx="6647021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224494" y="53780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456" t="1843" r="1456" b="1843"/>
            <a:stretch>
              <a:fillRect/>
            </a:stretch>
          </p:blipFill>
          <p:spPr bwMode="auto">
            <a:xfrm>
              <a:off x="1501590" y="1610958"/>
              <a:ext cx="5791201" cy="4538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1371600" y="1600200"/>
              <a:ext cx="6400800" cy="457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</a:t>
            </a:r>
            <a:r>
              <a:rPr lang="en-US" dirty="0" smtClean="0"/>
              <a:t> </a:t>
            </a:r>
            <a:r>
              <a:rPr lang="en-US" b="1" dirty="0" smtClean="0"/>
              <a:t>13-5</a:t>
            </a:r>
            <a:r>
              <a:rPr lang="en-US" dirty="0" smtClean="0"/>
              <a:t> Effect of Leverage on Investment Risk and Return: A Risky Debt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371600" y="1600200"/>
            <a:ext cx="6647021" cy="4572000"/>
            <a:chOff x="1371600" y="1600200"/>
            <a:chExt cx="6647021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224494" y="53780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0" y="1684020"/>
              <a:ext cx="6019800" cy="441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1371600" y="1600200"/>
              <a:ext cx="6400800" cy="457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13.3</a:t>
            </a:r>
            <a:r>
              <a:rPr lang="en-US" dirty="0" smtClean="0"/>
              <a:t> A Useful Formula: The </a:t>
            </a:r>
            <a:r>
              <a:rPr lang="en-US" dirty="0" err="1" smtClean="0"/>
              <a:t>WACC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13.3.1</a:t>
            </a:r>
            <a:r>
              <a:rPr lang="en-US" dirty="0" smtClean="0"/>
              <a:t> The </a:t>
            </a:r>
            <a:r>
              <a:rPr lang="en-US" dirty="0" err="1" smtClean="0"/>
              <a:t>WACC</a:t>
            </a:r>
            <a:r>
              <a:rPr lang="en-US" dirty="0" smtClean="0"/>
              <a:t> and REIT Cost of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13.3.2</a:t>
            </a:r>
            <a:r>
              <a:rPr lang="en-US" dirty="0" smtClean="0"/>
              <a:t> Use of the </a:t>
            </a:r>
            <a:r>
              <a:rPr lang="en-US" dirty="0" err="1" smtClean="0"/>
              <a:t>WACC</a:t>
            </a:r>
            <a:r>
              <a:rPr lang="en-US" dirty="0" smtClean="0"/>
              <a:t> in Direct Property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13.3.3</a:t>
            </a:r>
            <a:r>
              <a:rPr lang="en-US" dirty="0" smtClean="0"/>
              <a:t> The </a:t>
            </a:r>
            <a:r>
              <a:rPr lang="en-US" dirty="0" err="1" smtClean="0"/>
              <a:t>WACC</a:t>
            </a:r>
            <a:r>
              <a:rPr lang="en-US" dirty="0" smtClean="0"/>
              <a:t> and Return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13.3.4</a:t>
            </a:r>
            <a:r>
              <a:rPr lang="en-US" dirty="0" smtClean="0"/>
              <a:t> The </a:t>
            </a:r>
            <a:r>
              <a:rPr lang="en-US" dirty="0" err="1" smtClean="0"/>
              <a:t>WACC</a:t>
            </a:r>
            <a:r>
              <a:rPr lang="en-US" dirty="0" smtClean="0"/>
              <a:t> and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The “Big Picture”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13.1 	</a:t>
            </a:r>
            <a:r>
              <a:rPr lang="en-US" dirty="0" smtClean="0"/>
              <a:t>Basic Definitions and Mechanics of Leverage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13.2</a:t>
            </a:r>
            <a:r>
              <a:rPr lang="en-US" dirty="0" smtClean="0"/>
              <a:t> 	Effect of Leverage on the Risk and Return to Equity</a:t>
            </a:r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13.2.1</a:t>
            </a:r>
            <a:r>
              <a:rPr lang="en-US" dirty="0" smtClean="0"/>
              <a:t> 	Effect on the Expected Return</a:t>
            </a:r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13.2.2</a:t>
            </a:r>
            <a:r>
              <a:rPr lang="en-US" dirty="0" smtClean="0"/>
              <a:t> 	Effect on the Risk in the Return</a:t>
            </a:r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13.2.3</a:t>
            </a:r>
            <a:r>
              <a:rPr lang="en-US" dirty="0" smtClean="0"/>
              <a:t> 	Risk and Return: The Security Market Line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13.3	</a:t>
            </a:r>
            <a:r>
              <a:rPr lang="en-US" dirty="0" smtClean="0"/>
              <a:t>A Useful Formula: The </a:t>
            </a:r>
            <a:r>
              <a:rPr lang="en-US" dirty="0" err="1" smtClean="0"/>
              <a:t>WACC</a:t>
            </a:r>
            <a:endParaRPr lang="en-US" dirty="0" smtClean="0"/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13.3.1</a:t>
            </a:r>
            <a:r>
              <a:rPr lang="en-US" dirty="0" smtClean="0"/>
              <a:t> 	The </a:t>
            </a:r>
            <a:r>
              <a:rPr lang="en-US" dirty="0" err="1" smtClean="0"/>
              <a:t>WACC</a:t>
            </a:r>
            <a:r>
              <a:rPr lang="en-US" dirty="0" smtClean="0"/>
              <a:t> and REIT Cost of Capital</a:t>
            </a:r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13.3.2</a:t>
            </a:r>
            <a:r>
              <a:rPr lang="en-US" dirty="0" smtClean="0"/>
              <a:t> 	Use of the </a:t>
            </a:r>
            <a:r>
              <a:rPr lang="en-US" dirty="0" err="1" smtClean="0"/>
              <a:t>WACC</a:t>
            </a:r>
            <a:r>
              <a:rPr lang="en-US" dirty="0" smtClean="0"/>
              <a:t> in Direct Property Investment</a:t>
            </a:r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13.3.3</a:t>
            </a:r>
            <a:r>
              <a:rPr lang="en-US" dirty="0" smtClean="0"/>
              <a:t> 	The </a:t>
            </a:r>
            <a:r>
              <a:rPr lang="en-US" dirty="0" err="1" smtClean="0"/>
              <a:t>WACC</a:t>
            </a:r>
            <a:r>
              <a:rPr lang="en-US" dirty="0" smtClean="0"/>
              <a:t> and Return Components</a:t>
            </a:r>
          </a:p>
          <a:p>
            <a:pPr marL="1484313" lvl="1" indent="-8016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13.3.4</a:t>
            </a:r>
            <a:r>
              <a:rPr lang="en-US" dirty="0" smtClean="0"/>
              <a:t> 	The </a:t>
            </a:r>
            <a:r>
              <a:rPr lang="en-US" dirty="0" err="1" smtClean="0"/>
              <a:t>WACC</a:t>
            </a:r>
            <a:r>
              <a:rPr lang="en-US" dirty="0" smtClean="0"/>
              <a:t> and Risk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13.4</a:t>
            </a:r>
            <a:r>
              <a:rPr lang="en-US" dirty="0" smtClean="0"/>
              <a:t> 	Positive and Negative Leverage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13.5</a:t>
            </a:r>
            <a:r>
              <a:rPr lang="en-US" dirty="0" smtClean="0"/>
              <a:t> 	Effect of Leverage on Growth and Yield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13.6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13.4</a:t>
            </a:r>
            <a:r>
              <a:rPr lang="en-US" dirty="0" smtClean="0"/>
              <a:t> Positive and Negative Leverage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13.5</a:t>
            </a:r>
            <a:r>
              <a:rPr lang="en-US" dirty="0" smtClean="0"/>
              <a:t> Effect of Leverage on Growth and 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 13-6 </a:t>
            </a:r>
            <a:r>
              <a:rPr lang="en-US" dirty="0" smtClean="0"/>
              <a:t>Typical Relative Effect of Leverage on Income and Growth Components of Investment Return (numerical example)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47850" y="1555750"/>
            <a:ext cx="5695949" cy="4692650"/>
            <a:chOff x="1847850" y="1555750"/>
            <a:chExt cx="5695949" cy="46926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749672" y="54542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7850" y="1555750"/>
              <a:ext cx="5448300" cy="469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13.6</a:t>
            </a:r>
            <a:r>
              <a:rPr lang="en-US" dirty="0" smtClean="0"/>
              <a:t> 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 smtClean="0"/>
              <a:t>leverage</a:t>
            </a:r>
          </a:p>
          <a:p>
            <a:r>
              <a:rPr lang="en-US" dirty="0" smtClean="0"/>
              <a:t>heterogeneous investors</a:t>
            </a:r>
          </a:p>
          <a:p>
            <a:r>
              <a:rPr lang="en-US" dirty="0" smtClean="0"/>
              <a:t>investment products</a:t>
            </a:r>
          </a:p>
          <a:p>
            <a:r>
              <a:rPr lang="en-US" dirty="0" smtClean="0"/>
              <a:t>leverage ratio (</a:t>
            </a:r>
            <a:r>
              <a:rPr lang="en-US" dirty="0" err="1" smtClean="0"/>
              <a:t>LR</a:t>
            </a:r>
            <a:r>
              <a:rPr lang="en-US" dirty="0" smtClean="0"/>
              <a:t>)</a:t>
            </a:r>
          </a:p>
          <a:p>
            <a:r>
              <a:rPr lang="en-US" dirty="0" smtClean="0"/>
              <a:t>equity</a:t>
            </a:r>
          </a:p>
          <a:p>
            <a:r>
              <a:rPr lang="en-US" dirty="0" smtClean="0"/>
              <a:t>residual claim</a:t>
            </a:r>
          </a:p>
          <a:p>
            <a:r>
              <a:rPr lang="en-US" dirty="0" smtClean="0"/>
              <a:t>loan-to-value ratio (LTV)</a:t>
            </a:r>
          </a:p>
          <a:p>
            <a:r>
              <a:rPr lang="en-US" dirty="0" smtClean="0"/>
              <a:t>management incentive effects</a:t>
            </a:r>
          </a:p>
          <a:p>
            <a:r>
              <a:rPr lang="en-US" dirty="0" smtClean="0"/>
              <a:t>volatility</a:t>
            </a:r>
          </a:p>
          <a:p>
            <a:r>
              <a:rPr lang="en-US" dirty="0" smtClean="0"/>
              <a:t>default risk</a:t>
            </a:r>
          </a:p>
          <a:p>
            <a:r>
              <a:rPr lang="en-US" dirty="0" smtClean="0"/>
              <a:t>market price of risk</a:t>
            </a:r>
          </a:p>
          <a:p>
            <a:r>
              <a:rPr lang="en-US" dirty="0" smtClean="0"/>
              <a:t>weighted average cost of capital (</a:t>
            </a:r>
            <a:r>
              <a:rPr lang="en-US" dirty="0" err="1" smtClean="0"/>
              <a:t>WACC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risk premium (RP)</a:t>
            </a:r>
          </a:p>
          <a:p>
            <a:r>
              <a:rPr lang="en-US" dirty="0" smtClean="0"/>
              <a:t>equity cash yield</a:t>
            </a:r>
          </a:p>
          <a:p>
            <a:r>
              <a:rPr lang="en-US" dirty="0" smtClean="0"/>
              <a:t>cash-on-cash return</a:t>
            </a:r>
          </a:p>
          <a:p>
            <a:r>
              <a:rPr lang="en-US" dirty="0" smtClean="0"/>
              <a:t>positive leverage</a:t>
            </a:r>
          </a:p>
          <a:p>
            <a:r>
              <a:rPr lang="en-US" dirty="0" smtClean="0"/>
              <a:t>negative leverage</a:t>
            </a:r>
          </a:p>
          <a:p>
            <a:r>
              <a:rPr lang="en-US" dirty="0" smtClean="0"/>
              <a:t>mortgage constant (MC)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After reading this chapter, you should understand: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What is meant by the term “leverage” and how the use of debt financing affects the leverage of the equity investment.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How leverage affects the equity investor’s expected total return, and the income and appreciation components of that return.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How leverage affects the risk in the total return to equity, and therefore the market’s required risk premium in the ex ante return.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The weighted average cost of capital formula (</a:t>
            </a:r>
            <a:r>
              <a:rPr lang="en-US" sz="2000" dirty="0" err="1" smtClean="0"/>
              <a:t>WACC</a:t>
            </a:r>
            <a:r>
              <a:rPr lang="en-US" sz="2000" dirty="0" smtClean="0"/>
              <a:t>) and how this formula can be useful in quantifying leverage effects in theory, and in making practical approximations.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What is meant by the term “positive leverage,” and the conditions that result in such leverage.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How the use of debt, and its effect on leverage, enables the same underlying real property asset to serve investors with different objectives and concerns.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The “Big Picture”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13.1 </a:t>
            </a:r>
            <a:r>
              <a:rPr lang="en-US" dirty="0" smtClean="0"/>
              <a:t>Basic Definitions and Mechanics of Leverage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13-1 </a:t>
            </a:r>
            <a:r>
              <a:rPr lang="en-US" dirty="0" smtClean="0"/>
              <a:t>Analogy of Physical Leverage and Financial Leverage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0" y="1320800"/>
            <a:ext cx="4655063" cy="5029200"/>
            <a:chOff x="2286000" y="1320800"/>
            <a:chExt cx="4655063" cy="50292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146936" y="55558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0" y="1320800"/>
              <a:ext cx="4425696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13.2</a:t>
            </a:r>
            <a:r>
              <a:rPr lang="en-US" dirty="0" smtClean="0"/>
              <a:t> Effect of Leverage on the Risk and Return to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13.2.1</a:t>
            </a:r>
            <a:r>
              <a:rPr lang="en-US" dirty="0" smtClean="0"/>
              <a:t> Effect on the Expected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</a:t>
            </a:r>
            <a:r>
              <a:rPr lang="en-US" dirty="0" smtClean="0"/>
              <a:t> </a:t>
            </a:r>
            <a:r>
              <a:rPr lang="en-US" b="1" dirty="0" smtClean="0"/>
              <a:t>13-2</a:t>
            </a:r>
            <a:r>
              <a:rPr lang="en-US" dirty="0" smtClean="0"/>
              <a:t> Typical Effect of Leverage on Expected Investment Returns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71513" y="2247900"/>
            <a:ext cx="8032908" cy="2362200"/>
            <a:chOff x="671513" y="2247900"/>
            <a:chExt cx="8032908" cy="23622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10294" y="38159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3" y="2247900"/>
              <a:ext cx="7800975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510</Words>
  <Application>Microsoft Office PowerPoint</Application>
  <PresentationFormat>On-screen Show (4:3)</PresentationFormat>
  <Paragraphs>98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Chapter 13</vt:lpstr>
      <vt:lpstr>CHAPTER OUTLINE</vt:lpstr>
      <vt:lpstr>LEARNING OBJECTIVES</vt:lpstr>
      <vt:lpstr>The “Big Picture”</vt:lpstr>
      <vt:lpstr>13.1 Basic Definitions and Mechanics of Leverage</vt:lpstr>
      <vt:lpstr>EXHIBIT 13-1 Analogy of Physical Leverage and Financial Leverage</vt:lpstr>
      <vt:lpstr>13.2 Effect of Leverage on the Risk and Return to Equity</vt:lpstr>
      <vt:lpstr>13.2.1 Effect on the Expected Return</vt:lpstr>
      <vt:lpstr>EXHIBIT 13-2 Typical Effect of Leverage on Expected Investment Returns</vt:lpstr>
      <vt:lpstr>13.2.2 Effect on the Risk in the Return</vt:lpstr>
      <vt:lpstr>EXHIBIT 13-3 Sensitivity Analysis of Effect of Leverage on Risk in Equity Return Components, as Measured by Percentage Range in Possible Return Outcomes ($ values in millions)</vt:lpstr>
      <vt:lpstr>13.2.3 Risk and Return: The Security Market Line</vt:lpstr>
      <vt:lpstr>EXHIBIT 13-4 Effect of Leverage on Investment Risk and Return</vt:lpstr>
      <vt:lpstr>EXHIBIT 13-5 Effect of Leverage on Investment Risk and Return: A Risky Debt Example</vt:lpstr>
      <vt:lpstr>13.3 A Useful Formula: The WACC</vt:lpstr>
      <vt:lpstr>13.3.1 The WACC and REIT Cost of Capital</vt:lpstr>
      <vt:lpstr>13.3.2 Use of the WACC in Direct Property Investment</vt:lpstr>
      <vt:lpstr>13.3.3 The WACC and Return Components</vt:lpstr>
      <vt:lpstr>13.3.4 The WACC and Risk</vt:lpstr>
      <vt:lpstr>13.4 Positive and Negative Leverage</vt:lpstr>
      <vt:lpstr>13.5 Effect of Leverage on Growth and Yield</vt:lpstr>
      <vt:lpstr>EXHIBIT 13-6 Typical Relative Effect of Leverage on Income and Growth Components of Investment Return (numerical example)</vt:lpstr>
      <vt:lpstr>13.6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55</cp:revision>
  <dcterms:created xsi:type="dcterms:W3CDTF">2013-02-04T22:06:42Z</dcterms:created>
  <dcterms:modified xsi:type="dcterms:W3CDTF">2013-02-20T23:16:23Z</dcterms:modified>
</cp:coreProperties>
</file>