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8" r:id="rId2"/>
    <p:sldId id="267" r:id="rId3"/>
    <p:sldId id="269" r:id="rId4"/>
    <p:sldId id="270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29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53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31" y="185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C96B4-9120-49F1-A7D6-CC2C969F79AC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0C3EA-837D-44F5-96C6-75C3198A4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4E7E68A-9DE4-4267-89E2-D1A10F2BFAE7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12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12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12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Advanced Micro-Level Valuation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12.2.1</a:t>
            </a:r>
            <a:r>
              <a:rPr lang="en-US" dirty="0" smtClean="0"/>
              <a:t> Valuation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EXHIBIT 12-2 </a:t>
            </a:r>
            <a:r>
              <a:rPr lang="en-US" dirty="0" smtClean="0"/>
              <a:t>Histogram of Predicted Sale Price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41738" y="1306158"/>
            <a:ext cx="7860524" cy="5094642"/>
            <a:chOff x="641738" y="1306158"/>
            <a:chExt cx="7860524" cy="5094642"/>
          </a:xfrm>
        </p:grpSpPr>
        <p:sp>
          <p:nvSpPr>
            <p:cNvPr id="5" name="TextBox 4"/>
            <p:cNvSpPr txBox="1"/>
            <p:nvPr/>
          </p:nvSpPr>
          <p:spPr>
            <a:xfrm>
              <a:off x="641738" y="6093023"/>
              <a:ext cx="36840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Source: Authors’ analysis based on </a:t>
              </a:r>
              <a:r>
                <a:rPr lang="en-US" sz="1400" dirty="0" err="1" smtClean="0"/>
                <a:t>NCREIF</a:t>
              </a:r>
              <a:r>
                <a:rPr lang="en-US" sz="1400" dirty="0" smtClean="0"/>
                <a:t> data.</a:t>
              </a:r>
              <a:endParaRPr lang="en-US" sz="14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1738" y="1306158"/>
              <a:ext cx="7860524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12.2.2</a:t>
            </a:r>
            <a:r>
              <a:rPr lang="en-US" dirty="0" smtClean="0"/>
              <a:t> Asset Market Predictability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*12.3</a:t>
            </a:r>
            <a:r>
              <a:rPr lang="en-US" dirty="0" smtClean="0"/>
              <a:t> Dueling Asset Markets: The REIT Market and the Property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12-3 </a:t>
            </a:r>
            <a:r>
              <a:rPr lang="en-US" dirty="0" smtClean="0"/>
              <a:t>Equity REIT Share Prices versus Private Property Net Asset Values (</a:t>
            </a:r>
            <a:r>
              <a:rPr lang="en-US" dirty="0" err="1" smtClean="0"/>
              <a:t>NAVs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76667" y="1360842"/>
            <a:ext cx="7190666" cy="5041430"/>
            <a:chOff x="976667" y="1360842"/>
            <a:chExt cx="7190666" cy="5041430"/>
          </a:xfrm>
        </p:grpSpPr>
        <p:sp>
          <p:nvSpPr>
            <p:cNvPr id="5" name="TextBox 4"/>
            <p:cNvSpPr txBox="1"/>
            <p:nvPr/>
          </p:nvSpPr>
          <p:spPr>
            <a:xfrm>
              <a:off x="976667" y="5879052"/>
              <a:ext cx="716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Source: Authors’ calculations based on the </a:t>
              </a:r>
              <a:r>
                <a:rPr lang="en-US" sz="1400" dirty="0" err="1" smtClean="0"/>
                <a:t>NAREIT</a:t>
              </a:r>
              <a:r>
                <a:rPr lang="en-US" sz="1400" dirty="0" smtClean="0"/>
                <a:t> equity REIT share price index and REIT sector average premium to </a:t>
              </a:r>
              <a:r>
                <a:rPr lang="en-US" sz="1400" dirty="0" err="1" smtClean="0"/>
                <a:t>NAV</a:t>
              </a:r>
              <a:r>
                <a:rPr lang="en-US" sz="1400" dirty="0" smtClean="0"/>
                <a:t> data provided by Green Street Advisors.</a:t>
              </a:r>
              <a:endParaRPr lang="en-US" sz="1400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6667" y="1360842"/>
              <a:ext cx="719066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12.3.1</a:t>
            </a:r>
            <a:r>
              <a:rPr lang="en-US" dirty="0" smtClean="0"/>
              <a:t> Valuation at the Micro-Level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12.3.2</a:t>
            </a:r>
            <a:r>
              <a:rPr lang="en-US" dirty="0" smtClean="0"/>
              <a:t> What about Informational Efficiency?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12.3.3</a:t>
            </a:r>
            <a:r>
              <a:rPr lang="en-US" dirty="0" smtClean="0"/>
              <a:t> Micro-Level Risk Is in the Property, Not in the REIT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12.3.4</a:t>
            </a:r>
            <a:r>
              <a:rPr lang="en-US" dirty="0" smtClean="0"/>
              <a:t> Summarizing the Dueling Markets: Going from the Micro to the Macro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12.4</a:t>
            </a:r>
            <a:r>
              <a:rPr lang="en-US" dirty="0" smtClean="0"/>
              <a:t> 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798513" indent="-798513">
              <a:buNone/>
              <a:tabLst>
                <a:tab pos="457200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</a:t>
            </a:r>
            <a:r>
              <a:rPr lang="en-US" sz="2900" b="1" dirty="0" smtClean="0">
                <a:solidFill>
                  <a:srgbClr val="1C3F94"/>
                </a:solidFill>
              </a:rPr>
              <a:t>12.1</a:t>
            </a:r>
            <a:r>
              <a:rPr lang="en-US" sz="2900" dirty="0" smtClean="0"/>
              <a:t> 	Market Value and Investment Value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12.1.1</a:t>
            </a:r>
            <a:r>
              <a:rPr lang="en-US" sz="2600" dirty="0" smtClean="0"/>
              <a:t> 	How to Measure Investment Value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12.1.2</a:t>
            </a:r>
            <a:r>
              <a:rPr lang="en-US" sz="2600" dirty="0" smtClean="0"/>
              <a:t> 	Joint Use of IV and MV in Decision Making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12.1.3</a:t>
            </a:r>
            <a:r>
              <a:rPr lang="en-US" sz="2600" dirty="0" smtClean="0"/>
              <a:t> 	The Asset Market Model with Marginal and </a:t>
            </a:r>
            <a:r>
              <a:rPr lang="en-US" sz="2600" dirty="0" err="1" smtClean="0"/>
              <a:t>Intramarginal</a:t>
            </a:r>
            <a:r>
              <a:rPr lang="en-US" sz="2600" dirty="0" smtClean="0"/>
              <a:t> Investors: How to Get Positive </a:t>
            </a:r>
            <a:r>
              <a:rPr lang="en-US" sz="2600" dirty="0" err="1" smtClean="0"/>
              <a:t>NPV</a:t>
            </a:r>
            <a:endParaRPr lang="en-US" sz="2600" dirty="0" smtClean="0"/>
          </a:p>
          <a:p>
            <a:pPr marL="798513" indent="-798513">
              <a:buNone/>
              <a:tabLst>
                <a:tab pos="457200" algn="dec"/>
              </a:tabLst>
            </a:pPr>
            <a:r>
              <a:rPr lang="en-US" sz="2900" b="1" dirty="0" smtClean="0">
                <a:solidFill>
                  <a:srgbClr val="1C3F94"/>
                </a:solidFill>
              </a:rPr>
              <a:t>	12.2 	</a:t>
            </a:r>
            <a:r>
              <a:rPr lang="en-US" sz="2900" dirty="0" smtClean="0"/>
              <a:t>Danger and Opportunity in Market Inefficiency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12.2.1</a:t>
            </a:r>
            <a:r>
              <a:rPr lang="en-US" sz="2600" dirty="0" smtClean="0"/>
              <a:t> 	Valuation Noise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12.2.2</a:t>
            </a:r>
            <a:r>
              <a:rPr lang="en-US" sz="2600" dirty="0" smtClean="0"/>
              <a:t> 	Asset Market Predictability</a:t>
            </a:r>
          </a:p>
          <a:p>
            <a:pPr marL="798513" indent="-798513">
              <a:buNone/>
              <a:tabLst>
                <a:tab pos="457200" algn="dec"/>
              </a:tabLst>
            </a:pPr>
            <a:r>
              <a:rPr lang="en-US" sz="2900" b="1" dirty="0" smtClean="0">
                <a:solidFill>
                  <a:srgbClr val="1C3F94"/>
                </a:solidFill>
              </a:rPr>
              <a:t>	*12.3 	</a:t>
            </a:r>
            <a:r>
              <a:rPr lang="en-US" sz="2900" dirty="0" smtClean="0"/>
              <a:t>Dueling Asset Markets: The REIT Market and the Property Market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12.3.1</a:t>
            </a:r>
            <a:r>
              <a:rPr lang="en-US" sz="2600" dirty="0" smtClean="0"/>
              <a:t> 	Valuation at the Micro-Level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12.3.2</a:t>
            </a:r>
            <a:r>
              <a:rPr lang="en-US" sz="2600" dirty="0" smtClean="0"/>
              <a:t> 	What about Informational Efficiency?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12.3.3</a:t>
            </a:r>
            <a:r>
              <a:rPr lang="en-US" sz="2600" dirty="0" smtClean="0"/>
              <a:t> 	Micro-Level Risk Is in the Property, Not in the REIT</a:t>
            </a:r>
          </a:p>
          <a:p>
            <a:pPr marL="1490663" lvl="1" indent="-688975">
              <a:buNone/>
            </a:pPr>
            <a:r>
              <a:rPr lang="en-US" sz="2600" b="1" dirty="0" smtClean="0">
                <a:solidFill>
                  <a:srgbClr val="1C3F94"/>
                </a:solidFill>
              </a:rPr>
              <a:t>12.3.4</a:t>
            </a:r>
            <a:r>
              <a:rPr lang="en-US" sz="2600" dirty="0" smtClean="0"/>
              <a:t> 	Summarizing the Dueling Markets: Going from the Micro to the Macro Perspective</a:t>
            </a:r>
          </a:p>
          <a:p>
            <a:pPr marL="798513" indent="-798513">
              <a:buNone/>
              <a:tabLst>
                <a:tab pos="457200" algn="dec"/>
              </a:tabLst>
            </a:pPr>
            <a:r>
              <a:rPr lang="en-US" sz="2900" b="1" dirty="0" smtClean="0">
                <a:solidFill>
                  <a:srgbClr val="1C3F94"/>
                </a:solidFill>
              </a:rPr>
              <a:t>	12.4 	</a:t>
            </a:r>
            <a:r>
              <a:rPr lang="en-US" sz="2900" dirty="0" smtClean="0"/>
              <a:t>Chapter Summary</a:t>
            </a:r>
          </a:p>
          <a:p>
            <a:pPr marL="1709738" indent="-1476375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Appendix 12A	</a:t>
            </a:r>
            <a:r>
              <a:rPr lang="en-US" sz="2900" dirty="0" smtClean="0"/>
              <a:t>Basic Valuation Concepts: Transaction Prices, Market Values, and the Model of the Asset Market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Appendix 12A </a:t>
            </a:r>
            <a:r>
              <a:rPr lang="en-US" dirty="0" smtClean="0"/>
              <a:t>Basic Valuation Concepts: Transaction Prices, Market Values, and the Model of the Asset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12A-1a </a:t>
            </a:r>
            <a:r>
              <a:rPr lang="en-US" dirty="0" smtClean="0"/>
              <a:t>Buyer and Seller Populations, Inherent Value Frequency Distributions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85800" y="1548125"/>
            <a:ext cx="7997105" cy="4210801"/>
            <a:chOff x="685800" y="1548125"/>
            <a:chExt cx="7997105" cy="4210801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888778" y="4923581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548125"/>
              <a:ext cx="7772400" cy="4210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12A-1b </a:t>
            </a:r>
            <a:r>
              <a:rPr lang="en-US" dirty="0" smtClean="0"/>
              <a:t>Buyer and Seller Populations, Reservation Price Frequency Distributions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85800" y="1594282"/>
            <a:ext cx="8000999" cy="4196918"/>
            <a:chOff x="685800" y="1594282"/>
            <a:chExt cx="8000999" cy="4196918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892672" y="4945991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594282"/>
              <a:ext cx="7772400" cy="4196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numCol="2" spcCol="182880">
            <a:normAutofit fontScale="62500" lnSpcReduction="20000"/>
          </a:bodyPr>
          <a:lstStyle/>
          <a:p>
            <a:r>
              <a:rPr lang="en-US" dirty="0" smtClean="0"/>
              <a:t>market value (MV)</a:t>
            </a:r>
          </a:p>
          <a:p>
            <a:r>
              <a:rPr lang="en-US" dirty="0" smtClean="0"/>
              <a:t>opportunity value</a:t>
            </a:r>
          </a:p>
          <a:p>
            <a:r>
              <a:rPr lang="en-US" dirty="0" smtClean="0"/>
              <a:t>investment value (IV)</a:t>
            </a:r>
          </a:p>
          <a:p>
            <a:r>
              <a:rPr lang="en-US" dirty="0" smtClean="0"/>
              <a:t>opportunity cost of capital (OCC)</a:t>
            </a:r>
          </a:p>
          <a:p>
            <a:r>
              <a:rPr lang="en-US" dirty="0" smtClean="0"/>
              <a:t>second-most-motivated buyer</a:t>
            </a:r>
          </a:p>
          <a:p>
            <a:r>
              <a:rPr lang="en-US" dirty="0" smtClean="0"/>
              <a:t>marginal investors</a:t>
            </a:r>
          </a:p>
          <a:p>
            <a:r>
              <a:rPr lang="en-US" dirty="0" err="1" smtClean="0"/>
              <a:t>intramarginal</a:t>
            </a:r>
            <a:r>
              <a:rPr lang="en-US" dirty="0" smtClean="0"/>
              <a:t> investors</a:t>
            </a:r>
          </a:p>
          <a:p>
            <a:r>
              <a:rPr lang="en-US" dirty="0" smtClean="0"/>
              <a:t>asset transaction market equilibrium</a:t>
            </a:r>
          </a:p>
          <a:p>
            <a:r>
              <a:rPr lang="en-US" dirty="0" smtClean="0"/>
              <a:t>entrepreneurial profit</a:t>
            </a:r>
          </a:p>
          <a:p>
            <a:r>
              <a:rPr lang="en-US" dirty="0" smtClean="0"/>
              <a:t>informational inefficiency (in asset markets)</a:t>
            </a:r>
          </a:p>
          <a:p>
            <a:r>
              <a:rPr lang="en-US" dirty="0" smtClean="0"/>
              <a:t>random noise (in asset valuation)</a:t>
            </a:r>
          </a:p>
          <a:p>
            <a:r>
              <a:rPr lang="en-US" dirty="0" smtClean="0"/>
              <a:t>due diligence</a:t>
            </a:r>
          </a:p>
          <a:p>
            <a:r>
              <a:rPr lang="en-US" dirty="0" smtClean="0"/>
              <a:t>partial adjustment (of asset prices to news)</a:t>
            </a:r>
          </a:p>
          <a:p>
            <a:r>
              <a:rPr lang="en-US" dirty="0" smtClean="0"/>
              <a:t>predictability (inertia in asset price movements)</a:t>
            </a:r>
          </a:p>
          <a:p>
            <a:r>
              <a:rPr lang="en-US" dirty="0" smtClean="0"/>
              <a:t>market timing</a:t>
            </a:r>
          </a:p>
          <a:p>
            <a:r>
              <a:rPr lang="en-US" dirty="0" smtClean="0"/>
              <a:t>transaction costs</a:t>
            </a:r>
          </a:p>
          <a:p>
            <a:r>
              <a:rPr lang="en-US" dirty="0" smtClean="0"/>
              <a:t>supernormal profits</a:t>
            </a:r>
          </a:p>
          <a:p>
            <a:r>
              <a:rPr lang="en-US" dirty="0" smtClean="0"/>
              <a:t>cycles</a:t>
            </a:r>
          </a:p>
          <a:p>
            <a:r>
              <a:rPr lang="en-US" dirty="0" smtClean="0"/>
              <a:t>arbitrage</a:t>
            </a:r>
          </a:p>
          <a:p>
            <a:r>
              <a:rPr lang="en-US" dirty="0" smtClean="0"/>
              <a:t>net asset value (</a:t>
            </a:r>
            <a:r>
              <a:rPr lang="en-US" dirty="0" err="1" smtClean="0"/>
              <a:t>NAV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discount/premium to </a:t>
            </a:r>
            <a:r>
              <a:rPr lang="en-US" dirty="0" err="1" smtClean="0"/>
              <a:t>NAV</a:t>
            </a:r>
            <a:endParaRPr lang="en-US" dirty="0" smtClean="0"/>
          </a:p>
          <a:p>
            <a:r>
              <a:rPr lang="en-US" dirty="0" smtClean="0"/>
              <a:t>differential valuation (across asset markets)</a:t>
            </a:r>
          </a:p>
          <a:p>
            <a:r>
              <a:rPr lang="en-US" dirty="0" smtClean="0"/>
              <a:t>growth opportunities (for REITs)</a:t>
            </a:r>
          </a:p>
          <a:p>
            <a:r>
              <a:rPr lang="en-US" dirty="0" smtClean="0"/>
              <a:t>inherent value</a:t>
            </a:r>
          </a:p>
          <a:p>
            <a:r>
              <a:rPr lang="en-US" dirty="0" smtClean="0"/>
              <a:t>usage value</a:t>
            </a:r>
          </a:p>
          <a:p>
            <a:r>
              <a:rPr lang="en-US" dirty="0" smtClean="0"/>
              <a:t>transaction price</a:t>
            </a:r>
          </a:p>
          <a:p>
            <a:r>
              <a:rPr lang="en-US" dirty="0" smtClean="0"/>
              <a:t>reservation price</a:t>
            </a:r>
          </a:p>
          <a:p>
            <a:r>
              <a:rPr lang="en-US" dirty="0" smtClean="0"/>
              <a:t>price discovery</a:t>
            </a:r>
          </a:p>
          <a:p>
            <a:r>
              <a:rPr lang="en-US" dirty="0" smtClean="0"/>
              <a:t>market density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6152"/>
            <a:ext cx="8229600" cy="4956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/>
              <a:t>After reading this chapter, you should understand:</a:t>
            </a:r>
          </a:p>
          <a:p>
            <a:r>
              <a:rPr lang="en-US" sz="2200" dirty="0" smtClean="0"/>
              <a:t>The relationship between investment value (IV) and market value (MV) in the asset market, and how to use both of these concepts in real estate investment decision making.</a:t>
            </a:r>
          </a:p>
          <a:p>
            <a:r>
              <a:rPr lang="en-US" sz="2200" dirty="0" smtClean="0"/>
              <a:t>The circumstances that make substantially positive </a:t>
            </a:r>
            <a:r>
              <a:rPr lang="en-US" sz="2200" dirty="0" err="1" smtClean="0"/>
              <a:t>NPV</a:t>
            </a:r>
            <a:r>
              <a:rPr lang="en-US" sz="2200" dirty="0" smtClean="0"/>
              <a:t> investment opportunities realistic.</a:t>
            </a:r>
          </a:p>
          <a:p>
            <a:r>
              <a:rPr lang="en-US" sz="2200" dirty="0" smtClean="0"/>
              <a:t>The investment implications of imperfect price discovery in the real estate asset market.</a:t>
            </a:r>
          </a:p>
          <a:p>
            <a:r>
              <a:rPr lang="en-US" sz="2200" dirty="0" smtClean="0"/>
              <a:t>The implications, for equity investors at the </a:t>
            </a:r>
            <a:r>
              <a:rPr lang="en-US" sz="2200" dirty="0" err="1" smtClean="0"/>
              <a:t>microlevel</a:t>
            </a:r>
            <a:r>
              <a:rPr lang="en-US" sz="2200" dirty="0" smtClean="0"/>
              <a:t>, of the simultaneous existence of two types or levels of real estate asset markets: the property market and the REIT market.</a:t>
            </a:r>
          </a:p>
          <a:p>
            <a:r>
              <a:rPr lang="en-US" sz="2200" dirty="0" smtClean="0"/>
              <a:t>The difference between firm-level REIT cost of capital and the micro-level opportunity cost of capital applicable to REIT valuation of individual properties at the micro-level.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12.1 </a:t>
            </a:r>
            <a:r>
              <a:rPr lang="en-US" dirty="0" smtClean="0"/>
              <a:t>Market Value and Investment Value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12.1.1</a:t>
            </a:r>
            <a:r>
              <a:rPr lang="en-US" dirty="0" smtClean="0"/>
              <a:t> How to Measure Investment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12.1.2</a:t>
            </a:r>
            <a:r>
              <a:rPr lang="en-US" dirty="0" smtClean="0"/>
              <a:t> Joint Use of IV and MV in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12.1.3</a:t>
            </a:r>
            <a:r>
              <a:rPr lang="en-US" dirty="0" smtClean="0"/>
              <a:t> The Asset Market Model with Marginal and </a:t>
            </a:r>
            <a:r>
              <a:rPr lang="en-US" dirty="0" err="1" smtClean="0"/>
              <a:t>Intramarginal</a:t>
            </a:r>
            <a:r>
              <a:rPr lang="en-US" dirty="0" smtClean="0"/>
              <a:t> Investors: How to Get Positive </a:t>
            </a:r>
            <a:r>
              <a:rPr lang="en-US" dirty="0" err="1" smtClean="0"/>
              <a:t>NPV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EXHIBIT 12-1 </a:t>
            </a:r>
            <a:r>
              <a:rPr lang="en-US" dirty="0" smtClean="0"/>
              <a:t>Relation between Investment Value (IV) and Market Value (MV) in a Well-Functioning Asset Market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90156" y="1600200"/>
            <a:ext cx="5595065" cy="4572000"/>
            <a:chOff x="1890156" y="1600200"/>
            <a:chExt cx="5595065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691094" y="53780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90156" y="1600200"/>
              <a:ext cx="536368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12.2</a:t>
            </a:r>
            <a:r>
              <a:rPr lang="en-US" dirty="0" smtClean="0"/>
              <a:t> Danger and Opportunity in Market Inefficiency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542</Words>
  <Application>Microsoft Office PowerPoint</Application>
  <PresentationFormat>On-screen Show (4:3)</PresentationFormat>
  <Paragraphs>105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Chapter 12</vt:lpstr>
      <vt:lpstr>CHAPTER OUTLINE</vt:lpstr>
      <vt:lpstr>LEARNING OBJECTIVES</vt:lpstr>
      <vt:lpstr>12.1 Market Value and Investment Value</vt:lpstr>
      <vt:lpstr>12.1.1 How to Measure Investment Value</vt:lpstr>
      <vt:lpstr>12.1.2 Joint Use of IV and MV in Decision Making</vt:lpstr>
      <vt:lpstr>12.1.3 The Asset Market Model with Marginal and Intramarginal Investors: How to Get Positive NPV</vt:lpstr>
      <vt:lpstr>EXHIBIT 12-1 Relation between Investment Value (IV) and Market Value (MV) in a Well-Functioning Asset Market</vt:lpstr>
      <vt:lpstr>12.2 Danger and Opportunity in Market Inefficiency</vt:lpstr>
      <vt:lpstr>12.2.1 Valuation Noise</vt:lpstr>
      <vt:lpstr>EXHIBIT 12-2 Histogram of Predicted Sale Price Error</vt:lpstr>
      <vt:lpstr>12.2.2 Asset Market Predictability</vt:lpstr>
      <vt:lpstr>*12.3 Dueling Asset Markets: The REIT Market and the Property Market</vt:lpstr>
      <vt:lpstr>EXHIBIT 12-3 Equity REIT Share Prices versus Private Property Net Asset Values (NAVs)</vt:lpstr>
      <vt:lpstr>12.3.1 Valuation at the Micro-Level</vt:lpstr>
      <vt:lpstr>12.3.2 What about Informational Efficiency?</vt:lpstr>
      <vt:lpstr>12.3.3 Micro-Level Risk Is in the Property, Not in the REIT</vt:lpstr>
      <vt:lpstr>12.3.4 Summarizing the Dueling Markets: Going from the Micro to the Macro Perspective</vt:lpstr>
      <vt:lpstr>12.4 Chapter Summary</vt:lpstr>
      <vt:lpstr>Appendix 12A Basic Valuation Concepts: Transaction Prices, Market Values, and the Model of the Asset Market</vt:lpstr>
      <vt:lpstr>EXHIBIT 12A-1a Buyer and Seller Populations, Inherent Value Frequency Distributions</vt:lpstr>
      <vt:lpstr>EXHIBIT 12A-1b Buyer and Seller Populations, Reservation Price Frequency Distributions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64</cp:revision>
  <dcterms:created xsi:type="dcterms:W3CDTF">2013-02-04T22:06:42Z</dcterms:created>
  <dcterms:modified xsi:type="dcterms:W3CDTF">2013-02-20T23:15:18Z</dcterms:modified>
</cp:coreProperties>
</file>