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8" r:id="rId2"/>
    <p:sldId id="267" r:id="rId3"/>
    <p:sldId id="269" r:id="rId4"/>
    <p:sldId id="299" r:id="rId5"/>
    <p:sldId id="316" r:id="rId6"/>
    <p:sldId id="317" r:id="rId7"/>
    <p:sldId id="330" r:id="rId8"/>
    <p:sldId id="315" r:id="rId9"/>
    <p:sldId id="329" r:id="rId10"/>
    <p:sldId id="328" r:id="rId11"/>
    <p:sldId id="314" r:id="rId12"/>
    <p:sldId id="313" r:id="rId13"/>
    <p:sldId id="312" r:id="rId14"/>
    <p:sldId id="311" r:id="rId15"/>
    <p:sldId id="310" r:id="rId16"/>
    <p:sldId id="309" r:id="rId17"/>
    <p:sldId id="308" r:id="rId18"/>
    <p:sldId id="307" r:id="rId19"/>
    <p:sldId id="306" r:id="rId20"/>
    <p:sldId id="305" r:id="rId21"/>
    <p:sldId id="321" r:id="rId22"/>
    <p:sldId id="304" r:id="rId23"/>
    <p:sldId id="326" r:id="rId24"/>
    <p:sldId id="303" r:id="rId25"/>
    <p:sldId id="325" r:id="rId26"/>
    <p:sldId id="302" r:id="rId27"/>
    <p:sldId id="301" r:id="rId28"/>
    <p:sldId id="323" r:id="rId29"/>
    <p:sldId id="322" r:id="rId30"/>
    <p:sldId id="300" r:id="rId31"/>
    <p:sldId id="298" r:id="rId32"/>
    <p:sldId id="33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8" autoAdjust="0"/>
    <p:restoredTop sz="94711" autoAdjust="0"/>
  </p:normalViewPr>
  <p:slideViewPr>
    <p:cSldViewPr>
      <p:cViewPr varScale="1">
        <p:scale>
          <a:sx n="85" d="100"/>
          <a:sy n="85" d="100"/>
        </p:scale>
        <p:origin x="-202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2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C6984-E8A9-42E3-BE52-C4AC34E3528A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52EF-8C28-4C22-ACB5-7FD89CB7F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B9219F9-437D-44CC-9F99-3DC66A2716F3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11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11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kern="0" dirty="0" smtClean="0"/>
              <a:t>Nuts and Bolts for Real Estate Valuation: Cash Flow </a:t>
            </a:r>
            <a:r>
              <a:rPr lang="en-US" kern="0" dirty="0" err="1" smtClean="0"/>
              <a:t>Proformas</a:t>
            </a:r>
            <a:r>
              <a:rPr lang="en-US" kern="0" dirty="0" smtClean="0"/>
              <a:t> and Discount Rates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1828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EXHIBIT 11-4 </a:t>
            </a:r>
            <a:r>
              <a:rPr lang="en-US" dirty="0" smtClean="0"/>
              <a:t>Difference Over Time between Building Vacancy Minus Average Submarket Vacancy (within which the buildings are located) for Two Vintages of Buildings Based on Year of Construction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433513" y="2057400"/>
            <a:ext cx="6415087" cy="4346377"/>
            <a:chOff x="1433513" y="2057400"/>
            <a:chExt cx="6415087" cy="4346377"/>
          </a:xfrm>
        </p:grpSpPr>
        <p:sp>
          <p:nvSpPr>
            <p:cNvPr id="5" name="Rectangle 4"/>
            <p:cNvSpPr/>
            <p:nvPr/>
          </p:nvSpPr>
          <p:spPr>
            <a:xfrm>
              <a:off x="1447800" y="6096000"/>
              <a:ext cx="64008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</a:t>
              </a:r>
              <a:r>
                <a:rPr lang="en-US" sz="1400" dirty="0" err="1" smtClean="0"/>
                <a:t>CBRE</a:t>
              </a:r>
              <a:r>
                <a:rPr lang="en-US" sz="1400" dirty="0" smtClean="0"/>
                <a:t>/</a:t>
              </a:r>
              <a:r>
                <a:rPr lang="en-US" sz="1400" dirty="0" err="1" smtClean="0"/>
                <a:t>Torto</a:t>
              </a:r>
              <a:r>
                <a:rPr lang="en-US" sz="1400" dirty="0" smtClean="0"/>
                <a:t> Wheaton Research, “Overview &amp; Outlook,” winter 2004.</a:t>
              </a:r>
              <a:endParaRPr lang="en-US" sz="1400" dirty="0"/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33513" y="2057400"/>
              <a:ext cx="6276975" cy="404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11.1.3</a:t>
            </a:r>
            <a:r>
              <a:rPr lang="en-US" dirty="0" smtClean="0"/>
              <a:t> Operating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11.1.4</a:t>
            </a:r>
            <a:r>
              <a:rPr lang="en-US" dirty="0" smtClean="0"/>
              <a:t> Net Operating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11.1.5</a:t>
            </a:r>
            <a:r>
              <a:rPr lang="en-US" dirty="0" smtClean="0"/>
              <a:t> Capital Improvement 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11.1.6</a:t>
            </a:r>
            <a:r>
              <a:rPr lang="en-US" dirty="0" smtClean="0"/>
              <a:t> The Bottom Line: </a:t>
            </a:r>
            <a:r>
              <a:rPr lang="en-US" dirty="0" err="1" smtClean="0"/>
              <a:t>PBTCF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11.1.7</a:t>
            </a:r>
            <a:r>
              <a:rPr lang="en-US" dirty="0" smtClean="0"/>
              <a:t> Reversion Cash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11.1.8</a:t>
            </a:r>
            <a:r>
              <a:rPr lang="en-US" dirty="0" smtClean="0"/>
              <a:t> Summary of Cash Flow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11.2</a:t>
            </a:r>
            <a:r>
              <a:rPr lang="en-US" dirty="0" smtClean="0"/>
              <a:t> Discount Rates: The Opportunity Cost of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11.2.1</a:t>
            </a:r>
            <a:r>
              <a:rPr lang="en-US" dirty="0" smtClean="0"/>
              <a:t> General Observations about Real Estate Discount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11.2.2</a:t>
            </a:r>
            <a:r>
              <a:rPr lang="en-US" dirty="0" smtClean="0"/>
              <a:t> Putting in Some Numbers: The Risk-Free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 marL="574675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</a:t>
            </a:r>
            <a:r>
              <a:rPr lang="en-US" dirty="0" smtClean="0"/>
              <a:t> 	</a:t>
            </a:r>
            <a:r>
              <a:rPr lang="en-US" dirty="0" err="1" smtClean="0"/>
              <a:t>Proformas</a:t>
            </a:r>
            <a:r>
              <a:rPr lang="en-US" dirty="0" smtClean="0"/>
              <a:t> and Cash Flow Projection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11.1.1</a:t>
            </a:r>
            <a:r>
              <a:rPr lang="en-US" dirty="0" smtClean="0"/>
              <a:t> 	</a:t>
            </a:r>
            <a:r>
              <a:rPr lang="en-US" dirty="0" err="1" smtClean="0"/>
              <a:t>PGI</a:t>
            </a:r>
            <a:r>
              <a:rPr lang="en-US" dirty="0" smtClean="0"/>
              <a:t> and Market Rent Projection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11.1.2</a:t>
            </a:r>
            <a:r>
              <a:rPr lang="en-US" dirty="0" smtClean="0"/>
              <a:t> 	Vacancy Allowance and </a:t>
            </a:r>
            <a:r>
              <a:rPr lang="en-US" dirty="0" err="1" smtClean="0"/>
              <a:t>EGI</a:t>
            </a:r>
            <a:endParaRPr lang="en-US" dirty="0" smtClean="0"/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11.1.3</a:t>
            </a:r>
            <a:r>
              <a:rPr lang="en-US" dirty="0" smtClean="0"/>
              <a:t> 	Operating Expenses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11.1.4</a:t>
            </a:r>
            <a:r>
              <a:rPr lang="en-US" dirty="0" smtClean="0"/>
              <a:t> 	Net Operating Income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11.1.5</a:t>
            </a:r>
            <a:r>
              <a:rPr lang="en-US" dirty="0" smtClean="0"/>
              <a:t> 	Capital Improvement Expenditures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11.1.6</a:t>
            </a:r>
            <a:r>
              <a:rPr lang="en-US" dirty="0" smtClean="0"/>
              <a:t> 	The Bottom Line: </a:t>
            </a:r>
            <a:r>
              <a:rPr lang="en-US" dirty="0" err="1" smtClean="0"/>
              <a:t>PBTCF</a:t>
            </a:r>
            <a:endParaRPr lang="en-US" dirty="0" smtClean="0"/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11.1.7</a:t>
            </a:r>
            <a:r>
              <a:rPr lang="en-US" dirty="0" smtClean="0"/>
              <a:t> 	Reversion Cash Flows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11.1.8</a:t>
            </a:r>
            <a:r>
              <a:rPr lang="en-US" dirty="0" smtClean="0"/>
              <a:t> 	Summary of Cash Flow Projection</a:t>
            </a:r>
          </a:p>
          <a:p>
            <a:pPr marL="574675" indent="-574675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11.2</a:t>
            </a:r>
            <a:r>
              <a:rPr lang="en-US" dirty="0" smtClean="0"/>
              <a:t> 	Discount Rates: The Opportunity Cost of Capital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11.2.1</a:t>
            </a:r>
            <a:r>
              <a:rPr lang="en-US" dirty="0" smtClean="0"/>
              <a:t> 	General Observations about Real Estate Discount Rates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11.2.2</a:t>
            </a:r>
            <a:r>
              <a:rPr lang="en-US" dirty="0" smtClean="0"/>
              <a:t> 	Putting in Some Numbers: The Risk-Free Rate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11.2.3</a:t>
            </a:r>
            <a:r>
              <a:rPr lang="en-US" dirty="0" smtClean="0"/>
              <a:t> 	Putting in Some More Numbers: Historical Evidence on the OCC for Institutional Commercial Property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11.2.4</a:t>
            </a:r>
            <a:r>
              <a:rPr lang="en-US" dirty="0" smtClean="0"/>
              <a:t> 	Another Perspective: Survey Evidence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11.2.5</a:t>
            </a:r>
            <a:r>
              <a:rPr lang="en-US" dirty="0" smtClean="0"/>
              <a:t> 	Getting an Indication of Realistic Total Return Expectations by Observing Current Cap Rates in the Property Market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11.2.6</a:t>
            </a:r>
            <a:r>
              <a:rPr lang="en-US" dirty="0" smtClean="0"/>
              <a:t> 	Double Checking: Two Perspectives on the OCC Estimate</a:t>
            </a:r>
          </a:p>
          <a:p>
            <a:pPr marL="1143000" lvl="1" indent="-56832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11.2.7</a:t>
            </a:r>
            <a:r>
              <a:rPr lang="en-US" dirty="0" smtClean="0"/>
              <a:t> 	Variation in Return Expectations for Different Types of Property</a:t>
            </a:r>
          </a:p>
          <a:p>
            <a:pPr marL="574675" indent="-574675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11.3</a:t>
            </a:r>
            <a:r>
              <a:rPr lang="en-US" dirty="0" smtClean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>11.2.3</a:t>
            </a:r>
            <a:r>
              <a:rPr lang="en-US" dirty="0" smtClean="0"/>
              <a:t> Putting in Some More Numbers: Historical Evidence on the OCC for Institutional Commercial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 smtClean="0"/>
              <a:t>EXHIBIT 11-5 </a:t>
            </a:r>
            <a:r>
              <a:rPr lang="en-US" dirty="0" smtClean="0"/>
              <a:t>Historical Return, Risk, and Risk Premiums, 1970–2003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47688" y="2547938"/>
            <a:ext cx="8048625" cy="2103239"/>
            <a:chOff x="547688" y="2547938"/>
            <a:chExt cx="8048625" cy="2103239"/>
          </a:xfrm>
        </p:grpSpPr>
        <p:sp>
          <p:nvSpPr>
            <p:cNvPr id="5" name="Rectangle 4"/>
            <p:cNvSpPr/>
            <p:nvPr/>
          </p:nvSpPr>
          <p:spPr>
            <a:xfrm>
              <a:off x="547688" y="4343400"/>
              <a:ext cx="54102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Based on data from </a:t>
              </a:r>
              <a:r>
                <a:rPr lang="en-US" sz="1400" dirty="0" err="1" smtClean="0"/>
                <a:t>NCREIF</a:t>
              </a:r>
              <a:r>
                <a:rPr lang="en-US" sz="1400" dirty="0" smtClean="0"/>
                <a:t>, Ibbotson, </a:t>
              </a:r>
              <a:r>
                <a:rPr lang="en-US" sz="1400" dirty="0" err="1" smtClean="0"/>
                <a:t>TBI</a:t>
              </a:r>
              <a:r>
                <a:rPr lang="en-US" sz="1400" dirty="0" smtClean="0"/>
                <a:t>.</a:t>
              </a:r>
              <a:endParaRPr lang="en-US" sz="14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7688" y="2547938"/>
              <a:ext cx="8048625" cy="176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11.2.4</a:t>
            </a:r>
            <a:r>
              <a:rPr lang="en-US" dirty="0" smtClean="0"/>
              <a:t> Another Perspective: Survey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11-6 </a:t>
            </a:r>
            <a:r>
              <a:rPr lang="en-US" dirty="0" smtClean="0"/>
              <a:t>Backward-Looking vs. Forward-Looking Total Returns in the U.S. Institutional Property Market: </a:t>
            </a:r>
            <a:r>
              <a:rPr lang="en-US" dirty="0" err="1" smtClean="0"/>
              <a:t>NCREIF</a:t>
            </a:r>
            <a:r>
              <a:rPr lang="en-US" dirty="0" smtClean="0"/>
              <a:t> vs. PwC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24052" y="1553936"/>
            <a:ext cx="7915055" cy="4572000"/>
            <a:chOff x="724052" y="1553936"/>
            <a:chExt cx="7915055" cy="4572000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4052" y="1553936"/>
              <a:ext cx="7695896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 rot="16200000">
              <a:off x="7844980" y="53018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>11.2.5</a:t>
            </a:r>
            <a:r>
              <a:rPr lang="en-US" dirty="0" smtClean="0"/>
              <a:t> Getting an Indication of Realistic Total Return Expectations by Observing Current Cap Rates in the Property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11-7 </a:t>
            </a:r>
            <a:r>
              <a:rPr lang="en-US" dirty="0" smtClean="0"/>
              <a:t>Stated Going-in </a:t>
            </a:r>
            <a:r>
              <a:rPr lang="en-US" dirty="0" err="1" smtClean="0"/>
              <a:t>IRRs</a:t>
            </a:r>
            <a:r>
              <a:rPr lang="en-US" dirty="0" smtClean="0"/>
              <a:t>, Cap Rates, and Inflation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47688" y="1562100"/>
            <a:ext cx="8287361" cy="4457700"/>
            <a:chOff x="547688" y="1562100"/>
            <a:chExt cx="8287361" cy="44577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8040922" y="52256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7688" y="1562100"/>
              <a:ext cx="8048625" cy="445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11.2.6</a:t>
            </a:r>
            <a:r>
              <a:rPr lang="en-US" dirty="0" smtClean="0"/>
              <a:t> Double Checking: Two Perspectives on the OCC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11.2.7</a:t>
            </a:r>
            <a:r>
              <a:rPr lang="en-US" dirty="0" smtClean="0"/>
              <a:t> Variation in Return Expectations for Different Types of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 smtClean="0"/>
              <a:t>EXHIBIT 11-8A </a:t>
            </a:r>
            <a:r>
              <a:rPr lang="en-US" dirty="0" smtClean="0"/>
              <a:t>Investor Total Return Expectations (</a:t>
            </a:r>
            <a:r>
              <a:rPr lang="en-US" dirty="0" err="1" smtClean="0"/>
              <a:t>IRR</a:t>
            </a:r>
            <a:r>
              <a:rPr lang="en-US" dirty="0" smtClean="0"/>
              <a:t>) for Various Property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94363" y="1524000"/>
            <a:ext cx="7185514" cy="4879777"/>
            <a:chOff x="1094363" y="1524000"/>
            <a:chExt cx="7185514" cy="4879777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485750" y="53018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094363" y="6096000"/>
              <a:ext cx="59436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PwC Real Estate Investor Survey, 2nd quarter 2011.</a:t>
              </a:r>
              <a:endParaRPr lang="en-US" sz="1400" dirty="0"/>
            </a:p>
          </p:txBody>
        </p:sp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94363" y="1524000"/>
              <a:ext cx="6955275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11-8B </a:t>
            </a:r>
            <a:r>
              <a:rPr lang="en-US" dirty="0" smtClean="0"/>
              <a:t>Investor Cap Rate Expectations for Various Property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97280" y="1527048"/>
            <a:ext cx="7243182" cy="4876729"/>
            <a:chOff x="1097280" y="1527048"/>
            <a:chExt cx="7243182" cy="4876729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546335" y="5304920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097280" y="6096000"/>
              <a:ext cx="59436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Source: PwC Real Estate Investor Survey, 2nd quarter 2011</a:t>
              </a:r>
              <a:endParaRPr lang="en-US" sz="1400" dirty="0"/>
            </a:p>
          </p:txBody>
        </p:sp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97280" y="1527048"/>
              <a:ext cx="7000624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The components and terminology of the typical commercial property investment cash flow projection </a:t>
            </a:r>
            <a:r>
              <a:rPr lang="en-US" dirty="0" err="1" smtClean="0"/>
              <a:t>proforma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 major practical considerations in making realistic commercial property cash flow projections.</a:t>
            </a:r>
          </a:p>
          <a:p>
            <a:r>
              <a:rPr lang="en-US" dirty="0" smtClean="0"/>
              <a:t>Some major practical considerations in estimating the appropriate opportunity cost of capital to use as the discount rate in </a:t>
            </a:r>
            <a:r>
              <a:rPr lang="en-US" dirty="0" err="1" smtClean="0"/>
              <a:t>DCF</a:t>
            </a:r>
            <a:r>
              <a:rPr lang="en-US" dirty="0" smtClean="0"/>
              <a:t> valuation of commercial property.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11.3</a:t>
            </a:r>
            <a:r>
              <a:rPr lang="en-US" dirty="0" smtClean="0"/>
              <a:t> 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numCol="2" spcCol="18288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300" dirty="0" err="1" smtClean="0"/>
              <a:t>proforma</a:t>
            </a:r>
            <a:endParaRPr lang="en-US" sz="2300" dirty="0" smtClean="0"/>
          </a:p>
          <a:p>
            <a:pPr>
              <a:spcBef>
                <a:spcPts val="300"/>
              </a:spcBef>
            </a:pPr>
            <a:r>
              <a:rPr lang="en-US" sz="2300" dirty="0" smtClean="0"/>
              <a:t>operating cash flows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reversion cash flows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potential gross income (</a:t>
            </a:r>
            <a:r>
              <a:rPr lang="en-US" sz="2300" dirty="0" err="1" smtClean="0"/>
              <a:t>PGI</a:t>
            </a:r>
            <a:r>
              <a:rPr lang="en-US" sz="23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rent roll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rent comps analysis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vacancy allowance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effective gross income (</a:t>
            </a:r>
            <a:r>
              <a:rPr lang="en-US" sz="2300" dirty="0" err="1" smtClean="0"/>
              <a:t>EGI</a:t>
            </a:r>
            <a:r>
              <a:rPr lang="en-US" sz="23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other income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operating expenses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property management opportunity cost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fixed costs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variable costs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net leases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expense stops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net operating income (</a:t>
            </a:r>
            <a:r>
              <a:rPr lang="en-US" sz="2300" dirty="0" err="1" smtClean="0"/>
              <a:t>NOI</a:t>
            </a:r>
            <a:r>
              <a:rPr lang="en-US" sz="23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capital improvement expenditures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leasing costs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tenant improvement expenditures (</a:t>
            </a:r>
            <a:r>
              <a:rPr lang="en-US" sz="2300" dirty="0" err="1" smtClean="0"/>
              <a:t>TIs</a:t>
            </a:r>
            <a:r>
              <a:rPr lang="en-US" sz="23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leasing commissions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Concessions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property-before-tax cash flow (</a:t>
            </a:r>
            <a:r>
              <a:rPr lang="en-US" sz="2300" dirty="0" err="1" smtClean="0"/>
              <a:t>PBTCF</a:t>
            </a:r>
            <a:r>
              <a:rPr lang="en-US" sz="2300" dirty="0" smtClean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 </a:t>
            </a:r>
            <a:r>
              <a:rPr lang="en-US" sz="2000" i="1" dirty="0" smtClean="0">
                <a:solidFill>
                  <a:srgbClr val="00B0F0"/>
                </a:solidFill>
              </a:rPr>
              <a:t>(continued)</a:t>
            </a:r>
            <a:endParaRPr lang="en-US" sz="2000" i="1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 numCol="2" spcCol="18288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300" dirty="0" smtClean="0"/>
              <a:t>reversion cap rate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going-out cap rate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terminal cap rate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resale cap rate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going-in cap rate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discount rate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risk-free rate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sensitivity analysis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simulation analysis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opportunity cost of capital (OCC)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risk premiums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ex post risk premiums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ex ante expectations</a:t>
            </a:r>
          </a:p>
          <a:p>
            <a:pPr>
              <a:spcBef>
                <a:spcPts val="300"/>
              </a:spcBef>
            </a:pPr>
            <a:r>
              <a:rPr lang="en-US" sz="2300" dirty="0" err="1" smtClean="0"/>
              <a:t>NCREIF</a:t>
            </a:r>
            <a:r>
              <a:rPr lang="en-US" sz="2300" dirty="0" smtClean="0"/>
              <a:t> property index (</a:t>
            </a:r>
            <a:r>
              <a:rPr lang="en-US" sz="2300" dirty="0" err="1" smtClean="0"/>
              <a:t>NPI</a:t>
            </a:r>
            <a:r>
              <a:rPr lang="en-US" sz="23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constant-growth perpetuity model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overall rate (OAR)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institutional quality commercial property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portfolio core properties</a:t>
            </a:r>
          </a:p>
          <a:p>
            <a:pPr>
              <a:spcBef>
                <a:spcPts val="300"/>
              </a:spcBef>
            </a:pPr>
            <a:r>
              <a:rPr lang="en-US" sz="2300" dirty="0" smtClean="0"/>
              <a:t>capital market segments and clienteles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 </a:t>
            </a:r>
            <a:r>
              <a:rPr lang="en-US" dirty="0" err="1" smtClean="0"/>
              <a:t>Proformas</a:t>
            </a:r>
            <a:r>
              <a:rPr lang="en-US" dirty="0" smtClean="0"/>
              <a:t> and Cash Flow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11.1.1 </a:t>
            </a:r>
            <a:r>
              <a:rPr lang="en-US" dirty="0" err="1" smtClean="0"/>
              <a:t>PGI</a:t>
            </a:r>
            <a:r>
              <a:rPr lang="en-US" dirty="0" smtClean="0"/>
              <a:t> and Market Rent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9400" cy="3154362"/>
          </a:xfrm>
        </p:spPr>
        <p:txBody>
          <a:bodyPr anchor="t"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sz="2800" b="1" dirty="0" smtClean="0"/>
              <a:t>EXHIBIT 11-1 </a:t>
            </a:r>
            <a:r>
              <a:rPr lang="en-US" sz="2800" dirty="0" smtClean="0"/>
              <a:t>Typical Line Items in a </a:t>
            </a:r>
            <a:r>
              <a:rPr lang="en-US" sz="2800" dirty="0" err="1" smtClean="0"/>
              <a:t>Proforma</a:t>
            </a:r>
            <a:r>
              <a:rPr lang="en-US" sz="2800" dirty="0" smtClean="0"/>
              <a:t> for Income Property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241937" y="274638"/>
            <a:ext cx="5233884" cy="5645150"/>
            <a:chOff x="3241937" y="274638"/>
            <a:chExt cx="5233884" cy="564515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681694" y="5077601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41937" y="274638"/>
              <a:ext cx="4991100" cy="5645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 smtClean="0"/>
              <a:t>EXHIBIT 11-2 </a:t>
            </a:r>
            <a:r>
              <a:rPr lang="en-US" dirty="0" err="1" smtClean="0"/>
              <a:t>NCREIF</a:t>
            </a:r>
            <a:r>
              <a:rPr lang="en-US" dirty="0" smtClean="0"/>
              <a:t> Same-Property </a:t>
            </a:r>
            <a:r>
              <a:rPr lang="en-US" dirty="0" err="1" smtClean="0"/>
              <a:t>NOI</a:t>
            </a:r>
            <a:r>
              <a:rPr lang="en-US" dirty="0" smtClean="0"/>
              <a:t> Growth vs. Inflation, 1979–2011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229008" y="1447800"/>
            <a:ext cx="6920241" cy="4800600"/>
            <a:chOff x="1229008" y="1447800"/>
            <a:chExt cx="6920241" cy="48006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355122" y="54542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9008" y="1447800"/>
              <a:ext cx="6685985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11.1.2 </a:t>
            </a:r>
            <a:r>
              <a:rPr lang="en-US" dirty="0" smtClean="0"/>
              <a:t>Vacancy Allowance and </a:t>
            </a:r>
            <a:r>
              <a:rPr lang="en-US" dirty="0" err="1" smtClean="0"/>
              <a:t>EGI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 smtClean="0"/>
              <a:t>EXHIBIT 11-3 </a:t>
            </a:r>
            <a:r>
              <a:rPr lang="en-US" dirty="0" smtClean="0"/>
              <a:t>Average Reported Vacancy among </a:t>
            </a:r>
            <a:r>
              <a:rPr lang="en-US" dirty="0" err="1" smtClean="0"/>
              <a:t>NCREIF</a:t>
            </a:r>
            <a:r>
              <a:rPr lang="en-US" dirty="0" smtClean="0"/>
              <a:t> Properties, 1983–2011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6727" y="1447800"/>
            <a:ext cx="7697672" cy="4800600"/>
            <a:chOff x="836727" y="1447800"/>
            <a:chExt cx="7697672" cy="48006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6727" y="1447800"/>
              <a:ext cx="7470547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 rot="16200000">
              <a:off x="7740272" y="545427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638</Words>
  <Application>Microsoft Office PowerPoint</Application>
  <PresentationFormat>On-screen Show (4:3)</PresentationFormat>
  <Paragraphs>143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Chapter 11</vt:lpstr>
      <vt:lpstr>CHAPTER OUTLINE</vt:lpstr>
      <vt:lpstr>LEARNING OBJECTIVES</vt:lpstr>
      <vt:lpstr>11.1 Proformas and Cash Flow Projection</vt:lpstr>
      <vt:lpstr>11.1.1 PGI and Market Rent Projection</vt:lpstr>
      <vt:lpstr>EXHIBIT 11-1 Typical Line Items in a Proforma for Income Property</vt:lpstr>
      <vt:lpstr>EXHIBIT 11-2 NCREIF Same-Property NOI Growth vs. Inflation, 1979–2011</vt:lpstr>
      <vt:lpstr>11.1.2 Vacancy Allowance and EGI</vt:lpstr>
      <vt:lpstr>EXHIBIT 11-3 Average Reported Vacancy among NCREIF Properties, 1983–2011</vt:lpstr>
      <vt:lpstr>EXHIBIT 11-4 Difference Over Time between Building Vacancy Minus Average Submarket Vacancy (within which the buildings are located) for Two Vintages of Buildings Based on Year of Construction </vt:lpstr>
      <vt:lpstr>11.1.3 Operating Expenses</vt:lpstr>
      <vt:lpstr>11.1.4 Net Operating Income</vt:lpstr>
      <vt:lpstr>11.1.5 Capital Improvement Expenditures</vt:lpstr>
      <vt:lpstr>11.1.6 The Bottom Line: PBTCF</vt:lpstr>
      <vt:lpstr>11.1.7 Reversion Cash Flows</vt:lpstr>
      <vt:lpstr>11.1.8 Summary of Cash Flow Projection</vt:lpstr>
      <vt:lpstr>11.2 Discount Rates: The Opportunity Cost of Capital</vt:lpstr>
      <vt:lpstr>11.2.1 General Observations about Real Estate Discount Rates</vt:lpstr>
      <vt:lpstr>11.2.2 Putting in Some Numbers: The Risk-Free Rate</vt:lpstr>
      <vt:lpstr>11.2.3 Putting in Some More Numbers: Historical Evidence on the OCC for Institutional Commercial Property</vt:lpstr>
      <vt:lpstr>EXHIBIT 11-5 Historical Return, Risk, and Risk Premiums, 1970–2003</vt:lpstr>
      <vt:lpstr>11.2.4 Another Perspective: Survey Evidence</vt:lpstr>
      <vt:lpstr>EXHIBIT 11-6 Backward-Looking vs. Forward-Looking Total Returns in the U.S. Institutional Property Market: NCREIF vs. PwC</vt:lpstr>
      <vt:lpstr>11.2.5 Getting an Indication of Realistic Total Return Expectations by Observing Current Cap Rates in the Property Market</vt:lpstr>
      <vt:lpstr>EXHIBIT 11-7 Stated Going-in IRRs, Cap Rates, and Inflation</vt:lpstr>
      <vt:lpstr>11.2.6 Double Checking: Two Perspectives on the OCC Estimate</vt:lpstr>
      <vt:lpstr>11.2.7 Variation in Return Expectations for Different Types of Property</vt:lpstr>
      <vt:lpstr>EXHIBIT 11-8A Investor Total Return Expectations (IRR) for Various Property Types</vt:lpstr>
      <vt:lpstr>EXHIBIT 11-8B Investor Cap Rate Expectations for Various Property Types</vt:lpstr>
      <vt:lpstr>11.3 Chapter Summary</vt:lpstr>
      <vt:lpstr>KEY TERMS</vt:lpstr>
      <vt:lpstr>KEY TERMS (continued)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68</cp:revision>
  <dcterms:created xsi:type="dcterms:W3CDTF">2013-02-04T22:06:42Z</dcterms:created>
  <dcterms:modified xsi:type="dcterms:W3CDTF">2013-02-20T23:14:57Z</dcterms:modified>
</cp:coreProperties>
</file>