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7" r:id="rId3"/>
    <p:sldId id="269" r:id="rId4"/>
    <p:sldId id="270" r:id="rId5"/>
    <p:sldId id="271" r:id="rId6"/>
    <p:sldId id="272" r:id="rId7"/>
    <p:sldId id="284" r:id="rId8"/>
    <p:sldId id="285" r:id="rId9"/>
    <p:sldId id="293" r:id="rId10"/>
    <p:sldId id="274" r:id="rId11"/>
    <p:sldId id="273" r:id="rId12"/>
    <p:sldId id="275" r:id="rId13"/>
    <p:sldId id="292" r:id="rId14"/>
    <p:sldId id="276" r:id="rId15"/>
    <p:sldId id="291" r:id="rId16"/>
    <p:sldId id="290" r:id="rId17"/>
    <p:sldId id="277" r:id="rId18"/>
    <p:sldId id="278" r:id="rId19"/>
    <p:sldId id="289" r:id="rId20"/>
    <p:sldId id="279" r:id="rId21"/>
    <p:sldId id="288" r:id="rId22"/>
    <p:sldId id="287" r:id="rId23"/>
    <p:sldId id="286" r:id="rId24"/>
    <p:sldId id="294" r:id="rId25"/>
    <p:sldId id="280" r:id="rId26"/>
    <p:sldId id="281" r:id="rId27"/>
    <p:sldId id="295" r:id="rId28"/>
    <p:sldId id="296" r:id="rId29"/>
    <p:sldId id="282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66" d="100"/>
          <a:sy n="66" d="100"/>
        </p:scale>
        <p:origin x="-257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69CE-2155-4580-ADD3-392657A72D0E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07F6-1391-4837-BE31-370DFF88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D991B5-B709-49FB-B5F9-83C2396380D9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1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 smtClean="0"/>
              <a:t>Real Estate Space and </a:t>
            </a:r>
            <a:br>
              <a:rPr lang="en-US" kern="0" dirty="0" smtClean="0"/>
            </a:br>
            <a:r>
              <a:rPr lang="en-US" kern="0" dirty="0" smtClean="0"/>
              <a:t>Asset Markets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1.1.3	</a:t>
            </a:r>
            <a:r>
              <a:rPr lang="en-US" dirty="0" smtClean="0"/>
              <a:t>Supply Is “Kinked”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1.1.4	</a:t>
            </a:r>
            <a:r>
              <a:rPr lang="en-US" dirty="0" smtClean="0"/>
              <a:t>Relation among Supply, Development Cost, and Rent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1.1.5	</a:t>
            </a:r>
            <a:r>
              <a:rPr lang="en-US" dirty="0" smtClean="0"/>
              <a:t>Forecasting the Future Direction</a:t>
            </a:r>
            <a:br>
              <a:rPr lang="en-US" dirty="0" smtClean="0"/>
            </a:br>
            <a:r>
              <a:rPr lang="en-US" dirty="0" smtClean="0"/>
              <a:t>of Rents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1-3 </a:t>
            </a:r>
            <a:r>
              <a:rPr lang="en-US" dirty="0" smtClean="0"/>
              <a:t>Change in Supply and Demand </a:t>
            </a:r>
            <a:br>
              <a:rPr lang="en-US" dirty="0" smtClean="0"/>
            </a:br>
            <a:r>
              <a:rPr lang="en-US" dirty="0" smtClean="0"/>
              <a:t>and Rent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40716" y="1923669"/>
            <a:ext cx="6868208" cy="4260498"/>
            <a:chOff x="1342303" y="1835502"/>
            <a:chExt cx="6868208" cy="4260498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7430811" y="5282996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© OnCourse Learning</a:t>
              </a:r>
              <a:endParaRPr lang="en-US" sz="10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2303" y="1835502"/>
              <a:ext cx="6653943" cy="4260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1.1.6	</a:t>
            </a:r>
            <a:r>
              <a:rPr lang="en-US" dirty="0" smtClean="0"/>
              <a:t>Is the Supply Function Rising, Level, or Falling?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EXHIBIT 1-4 </a:t>
            </a:r>
            <a:r>
              <a:rPr lang="en-US" sz="2800" dirty="0" smtClean="0"/>
              <a:t>Long-Run History of Real Home Prices, Building Costs, Population, and Interest Rates in the United States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08674" y="1752600"/>
            <a:ext cx="6477000" cy="4648200"/>
            <a:chOff x="1708674" y="1752600"/>
            <a:chExt cx="6477000" cy="4648200"/>
          </a:xfrm>
        </p:grpSpPr>
        <p:sp>
          <p:nvSpPr>
            <p:cNvPr id="14" name="Rectangle 13"/>
            <p:cNvSpPr/>
            <p:nvPr/>
          </p:nvSpPr>
          <p:spPr>
            <a:xfrm>
              <a:off x="1708674" y="5877580"/>
              <a:ext cx="6477000" cy="52322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1400" dirty="0" smtClean="0"/>
                <a:t>Source: </a:t>
              </a:r>
              <a:r>
                <a:rPr lang="en-US" sz="1400" dirty="0" err="1" smtClean="0"/>
                <a:t>Shiller</a:t>
              </a:r>
              <a:r>
                <a:rPr lang="en-US" sz="1400" dirty="0" smtClean="0"/>
                <a:t>, Robert J.; </a:t>
              </a:r>
              <a:r>
                <a:rPr lang="en-US" sz="1400" i="1" dirty="0" smtClean="0"/>
                <a:t>Irrational Exuberance</a:t>
              </a:r>
              <a:r>
                <a:rPr lang="en-US" sz="1400" dirty="0" smtClean="0"/>
                <a:t>, Second Edition. 2005 © Princeton University Press. Reprinted by permission of Princeton University Press.</a:t>
              </a:r>
              <a:endParaRPr lang="en-US" sz="14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732" y="1752600"/>
              <a:ext cx="5495468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70530" y="5925670"/>
            <a:ext cx="65532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Data from </a:t>
            </a:r>
            <a:r>
              <a:rPr lang="en-US" sz="1400" dirty="0" err="1" smtClean="0">
                <a:solidFill>
                  <a:srgbClr val="000000"/>
                </a:solidFill>
              </a:rPr>
              <a:t>CBRE</a:t>
            </a:r>
            <a:r>
              <a:rPr lang="en-US" sz="1400" dirty="0" smtClean="0">
                <a:solidFill>
                  <a:srgbClr val="000000"/>
                </a:solidFill>
              </a:rPr>
              <a:t> Econometrics.</a:t>
            </a: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1-5 </a:t>
            </a:r>
            <a:r>
              <a:rPr lang="en-US" dirty="0" smtClean="0"/>
              <a:t>Manhattan Class A Office Market Rents, 1988–2010 Nominal and Real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530" y="1600200"/>
            <a:ext cx="55883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 </a:t>
            </a:r>
            <a:r>
              <a:rPr lang="en-US" dirty="0" smtClean="0"/>
              <a:t>Asset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1.2.1	</a:t>
            </a:r>
            <a:r>
              <a:rPr lang="en-US" dirty="0" smtClean="0"/>
              <a:t>Capital Markets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1-6 </a:t>
            </a:r>
            <a:r>
              <a:rPr lang="en-US" dirty="0" smtClean="0"/>
              <a:t>Major Types of Capital Asset Markets and Investment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2424113"/>
            <a:ext cx="7667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1.1 	</a:t>
            </a:r>
            <a:r>
              <a:rPr lang="en-US" dirty="0" smtClean="0"/>
              <a:t>Space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1.1.1 </a:t>
            </a:r>
            <a:r>
              <a:rPr lang="en-US" dirty="0" smtClean="0"/>
              <a:t>	Segmentation of Space Markets: The Immobility of Real Estate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1.1.2</a:t>
            </a:r>
            <a:r>
              <a:rPr lang="en-US" dirty="0" smtClean="0"/>
              <a:t> 	Supply, Demand, and Rent in the Space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1.1.3</a:t>
            </a:r>
            <a:r>
              <a:rPr lang="en-US" dirty="0" smtClean="0"/>
              <a:t> 	Supply Is “Kinked”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1.1.4 </a:t>
            </a:r>
            <a:r>
              <a:rPr lang="en-US" dirty="0" smtClean="0"/>
              <a:t>	Relation among Supply, Development Cost, and Rent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1.1.5 </a:t>
            </a:r>
            <a:r>
              <a:rPr lang="en-US" dirty="0" smtClean="0"/>
              <a:t>	Forecasting the Future Direction of Rents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1.1.6 </a:t>
            </a:r>
            <a:r>
              <a:rPr lang="en-US" dirty="0" smtClean="0"/>
              <a:t>	Is the Supply Function Rising, Level, or Falling?</a:t>
            </a:r>
          </a:p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1.2 </a:t>
            </a:r>
            <a:r>
              <a:rPr lang="en-US" dirty="0" smtClean="0"/>
              <a:t>	Asset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1.2.1</a:t>
            </a:r>
            <a:r>
              <a:rPr lang="en-US" dirty="0" smtClean="0"/>
              <a:t> 	Capital Markets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1.2.2</a:t>
            </a:r>
            <a:r>
              <a:rPr lang="en-US" dirty="0" smtClean="0"/>
              <a:t> 	Magnitude of Real Estate Assets in the Overall Capital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1.2.3</a:t>
            </a:r>
            <a:r>
              <a:rPr lang="en-US" dirty="0" smtClean="0"/>
              <a:t> 	Pricing of Real Estate Assets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 smtClean="0">
                <a:solidFill>
                  <a:srgbClr val="1C3F94"/>
                </a:solidFill>
              </a:rPr>
              <a:t>1.2.4 </a:t>
            </a:r>
            <a:r>
              <a:rPr lang="en-US" dirty="0" smtClean="0"/>
              <a:t>	Is the Asset Market Segmented Like the Space Market?</a:t>
            </a:r>
          </a:p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1.3 </a:t>
            </a:r>
            <a:r>
              <a:rPr lang="en-US" dirty="0" smtClean="0"/>
              <a:t>	Chapter 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1.2.2	</a:t>
            </a:r>
            <a:r>
              <a:rPr lang="en-US" dirty="0" smtClean="0"/>
              <a:t>Magnitude of Real Estate Assets in </a:t>
            </a:r>
            <a:br>
              <a:rPr lang="en-US" dirty="0" smtClean="0"/>
            </a:br>
            <a:r>
              <a:rPr lang="en-US" dirty="0" smtClean="0"/>
              <a:t>the Overall Capital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1-7 </a:t>
            </a:r>
            <a:r>
              <a:rPr lang="en-US" dirty="0" smtClean="0"/>
              <a:t>U.S. Capital Market Sectors, </a:t>
            </a:r>
            <a:br>
              <a:rPr lang="en-US" dirty="0" smtClean="0"/>
            </a:br>
            <a:r>
              <a:rPr lang="en-US" dirty="0" smtClean="0"/>
              <a:t>a $70 Trillion Pie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3035" y="5275730"/>
            <a:ext cx="7315200" cy="30777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Authors’ estimates based on Miles and </a:t>
            </a:r>
            <a:r>
              <a:rPr lang="en-US" sz="1400" dirty="0" err="1" smtClean="0">
                <a:solidFill>
                  <a:srgbClr val="000000"/>
                </a:solidFill>
              </a:rPr>
              <a:t>Tolleson</a:t>
            </a:r>
            <a:r>
              <a:rPr lang="en-US" sz="1400" dirty="0" smtClean="0">
                <a:solidFill>
                  <a:srgbClr val="000000"/>
                </a:solidFill>
              </a:rPr>
              <a:t> (1997), updated with FRB statistics.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533525"/>
            <a:ext cx="77057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1-8 </a:t>
            </a:r>
            <a:r>
              <a:rPr lang="en-US" dirty="0" smtClean="0"/>
              <a:t>U.S. Investable Capital Market</a:t>
            </a:r>
            <a:br>
              <a:rPr lang="en-US" dirty="0" smtClean="0"/>
            </a:br>
            <a:r>
              <a:rPr lang="en-US" dirty="0" smtClean="0"/>
              <a:t>with Real Estate Components Broken 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5943600"/>
            <a:ext cx="54864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Based on Miles and </a:t>
            </a:r>
            <a:r>
              <a:rPr lang="en-US" sz="1400" dirty="0" err="1" smtClean="0">
                <a:solidFill>
                  <a:srgbClr val="000000"/>
                </a:solidFill>
              </a:rPr>
              <a:t>Tolleson</a:t>
            </a:r>
            <a:r>
              <a:rPr lang="en-US" sz="1400" dirty="0" smtClean="0">
                <a:solidFill>
                  <a:srgbClr val="000000"/>
                </a:solidFill>
              </a:rPr>
              <a:t> (1997), updated with FRB statistics.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870" y="1371600"/>
            <a:ext cx="55122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1-9A </a:t>
            </a:r>
            <a:r>
              <a:rPr lang="en-US" dirty="0" smtClean="0"/>
              <a:t>U.S. Commercial Property by Physical Stock (billions of square feet) Total = 84 </a:t>
            </a:r>
            <a:r>
              <a:rPr lang="en-US" dirty="0" err="1" smtClean="0"/>
              <a:t>BSF</a:t>
            </a:r>
            <a:r>
              <a:rPr lang="en-US" dirty="0" smtClean="0"/>
              <a:t> (excluding Specialty/Entertainment)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6019800"/>
            <a:ext cx="59436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Based on </a:t>
            </a:r>
            <a:r>
              <a:rPr lang="en-US" sz="1400" dirty="0" err="1" smtClean="0">
                <a:solidFill>
                  <a:srgbClr val="000000"/>
                </a:solidFill>
              </a:rPr>
              <a:t>Florance</a:t>
            </a:r>
            <a:r>
              <a:rPr lang="en-US" sz="1400" dirty="0" smtClean="0">
                <a:solidFill>
                  <a:srgbClr val="000000"/>
                </a:solidFill>
              </a:rPr>
              <a:t> et al. (2010).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91914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1-9B </a:t>
            </a:r>
            <a:r>
              <a:rPr lang="en-US" dirty="0" smtClean="0"/>
              <a:t>U.S. Commercial Property by Valuation ($ billions) Total = $9,173 billion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715000"/>
            <a:ext cx="7315200" cy="3048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Based on </a:t>
            </a:r>
            <a:r>
              <a:rPr lang="en-US" sz="1400" dirty="0" err="1" smtClean="0">
                <a:solidFill>
                  <a:srgbClr val="000000"/>
                </a:solidFill>
              </a:rPr>
              <a:t>Florance</a:t>
            </a:r>
            <a:r>
              <a:rPr lang="en-US" sz="1400" dirty="0" smtClean="0">
                <a:solidFill>
                  <a:srgbClr val="000000"/>
                </a:solidFill>
              </a:rPr>
              <a:t> et al. (2010).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5004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1.2.3	</a:t>
            </a:r>
            <a:r>
              <a:rPr lang="en-US" dirty="0" smtClean="0"/>
              <a:t>Pricing of Real Estate Assets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1.2.4	</a:t>
            </a:r>
            <a:r>
              <a:rPr lang="en-US" dirty="0" smtClean="0"/>
              <a:t>Is the Asset Market Segmented Like the Space Market?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1-10 </a:t>
            </a:r>
            <a:r>
              <a:rPr lang="en-US" dirty="0" smtClean="0"/>
              <a:t>Cap Rates (</a:t>
            </a:r>
            <a:r>
              <a:rPr lang="en-US" dirty="0" err="1" smtClean="0"/>
              <a:t>OARs</a:t>
            </a:r>
            <a:r>
              <a:rPr lang="en-US" dirty="0" smtClean="0"/>
              <a:t>) for </a:t>
            </a:r>
            <a:br>
              <a:rPr lang="en-US" dirty="0" smtClean="0"/>
            </a:br>
            <a:r>
              <a:rPr lang="en-US" dirty="0" smtClean="0"/>
              <a:t>Commercial Property as of Third Quarter,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1100" y="1581150"/>
            <a:ext cx="7020698" cy="3695700"/>
            <a:chOff x="1181100" y="1581150"/>
            <a:chExt cx="7020698" cy="36957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422098" y="4456763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© OnCourse Learning</a:t>
              </a:r>
              <a:endParaRPr lang="en-US" sz="1000" dirty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1100" y="1581150"/>
              <a:ext cx="67818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1-11 </a:t>
            </a:r>
            <a:r>
              <a:rPr lang="en-US" dirty="0" smtClean="0"/>
              <a:t>Average Commercial Property Transaction Cap Rates, 2001–2010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1541930"/>
            <a:ext cx="7391400" cy="4831975"/>
            <a:chOff x="838200" y="1541930"/>
            <a:chExt cx="7391400" cy="4831975"/>
          </a:xfrm>
        </p:grpSpPr>
        <p:sp>
          <p:nvSpPr>
            <p:cNvPr id="10" name="Rectangle 9"/>
            <p:cNvSpPr/>
            <p:nvPr/>
          </p:nvSpPr>
          <p:spPr>
            <a:xfrm>
              <a:off x="914400" y="6066128"/>
              <a:ext cx="7315200" cy="307777"/>
            </a:xfrm>
            <a:prstGeom prst="rect">
              <a:avLst/>
            </a:prstGeom>
          </p:spPr>
          <p:txBody>
            <a:bodyPr anchor="b">
              <a:spAutoFit/>
            </a:bodyPr>
            <a:lstStyle/>
            <a:p>
              <a:r>
                <a:rPr lang="en-US" sz="1400" dirty="0" smtClean="0"/>
                <a:t>Source: Data from Real Capital Analytics Inc. used with permission.</a:t>
              </a:r>
              <a:endParaRPr lang="en-US" sz="1400" dirty="0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541930"/>
              <a:ext cx="70781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1.3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How to apply the basic economic concepts of supply and demand to commercial real estate markets.</a:t>
            </a:r>
          </a:p>
          <a:p>
            <a:r>
              <a:rPr lang="en-US" dirty="0" smtClean="0"/>
              <a:t>The difference between the real estate space and asset markets.</a:t>
            </a:r>
          </a:p>
          <a:p>
            <a:r>
              <a:rPr lang="en-US" dirty="0" smtClean="0"/>
              <a:t>The concept of market segmentation within the space market.</a:t>
            </a:r>
          </a:p>
          <a:p>
            <a:r>
              <a:rPr lang="en-US" dirty="0" smtClean="0"/>
              <a:t>Why the long-run supply function in the space market is “kinked” and what that means to future rents.</a:t>
            </a:r>
          </a:p>
          <a:p>
            <a:r>
              <a:rPr lang="en-US" dirty="0" smtClean="0"/>
              <a:t>The difference between, and relative magnitudes of, the public versus private asset markets, and the difference between equity and debt capital.</a:t>
            </a:r>
          </a:p>
          <a:p>
            <a:r>
              <a:rPr lang="en-US" dirty="0" smtClean="0"/>
              <a:t>What a cap rate is and what determines cap rate prevailing in real estate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US" dirty="0" smtClean="0"/>
              <a:t>market</a:t>
            </a:r>
          </a:p>
          <a:p>
            <a:r>
              <a:rPr lang="en-US" dirty="0" smtClean="0"/>
              <a:t>space market</a:t>
            </a:r>
          </a:p>
          <a:p>
            <a:r>
              <a:rPr lang="en-US" dirty="0" smtClean="0"/>
              <a:t>usage market</a:t>
            </a:r>
          </a:p>
          <a:p>
            <a:r>
              <a:rPr lang="en-US" dirty="0" smtClean="0"/>
              <a:t>rental market</a:t>
            </a:r>
          </a:p>
          <a:p>
            <a:r>
              <a:rPr lang="en-US" dirty="0" smtClean="0"/>
              <a:t>demand</a:t>
            </a:r>
          </a:p>
          <a:p>
            <a:r>
              <a:rPr lang="en-US" dirty="0" smtClean="0"/>
              <a:t>supply</a:t>
            </a:r>
          </a:p>
          <a:p>
            <a:r>
              <a:rPr lang="en-US" dirty="0" smtClean="0"/>
              <a:t>rent</a:t>
            </a:r>
          </a:p>
          <a:p>
            <a:r>
              <a:rPr lang="en-US" dirty="0" smtClean="0"/>
              <a:t>segmented markets</a:t>
            </a:r>
          </a:p>
          <a:p>
            <a:r>
              <a:rPr lang="en-US" dirty="0" smtClean="0"/>
              <a:t>metropolitan areas (</a:t>
            </a:r>
            <a:r>
              <a:rPr lang="en-US" dirty="0" err="1" smtClean="0"/>
              <a:t>MSAs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downtowns, </a:t>
            </a:r>
            <a:r>
              <a:rPr lang="en-US" dirty="0" err="1" smtClean="0"/>
              <a:t>CBDs</a:t>
            </a:r>
            <a:endParaRPr lang="en-US" dirty="0" smtClean="0"/>
          </a:p>
          <a:p>
            <a:r>
              <a:rPr lang="en-US" dirty="0" smtClean="0"/>
              <a:t>property usage type</a:t>
            </a:r>
          </a:p>
          <a:p>
            <a:r>
              <a:rPr lang="en-US" dirty="0" smtClean="0"/>
              <a:t>kinked supply function</a:t>
            </a:r>
          </a:p>
          <a:p>
            <a:r>
              <a:rPr lang="en-US" dirty="0" smtClean="0"/>
              <a:t>replacement cost</a:t>
            </a:r>
          </a:p>
          <a:p>
            <a:r>
              <a:rPr lang="en-US" dirty="0" smtClean="0"/>
              <a:t>equilibrium rent</a:t>
            </a:r>
          </a:p>
          <a:p>
            <a:r>
              <a:rPr lang="en-US" dirty="0" smtClean="0"/>
              <a:t>cap rate</a:t>
            </a:r>
          </a:p>
          <a:p>
            <a:r>
              <a:rPr lang="en-US" dirty="0" smtClean="0"/>
              <a:t>location rent</a:t>
            </a:r>
          </a:p>
          <a:p>
            <a:r>
              <a:rPr lang="en-US" dirty="0" smtClean="0"/>
              <a:t>centrality</a:t>
            </a:r>
          </a:p>
          <a:p>
            <a:r>
              <a:rPr lang="en-US" dirty="0" smtClean="0"/>
              <a:t>asset market</a:t>
            </a:r>
          </a:p>
          <a:p>
            <a:r>
              <a:rPr lang="en-US" dirty="0" smtClean="0"/>
              <a:t>property market</a:t>
            </a:r>
          </a:p>
          <a:p>
            <a:r>
              <a:rPr lang="en-US" dirty="0" smtClean="0"/>
              <a:t>capital market</a:t>
            </a:r>
          </a:p>
          <a:p>
            <a:r>
              <a:rPr lang="en-US" dirty="0" smtClean="0"/>
              <a:t>public markets</a:t>
            </a:r>
          </a:p>
          <a:p>
            <a:r>
              <a:rPr lang="en-US" dirty="0" smtClean="0"/>
              <a:t>liquidity</a:t>
            </a:r>
          </a:p>
          <a:p>
            <a:r>
              <a:rPr lang="en-US" dirty="0" smtClean="0"/>
              <a:t>informational efficiency</a:t>
            </a:r>
          </a:p>
          <a:p>
            <a:r>
              <a:rPr lang="en-US" dirty="0" smtClean="0"/>
              <a:t>private markets</a:t>
            </a:r>
          </a:p>
          <a:p>
            <a:r>
              <a:rPr lang="en-US" dirty="0" smtClean="0"/>
              <a:t>whole assets</a:t>
            </a:r>
          </a:p>
          <a:p>
            <a:r>
              <a:rPr lang="en-US" dirty="0" smtClean="0"/>
              <a:t>debt</a:t>
            </a:r>
          </a:p>
          <a:p>
            <a:r>
              <a:rPr lang="en-US" dirty="0" smtClean="0"/>
              <a:t>underlying assets</a:t>
            </a:r>
          </a:p>
          <a:p>
            <a:r>
              <a:rPr lang="en-US" dirty="0" smtClean="0"/>
              <a:t>equity</a:t>
            </a:r>
          </a:p>
          <a:p>
            <a:r>
              <a:rPr lang="en-US" dirty="0" smtClean="0"/>
              <a:t>capitalization (cap) rate</a:t>
            </a:r>
          </a:p>
          <a:p>
            <a:r>
              <a:rPr lang="en-US" dirty="0" smtClean="0"/>
              <a:t>overall rate (OAR)</a:t>
            </a:r>
          </a:p>
          <a:p>
            <a:r>
              <a:rPr lang="en-US" dirty="0" smtClean="0"/>
              <a:t>current yield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 </a:t>
            </a:r>
            <a:r>
              <a:rPr lang="en-US" dirty="0" smtClean="0"/>
              <a:t>Space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1.1.1	</a:t>
            </a:r>
            <a:r>
              <a:rPr lang="en-US" dirty="0" smtClean="0"/>
              <a:t>Segmentation of Space Markets:</a:t>
            </a:r>
            <a:br>
              <a:rPr lang="en-US" dirty="0" smtClean="0"/>
            </a:br>
            <a:r>
              <a:rPr lang="en-US" dirty="0" smtClean="0"/>
              <a:t>The Immobility of Real Estate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1.1.2	</a:t>
            </a:r>
            <a:r>
              <a:rPr lang="en-US" dirty="0" smtClean="0"/>
              <a:t>Supply, Demand, and Rent in the Space Market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Cincinnati skyline circa 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1066800"/>
            <a:ext cx="6708577" cy="5115246"/>
            <a:chOff x="1219200" y="1066800"/>
            <a:chExt cx="6708577" cy="51152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066800"/>
              <a:ext cx="6400800" cy="51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16200000">
              <a:off x="5221189" y="3465611"/>
              <a:ext cx="5105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Cincinnati Museum Center-Cincinnati Historical Society Library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1-1 </a:t>
            </a:r>
            <a:r>
              <a:rPr lang="en-US" dirty="0" smtClean="0"/>
              <a:t>Office Demand as a Function of 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1433" y="1600200"/>
            <a:ext cx="7261597" cy="4572000"/>
            <a:chOff x="1214462" y="1578684"/>
            <a:chExt cx="7261597" cy="4572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62" y="1578684"/>
              <a:ext cx="703652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681932" y="530778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1-2 </a:t>
            </a:r>
            <a:r>
              <a:rPr lang="en-US" dirty="0" smtClean="0"/>
              <a:t>Real Estate Space Market Supply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33632" y="1600200"/>
            <a:ext cx="7270254" cy="4572000"/>
            <a:chOff x="1164515" y="1502484"/>
            <a:chExt cx="7270254" cy="457200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7655069" y="5264303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© OnCourse Learning</a:t>
              </a:r>
              <a:endParaRPr lang="en-US" sz="10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4515" y="1502484"/>
              <a:ext cx="706740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546</Words>
  <Application>Microsoft Office PowerPoint</Application>
  <PresentationFormat>On-screen Show (4:3)</PresentationFormat>
  <Paragraphs>128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1</vt:lpstr>
      <vt:lpstr>CHAPTER OUTLINE</vt:lpstr>
      <vt:lpstr>LEARNING OBJECTIVES</vt:lpstr>
      <vt:lpstr>1.1 Space Market</vt:lpstr>
      <vt:lpstr>1.1.1 Segmentation of Space Markets: The Immobility of Real Estate</vt:lpstr>
      <vt:lpstr>1.1.2 Supply, Demand, and Rent in the Space Market</vt:lpstr>
      <vt:lpstr>Cincinnati skyline circa 1990</vt:lpstr>
      <vt:lpstr>EXHIBIT 1-1 Office Demand as a Function of Employment</vt:lpstr>
      <vt:lpstr>EXHIBIT 1-2 Real Estate Space Market Supply Function</vt:lpstr>
      <vt:lpstr>1.1.3 Supply Is “Kinked”</vt:lpstr>
      <vt:lpstr>1.1.4 Relation among Supply, Development Cost, and Rent</vt:lpstr>
      <vt:lpstr>1.1.5 Forecasting the Future Direction of Rents</vt:lpstr>
      <vt:lpstr>EXHIBIT 1-3 Change in Supply and Demand  and Rent over Time</vt:lpstr>
      <vt:lpstr>1.1.6 Is the Supply Function Rising, Level, or Falling?</vt:lpstr>
      <vt:lpstr>EXHIBIT 1-4 Long-Run History of Real Home Prices, Building Costs, Population, and Interest Rates in the United States </vt:lpstr>
      <vt:lpstr>EXHIBIT 1-5 Manhattan Class A Office Market Rents, 1988–2010 Nominal and Real </vt:lpstr>
      <vt:lpstr>1.2 Asset Market</vt:lpstr>
      <vt:lpstr>1.2.1 Capital Markets</vt:lpstr>
      <vt:lpstr>EXHIBIT 1-6 Major Types of Capital Asset Markets and Investment Products</vt:lpstr>
      <vt:lpstr>1.2.2 Magnitude of Real Estate Assets in  the Overall Capital Market</vt:lpstr>
      <vt:lpstr>EXHIBIT 1-7 U.S. Capital Market Sectors,  a $70 Trillion Pie</vt:lpstr>
      <vt:lpstr>EXHIBIT 1-8 U.S. Investable Capital Market with Real Estate Components Broken Out </vt:lpstr>
      <vt:lpstr>EXHIBIT 1-9A U.S. Commercial Property by Physical Stock (billions of square feet) Total = 84 BSF (excluding Specialty/Entertainment) </vt:lpstr>
      <vt:lpstr>EXHIBIT 1-9B U.S. Commercial Property by Valuation ($ billions) Total = $9,173 billion </vt:lpstr>
      <vt:lpstr>1.2.3 Pricing of Real Estate Assets</vt:lpstr>
      <vt:lpstr>1.2.4 Is the Asset Market Segmented Like the Space Market?</vt:lpstr>
      <vt:lpstr>EXHIBIT 1-10 Cap Rates (OARs) for  Commercial Property as of Third Quarter, 1994</vt:lpstr>
      <vt:lpstr>EXHIBIT 1-11 Average Commercial Property Transaction Cap Rates, 2001–2010</vt:lpstr>
      <vt:lpstr>1.3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53</cp:revision>
  <dcterms:created xsi:type="dcterms:W3CDTF">2013-02-04T22:06:42Z</dcterms:created>
  <dcterms:modified xsi:type="dcterms:W3CDTF">2013-02-20T23:14:19Z</dcterms:modified>
</cp:coreProperties>
</file>