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emf" ContentType="image/x-emf"/>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Layouts/slideLayout15.xml" ContentType="application/vnd.openxmlformats-officedocument.presentationml.slideLayout+xml"/>
  <Default Extension="wmf" ContentType="image/x-wmf"/>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Layouts/slideLayout2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794" r:id="rId2"/>
  </p:sldMasterIdLst>
  <p:notesMasterIdLst>
    <p:notesMasterId r:id="rId62"/>
  </p:notesMasterIdLst>
  <p:sldIdLst>
    <p:sldId id="256" r:id="rId3"/>
    <p:sldId id="568" r:id="rId4"/>
    <p:sldId id="569" r:id="rId5"/>
    <p:sldId id="476" r:id="rId6"/>
    <p:sldId id="477" r:id="rId7"/>
    <p:sldId id="500" r:id="rId8"/>
    <p:sldId id="480" r:id="rId9"/>
    <p:sldId id="502" r:id="rId10"/>
    <p:sldId id="504" r:id="rId11"/>
    <p:sldId id="505" r:id="rId12"/>
    <p:sldId id="484" r:id="rId13"/>
    <p:sldId id="485" r:id="rId14"/>
    <p:sldId id="488" r:id="rId15"/>
    <p:sldId id="562" r:id="rId16"/>
    <p:sldId id="487" r:id="rId17"/>
    <p:sldId id="507" r:id="rId18"/>
    <p:sldId id="508" r:id="rId19"/>
    <p:sldId id="509" r:id="rId20"/>
    <p:sldId id="510" r:id="rId21"/>
    <p:sldId id="511" r:id="rId22"/>
    <p:sldId id="512" r:id="rId23"/>
    <p:sldId id="513" r:id="rId24"/>
    <p:sldId id="514" r:id="rId25"/>
    <p:sldId id="515" r:id="rId26"/>
    <p:sldId id="563" r:id="rId27"/>
    <p:sldId id="564" r:id="rId28"/>
    <p:sldId id="565" r:id="rId29"/>
    <p:sldId id="566" r:id="rId30"/>
    <p:sldId id="567" r:id="rId31"/>
    <p:sldId id="489" r:id="rId32"/>
    <p:sldId id="491" r:id="rId33"/>
    <p:sldId id="518" r:id="rId34"/>
    <p:sldId id="519" r:id="rId35"/>
    <p:sldId id="520" r:id="rId36"/>
    <p:sldId id="545" r:id="rId37"/>
    <p:sldId id="492" r:id="rId38"/>
    <p:sldId id="516" r:id="rId39"/>
    <p:sldId id="517" r:id="rId40"/>
    <p:sldId id="493" r:id="rId41"/>
    <p:sldId id="548" r:id="rId42"/>
    <p:sldId id="555" r:id="rId43"/>
    <p:sldId id="494" r:id="rId44"/>
    <p:sldId id="531" r:id="rId45"/>
    <p:sldId id="551" r:id="rId46"/>
    <p:sldId id="552" r:id="rId47"/>
    <p:sldId id="553" r:id="rId48"/>
    <p:sldId id="537" r:id="rId49"/>
    <p:sldId id="554" r:id="rId50"/>
    <p:sldId id="538" r:id="rId51"/>
    <p:sldId id="539" r:id="rId52"/>
    <p:sldId id="540" r:id="rId53"/>
    <p:sldId id="556" r:id="rId54"/>
    <p:sldId id="549" r:id="rId55"/>
    <p:sldId id="550" r:id="rId56"/>
    <p:sldId id="557" r:id="rId57"/>
    <p:sldId id="558" r:id="rId58"/>
    <p:sldId id="559" r:id="rId59"/>
    <p:sldId id="560" r:id="rId60"/>
    <p:sldId id="561" r:id="rId61"/>
  </p:sldIdLst>
  <p:sldSz cx="9144000" cy="6858000" type="screen4x3"/>
  <p:notesSz cx="6858000" cy="9144000"/>
  <p:defaultTextStyle>
    <a:defPPr>
      <a:defRPr lang="en-US"/>
    </a:defPPr>
    <a:lvl1pPr algn="l" rtl="0" eaLnBrk="0" fontAlgn="base" hangingPunct="0">
      <a:spcBef>
        <a:spcPct val="0"/>
      </a:spcBef>
      <a:spcAft>
        <a:spcPct val="0"/>
      </a:spcAft>
      <a:defRPr sz="14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14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14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14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1400" kern="1200">
        <a:solidFill>
          <a:schemeClr val="tx1"/>
        </a:solidFill>
        <a:latin typeface="Times New Roman" pitchFamily="18" charset="0"/>
        <a:ea typeface="+mn-ea"/>
        <a:cs typeface="+mn-cs"/>
      </a:defRPr>
    </a:lvl5pPr>
    <a:lvl6pPr marL="2286000" algn="l" defTabSz="914400" rtl="0" eaLnBrk="1" latinLnBrk="0" hangingPunct="1">
      <a:defRPr sz="1400" kern="1200">
        <a:solidFill>
          <a:schemeClr val="tx1"/>
        </a:solidFill>
        <a:latin typeface="Times New Roman" pitchFamily="18" charset="0"/>
        <a:ea typeface="+mn-ea"/>
        <a:cs typeface="+mn-cs"/>
      </a:defRPr>
    </a:lvl6pPr>
    <a:lvl7pPr marL="2743200" algn="l" defTabSz="914400" rtl="0" eaLnBrk="1" latinLnBrk="0" hangingPunct="1">
      <a:defRPr sz="1400" kern="1200">
        <a:solidFill>
          <a:schemeClr val="tx1"/>
        </a:solidFill>
        <a:latin typeface="Times New Roman" pitchFamily="18" charset="0"/>
        <a:ea typeface="+mn-ea"/>
        <a:cs typeface="+mn-cs"/>
      </a:defRPr>
    </a:lvl7pPr>
    <a:lvl8pPr marL="3200400" algn="l" defTabSz="914400" rtl="0" eaLnBrk="1" latinLnBrk="0" hangingPunct="1">
      <a:defRPr sz="1400" kern="1200">
        <a:solidFill>
          <a:schemeClr val="tx1"/>
        </a:solidFill>
        <a:latin typeface="Times New Roman" pitchFamily="18" charset="0"/>
        <a:ea typeface="+mn-ea"/>
        <a:cs typeface="+mn-cs"/>
      </a:defRPr>
    </a:lvl8pPr>
    <a:lvl9pPr marL="3657600" algn="l" defTabSz="914400" rtl="0" eaLnBrk="1" latinLnBrk="0" hangingPunct="1">
      <a:defRPr sz="1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a:srgbClr val="669900"/>
    <a:srgbClr val="FF0000"/>
    <a:srgbClr val="0000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1" d="100"/>
          <a:sy n="71" d="100"/>
        </p:scale>
        <p:origin x="-72" y="-259"/>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0"/>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image" Target="../media/image6.wmf"/><Relationship Id="rId1" Type="http://schemas.openxmlformats.org/officeDocument/2006/relationships/image" Target="../media/image11.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image" Target="../media/image6.wmf"/><Relationship Id="rId1" Type="http://schemas.openxmlformats.org/officeDocument/2006/relationships/image" Target="../media/image11.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image" Target="../media/image6.wmf"/><Relationship Id="rId1" Type="http://schemas.openxmlformats.org/officeDocument/2006/relationships/image" Target="../media/image11.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image" Target="../media/image6.wmf"/><Relationship Id="rId1" Type="http://schemas.openxmlformats.org/officeDocument/2006/relationships/image" Target="../media/image11.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image" Target="../media/image17.wmf"/><Relationship Id="rId1" Type="http://schemas.openxmlformats.org/officeDocument/2006/relationships/image" Target="../media/image16.wmf"/><Relationship Id="rId6" Type="http://schemas.openxmlformats.org/officeDocument/2006/relationships/image" Target="../media/image12.wmf"/><Relationship Id="rId5" Type="http://schemas.openxmlformats.org/officeDocument/2006/relationships/image" Target="../media/image6.wmf"/><Relationship Id="rId4" Type="http://schemas.openxmlformats.org/officeDocument/2006/relationships/image" Target="../media/image1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1426"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US"/>
          </a:p>
        </p:txBody>
      </p:sp>
      <p:sp>
        <p:nvSpPr>
          <p:cNvPr id="231427"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endParaRPr lang="en-US"/>
          </a:p>
        </p:txBody>
      </p:sp>
      <p:sp>
        <p:nvSpPr>
          <p:cNvPr id="8806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231429"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31430"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US"/>
          </a:p>
        </p:txBody>
      </p:sp>
      <p:sp>
        <p:nvSpPr>
          <p:cNvPr id="231431"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fld id="{09D96655-3120-4B55-9221-9993996E9242}" type="slidenum">
              <a:rPr lang="en-US"/>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7"/>
          <p:cNvSpPr>
            <a:spLocks noGrp="1" noChangeArrowheads="1"/>
          </p:cNvSpPr>
          <p:nvPr>
            <p:ph type="sldNum" sz="quarter" idx="5"/>
          </p:nvPr>
        </p:nvSpPr>
        <p:spPr>
          <a:noFill/>
          <a:ln>
            <a:miter lim="800000"/>
            <a:headEnd/>
            <a:tailEnd/>
          </a:ln>
        </p:spPr>
        <p:txBody>
          <a:bodyPr/>
          <a:lstStyle/>
          <a:p>
            <a:fld id="{63E158C3-228B-4708-9D5B-ACF3A7A2635D}" type="slidenum">
              <a:rPr lang="en-US">
                <a:solidFill>
                  <a:srgbClr val="000000"/>
                </a:solidFill>
              </a:rPr>
              <a:pPr/>
              <a:t>16</a:t>
            </a:fld>
            <a:endParaRPr lang="en-US">
              <a:solidFill>
                <a:srgbClr val="000000"/>
              </a:solidFill>
            </a:endParaRPr>
          </a:p>
        </p:txBody>
      </p:sp>
      <p:sp>
        <p:nvSpPr>
          <p:cNvPr id="106499" name="Rectangle 2"/>
          <p:cNvSpPr>
            <a:spLocks noGrp="1" noRot="1" noChangeAspect="1" noChangeArrowheads="1" noTextEdit="1"/>
          </p:cNvSpPr>
          <p:nvPr>
            <p:ph type="sldImg"/>
          </p:nvPr>
        </p:nvSpPr>
        <p:spPr>
          <a:ln/>
        </p:spPr>
      </p:sp>
      <p:sp>
        <p:nvSpPr>
          <p:cNvPr id="106500" name="Rectangle 3"/>
          <p:cNvSpPr>
            <a:spLocks noGrp="1" noChangeArrowheads="1"/>
          </p:cNvSpPr>
          <p:nvPr>
            <p:ph type="body" idx="1"/>
          </p:nvPr>
        </p:nvSpPr>
        <p:spPr>
          <a:noFill/>
        </p:spPr>
        <p:txBody>
          <a:bodyPr/>
          <a:lstStyle/>
          <a:p>
            <a:r>
              <a:rPr lang="en-US" smtClean="0"/>
              <a:t>The expected CFs for the IO tranche are 75*.02 = $1.5M in year 1, and 25*.02 = $0.5M in year 2, so the WAM is (1.5/(1.5+0.5))*1 + (0.5/(1.5+0.5))*2 = 1.25 yrs; the mkt value is $1.5M/1.14 + $0.5M/1.14</a:t>
            </a:r>
            <a:r>
              <a:rPr lang="en-US" baseline="30000" smtClean="0"/>
              <a:t>2</a:t>
            </a:r>
            <a:r>
              <a:rPr lang="en-US" smtClean="0"/>
              <a:t> = $1.70M.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7"/>
          <p:cNvSpPr>
            <a:spLocks noGrp="1" noChangeArrowheads="1"/>
          </p:cNvSpPr>
          <p:nvPr>
            <p:ph type="sldNum" sz="quarter" idx="5"/>
          </p:nvPr>
        </p:nvSpPr>
        <p:spPr>
          <a:noFill/>
          <a:ln>
            <a:miter lim="800000"/>
            <a:headEnd/>
            <a:tailEnd/>
          </a:ln>
        </p:spPr>
        <p:txBody>
          <a:bodyPr/>
          <a:lstStyle/>
          <a:p>
            <a:fld id="{5EB58708-51D3-4204-9AF2-609891430742}" type="slidenum">
              <a:rPr lang="en-US">
                <a:solidFill>
                  <a:srgbClr val="000000"/>
                </a:solidFill>
              </a:rPr>
              <a:pPr/>
              <a:t>17</a:t>
            </a:fld>
            <a:endParaRPr lang="en-US">
              <a:solidFill>
                <a:srgbClr val="000000"/>
              </a:solidFill>
            </a:endParaRPr>
          </a:p>
        </p:txBody>
      </p:sp>
      <p:sp>
        <p:nvSpPr>
          <p:cNvPr id="108547" name="Rectangle 2"/>
          <p:cNvSpPr>
            <a:spLocks noGrp="1" noRot="1" noChangeAspect="1" noChangeArrowheads="1" noTextEdit="1"/>
          </p:cNvSpPr>
          <p:nvPr>
            <p:ph type="sldImg"/>
          </p:nvPr>
        </p:nvSpPr>
        <p:spPr>
          <a:ln/>
        </p:spPr>
      </p:sp>
      <p:sp>
        <p:nvSpPr>
          <p:cNvPr id="108548" name="Rectangle 3"/>
          <p:cNvSpPr>
            <a:spLocks noGrp="1" noChangeArrowheads="1"/>
          </p:cNvSpPr>
          <p:nvPr>
            <p:ph type="body" idx="1"/>
          </p:nvPr>
        </p:nvSpPr>
        <p:spPr>
          <a:noFill/>
        </p:spPr>
        <p:txBody>
          <a:bodyPr/>
          <a:lstStyle/>
          <a:p>
            <a:r>
              <a:rPr lang="en-US" smtClean="0"/>
              <a:t>Loss severity issue described here for B tranche is sometimes referred to as “levered debt”.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7"/>
          <p:cNvSpPr>
            <a:spLocks noGrp="1" noChangeArrowheads="1"/>
          </p:cNvSpPr>
          <p:nvPr>
            <p:ph type="sldNum" sz="quarter" idx="5"/>
          </p:nvPr>
        </p:nvSpPr>
        <p:spPr>
          <a:noFill/>
          <a:ln>
            <a:miter lim="800000"/>
            <a:headEnd/>
            <a:tailEnd/>
          </a:ln>
        </p:spPr>
        <p:txBody>
          <a:bodyPr/>
          <a:lstStyle/>
          <a:p>
            <a:fld id="{9BB4D505-E003-4C65-B0B7-1CBBF404F6DB}" type="slidenum">
              <a:rPr lang="en-US">
                <a:solidFill>
                  <a:srgbClr val="000000"/>
                </a:solidFill>
              </a:rPr>
              <a:pPr/>
              <a:t>18</a:t>
            </a:fld>
            <a:endParaRPr lang="en-US">
              <a:solidFill>
                <a:srgbClr val="000000"/>
              </a:solidFill>
            </a:endParaRPr>
          </a:p>
        </p:txBody>
      </p:sp>
      <p:sp>
        <p:nvSpPr>
          <p:cNvPr id="110595" name="Rectangle 2"/>
          <p:cNvSpPr>
            <a:spLocks noGrp="1" noRot="1" noChangeAspect="1" noChangeArrowheads="1" noTextEdit="1"/>
          </p:cNvSpPr>
          <p:nvPr>
            <p:ph type="sldImg"/>
          </p:nvPr>
        </p:nvSpPr>
        <p:spPr>
          <a:ln/>
        </p:spPr>
      </p:sp>
      <p:sp>
        <p:nvSpPr>
          <p:cNvPr id="110596" name="Rectangle 3"/>
          <p:cNvSpPr>
            <a:spLocks noGrp="1" noChangeArrowheads="1"/>
          </p:cNvSpPr>
          <p:nvPr>
            <p:ph type="body" idx="1"/>
          </p:nvPr>
        </p:nvSpPr>
        <p:spPr>
          <a:noFill/>
        </p:spPr>
        <p:txBody>
          <a:bodyPr/>
          <a:lstStyle/>
          <a:p>
            <a:r>
              <a:rPr lang="en-US" smtClean="0"/>
              <a:t>Loss severity issue described here for B tranche is sometimes referred to as “levered debt”.</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7"/>
          <p:cNvSpPr>
            <a:spLocks noGrp="1" noChangeArrowheads="1"/>
          </p:cNvSpPr>
          <p:nvPr>
            <p:ph type="sldNum" sz="quarter" idx="5"/>
          </p:nvPr>
        </p:nvSpPr>
        <p:spPr>
          <a:noFill/>
          <a:ln>
            <a:miter lim="800000"/>
            <a:headEnd/>
            <a:tailEnd/>
          </a:ln>
        </p:spPr>
        <p:txBody>
          <a:bodyPr/>
          <a:lstStyle/>
          <a:p>
            <a:fld id="{7CA07583-D081-4DF0-81C9-92AE7F64150A}" type="slidenum">
              <a:rPr lang="en-US">
                <a:solidFill>
                  <a:srgbClr val="000000"/>
                </a:solidFill>
              </a:rPr>
              <a:pPr/>
              <a:t>19</a:t>
            </a:fld>
            <a:endParaRPr lang="en-US">
              <a:solidFill>
                <a:srgbClr val="000000"/>
              </a:solidFill>
            </a:endParaRPr>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p:spPr>
        <p:txBody>
          <a:bodyPr/>
          <a:lstStyle/>
          <a:p>
            <a:r>
              <a:rPr lang="en-US" smtClean="0"/>
              <a:t>Loss severity issue described here for B tranche is sometimes referred to as “levered debt”.</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7"/>
          <p:cNvSpPr>
            <a:spLocks noGrp="1" noChangeArrowheads="1"/>
          </p:cNvSpPr>
          <p:nvPr>
            <p:ph type="sldNum" sz="quarter" idx="5"/>
          </p:nvPr>
        </p:nvSpPr>
        <p:spPr>
          <a:noFill/>
          <a:ln>
            <a:miter lim="800000"/>
            <a:headEnd/>
            <a:tailEnd/>
          </a:ln>
        </p:spPr>
        <p:txBody>
          <a:bodyPr/>
          <a:lstStyle/>
          <a:p>
            <a:fld id="{6DA23EF1-9D70-4D13-B999-1096043B2EB3}" type="slidenum">
              <a:rPr lang="en-US">
                <a:solidFill>
                  <a:srgbClr val="000000"/>
                </a:solidFill>
              </a:rPr>
              <a:pPr/>
              <a:t>20</a:t>
            </a:fld>
            <a:endParaRPr lang="en-US">
              <a:solidFill>
                <a:srgbClr val="000000"/>
              </a:solidFill>
            </a:endParaRPr>
          </a:p>
        </p:txBody>
      </p:sp>
      <p:sp>
        <p:nvSpPr>
          <p:cNvPr id="114691" name="Rectangle 2"/>
          <p:cNvSpPr>
            <a:spLocks noGrp="1" noRot="1" noChangeAspect="1" noChangeArrowheads="1" noTextEdit="1"/>
          </p:cNvSpPr>
          <p:nvPr>
            <p:ph type="sldImg"/>
          </p:nvPr>
        </p:nvSpPr>
        <p:spPr>
          <a:ln/>
        </p:spPr>
      </p:sp>
      <p:sp>
        <p:nvSpPr>
          <p:cNvPr id="114692" name="Rectangle 3"/>
          <p:cNvSpPr>
            <a:spLocks noGrp="1" noChangeArrowheads="1"/>
          </p:cNvSpPr>
          <p:nvPr>
            <p:ph type="body" idx="1"/>
          </p:nvPr>
        </p:nvSpPr>
        <p:spPr>
          <a:noFill/>
        </p:spPr>
        <p:txBody>
          <a:bodyPr/>
          <a:lstStyle/>
          <a:p>
            <a:r>
              <a:rPr lang="en-US" smtClean="0"/>
              <a:t>Loss severity issue described here for B tranche is sometimes referred to as “levered debt”.</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7"/>
          <p:cNvSpPr>
            <a:spLocks noGrp="1" noChangeArrowheads="1"/>
          </p:cNvSpPr>
          <p:nvPr>
            <p:ph type="sldNum" sz="quarter" idx="5"/>
          </p:nvPr>
        </p:nvSpPr>
        <p:spPr>
          <a:noFill/>
          <a:ln>
            <a:miter lim="800000"/>
            <a:headEnd/>
            <a:tailEnd/>
          </a:ln>
        </p:spPr>
        <p:txBody>
          <a:bodyPr/>
          <a:lstStyle/>
          <a:p>
            <a:fld id="{159A6C9A-29D2-4C65-88B4-F7457D1E4B60}" type="slidenum">
              <a:rPr lang="en-US">
                <a:solidFill>
                  <a:srgbClr val="000000"/>
                </a:solidFill>
              </a:rPr>
              <a:pPr/>
              <a:t>21</a:t>
            </a:fld>
            <a:endParaRPr lang="en-US">
              <a:solidFill>
                <a:srgbClr val="000000"/>
              </a:solidFill>
            </a:endParaRPr>
          </a:p>
        </p:txBody>
      </p:sp>
      <p:sp>
        <p:nvSpPr>
          <p:cNvPr id="116739" name="Rectangle 2"/>
          <p:cNvSpPr>
            <a:spLocks noGrp="1" noRot="1" noChangeAspect="1" noChangeArrowheads="1" noTextEdit="1"/>
          </p:cNvSpPr>
          <p:nvPr>
            <p:ph type="sldImg"/>
          </p:nvPr>
        </p:nvSpPr>
        <p:spPr>
          <a:ln/>
        </p:spPr>
      </p:sp>
      <p:sp>
        <p:nvSpPr>
          <p:cNvPr id="116740" name="Rectangle 3"/>
          <p:cNvSpPr>
            <a:spLocks noGrp="1" noChangeArrowheads="1"/>
          </p:cNvSpPr>
          <p:nvPr>
            <p:ph type="body" idx="1"/>
          </p:nvPr>
        </p:nvSpPr>
        <p:spPr>
          <a:noFill/>
        </p:spPr>
        <p:txBody>
          <a:bodyPr/>
          <a:lstStyle/>
          <a:p>
            <a:r>
              <a:rPr lang="en-US" smtClean="0"/>
              <a:t>Loss severity issue described here for B tranche is sometimes referred to as “levered debt”.</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a:noFill/>
          <a:ln>
            <a:miter lim="800000"/>
            <a:headEnd/>
            <a:tailEnd/>
          </a:ln>
        </p:spPr>
        <p:txBody>
          <a:bodyPr/>
          <a:lstStyle/>
          <a:p>
            <a:fld id="{409E3140-4876-40C7-9C73-733B0B74A89D}" type="slidenum">
              <a:rPr lang="en-US">
                <a:solidFill>
                  <a:srgbClr val="000000"/>
                </a:solidFill>
              </a:rPr>
              <a:pPr/>
              <a:t>22</a:t>
            </a:fld>
            <a:endParaRPr lang="en-US">
              <a:solidFill>
                <a:srgbClr val="000000"/>
              </a:solidFill>
            </a:endParaRPr>
          </a:p>
        </p:txBody>
      </p:sp>
      <p:sp>
        <p:nvSpPr>
          <p:cNvPr id="118787" name="Rectangle 2"/>
          <p:cNvSpPr>
            <a:spLocks noGrp="1" noRot="1" noChangeAspect="1" noChangeArrowheads="1" noTextEdit="1"/>
          </p:cNvSpPr>
          <p:nvPr>
            <p:ph type="sldImg"/>
          </p:nvPr>
        </p:nvSpPr>
        <p:spPr>
          <a:ln/>
        </p:spPr>
      </p:sp>
      <p:sp>
        <p:nvSpPr>
          <p:cNvPr id="118788" name="Rectangle 3"/>
          <p:cNvSpPr>
            <a:spLocks noGrp="1" noChangeArrowheads="1"/>
          </p:cNvSpPr>
          <p:nvPr>
            <p:ph type="body" idx="1"/>
          </p:nvPr>
        </p:nvSpPr>
        <p:spPr>
          <a:noFill/>
        </p:spPr>
        <p:txBody>
          <a:bodyPr/>
          <a:lstStyle/>
          <a:p>
            <a:r>
              <a:rPr lang="en-US" smtClean="0"/>
              <a:t>Loss severity issue described here for B tranche is sometimes referred to as “levered debt”.</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7"/>
          <p:cNvSpPr>
            <a:spLocks noGrp="1" noChangeArrowheads="1"/>
          </p:cNvSpPr>
          <p:nvPr>
            <p:ph type="sldNum" sz="quarter" idx="5"/>
          </p:nvPr>
        </p:nvSpPr>
        <p:spPr>
          <a:noFill/>
          <a:ln>
            <a:miter lim="800000"/>
            <a:headEnd/>
            <a:tailEnd/>
          </a:ln>
        </p:spPr>
        <p:txBody>
          <a:bodyPr/>
          <a:lstStyle/>
          <a:p>
            <a:fld id="{C99C4053-2FA7-49B0-82F6-15F7273124E9}" type="slidenum">
              <a:rPr lang="en-US">
                <a:solidFill>
                  <a:srgbClr val="000000"/>
                </a:solidFill>
              </a:rPr>
              <a:pPr/>
              <a:t>23</a:t>
            </a:fld>
            <a:endParaRPr lang="en-US">
              <a:solidFill>
                <a:srgbClr val="000000"/>
              </a:solidFill>
            </a:endParaRPr>
          </a:p>
        </p:txBody>
      </p:sp>
      <p:sp>
        <p:nvSpPr>
          <p:cNvPr id="120835" name="Rectangle 2"/>
          <p:cNvSpPr>
            <a:spLocks noGrp="1" noRot="1" noChangeAspect="1" noChangeArrowheads="1" noTextEdit="1"/>
          </p:cNvSpPr>
          <p:nvPr>
            <p:ph type="sldImg"/>
          </p:nvPr>
        </p:nvSpPr>
        <p:spPr>
          <a:ln/>
        </p:spPr>
      </p:sp>
      <p:sp>
        <p:nvSpPr>
          <p:cNvPr id="120836" name="Rectangle 3"/>
          <p:cNvSpPr>
            <a:spLocks noGrp="1" noChangeArrowheads="1"/>
          </p:cNvSpPr>
          <p:nvPr>
            <p:ph type="body" idx="1"/>
          </p:nvPr>
        </p:nvSpPr>
        <p:spPr>
          <a:noFill/>
        </p:spPr>
        <p:txBody>
          <a:bodyPr/>
          <a:lstStyle/>
          <a:p>
            <a:r>
              <a:rPr lang="en-US" smtClean="0"/>
              <a:t>Loss severity issue described here for B tranche is sometimes referred to as “levered debt”.</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a:ln>
            <a:miter lim="800000"/>
            <a:headEnd/>
            <a:tailEnd/>
          </a:ln>
        </p:spPr>
        <p:txBody>
          <a:bodyPr/>
          <a:lstStyle/>
          <a:p>
            <a:fld id="{CD14F68C-0741-488D-8FD4-86BCE6232D34}" type="slidenum">
              <a:rPr lang="en-US">
                <a:solidFill>
                  <a:srgbClr val="000000"/>
                </a:solidFill>
              </a:rPr>
              <a:pPr/>
              <a:t>24</a:t>
            </a:fld>
            <a:endParaRPr lang="en-US">
              <a:solidFill>
                <a:srgbClr val="000000"/>
              </a:solidFill>
            </a:endParaRPr>
          </a:p>
        </p:txBody>
      </p:sp>
      <p:sp>
        <p:nvSpPr>
          <p:cNvPr id="122883" name="Rectangle 2"/>
          <p:cNvSpPr>
            <a:spLocks noGrp="1" noRot="1" noChangeAspect="1" noChangeArrowheads="1" noTextEdit="1"/>
          </p:cNvSpPr>
          <p:nvPr>
            <p:ph type="sldImg"/>
          </p:nvPr>
        </p:nvSpPr>
        <p:spPr>
          <a:ln/>
        </p:spPr>
      </p:sp>
      <p:sp>
        <p:nvSpPr>
          <p:cNvPr id="122884" name="Rectangle 3"/>
          <p:cNvSpPr>
            <a:spLocks noGrp="1" noChangeArrowheads="1"/>
          </p:cNvSpPr>
          <p:nvPr>
            <p:ph type="body" idx="1"/>
          </p:nvPr>
        </p:nvSpPr>
        <p:spPr>
          <a:noFill/>
        </p:spPr>
        <p:txBody>
          <a:bodyPr/>
          <a:lstStyle/>
          <a:p>
            <a:r>
              <a:rPr lang="en-US" smtClean="0"/>
              <a:t>Loss severity issue described here for B tranche is sometimes referred to as “levered debt”.</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7"/>
          <p:cNvSpPr>
            <a:spLocks noGrp="1" noChangeArrowheads="1"/>
          </p:cNvSpPr>
          <p:nvPr>
            <p:ph type="sldNum" sz="quarter" idx="5"/>
          </p:nvPr>
        </p:nvSpPr>
        <p:spPr>
          <a:noFill/>
          <a:ln>
            <a:miter lim="800000"/>
            <a:headEnd/>
            <a:tailEnd/>
          </a:ln>
        </p:spPr>
        <p:txBody>
          <a:bodyPr/>
          <a:lstStyle/>
          <a:p>
            <a:fld id="{C5867BEA-6463-478F-A747-06912F2E653C}" type="slidenum">
              <a:rPr lang="en-US">
                <a:solidFill>
                  <a:srgbClr val="000000"/>
                </a:solidFill>
              </a:rPr>
              <a:pPr/>
              <a:t>25</a:t>
            </a:fld>
            <a:endParaRPr lang="en-US">
              <a:solidFill>
                <a:srgbClr val="000000"/>
              </a:solidFill>
            </a:endParaRPr>
          </a:p>
        </p:txBody>
      </p:sp>
      <p:sp>
        <p:nvSpPr>
          <p:cNvPr id="124931" name="Rectangle 2"/>
          <p:cNvSpPr>
            <a:spLocks noGrp="1" noRot="1" noChangeAspect="1" noChangeArrowheads="1" noTextEdit="1"/>
          </p:cNvSpPr>
          <p:nvPr>
            <p:ph type="sldImg"/>
          </p:nvPr>
        </p:nvSpPr>
        <p:spPr>
          <a:ln/>
        </p:spPr>
      </p:sp>
      <p:sp>
        <p:nvSpPr>
          <p:cNvPr id="124932" name="Rectangle 3"/>
          <p:cNvSpPr>
            <a:spLocks noGrp="1" noChangeArrowheads="1"/>
          </p:cNvSpPr>
          <p:nvPr>
            <p:ph type="body" idx="1"/>
          </p:nvPr>
        </p:nvSpPr>
        <p:spPr>
          <a:noFill/>
        </p:spPr>
        <p:txBody>
          <a:bodyPr/>
          <a:lstStyle/>
          <a:p>
            <a:r>
              <a:rPr lang="en-US" smtClean="0"/>
              <a:t>Loss severity issue described here for B tranche is sometimes referred to as “levered debt”.</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7"/>
          <p:cNvSpPr>
            <a:spLocks noGrp="1" noChangeArrowheads="1"/>
          </p:cNvSpPr>
          <p:nvPr>
            <p:ph type="sldNum" sz="quarter" idx="5"/>
          </p:nvPr>
        </p:nvSpPr>
        <p:spPr>
          <a:noFill/>
          <a:ln>
            <a:miter lim="800000"/>
            <a:headEnd/>
            <a:tailEnd/>
          </a:ln>
        </p:spPr>
        <p:txBody>
          <a:bodyPr/>
          <a:lstStyle/>
          <a:p>
            <a:fld id="{A848AE05-5184-490B-A348-9168CC251068}" type="slidenum">
              <a:rPr lang="en-US">
                <a:solidFill>
                  <a:srgbClr val="000000"/>
                </a:solidFill>
              </a:rPr>
              <a:pPr/>
              <a:t>26</a:t>
            </a:fld>
            <a:endParaRPr lang="en-US">
              <a:solidFill>
                <a:srgbClr val="000000"/>
              </a:solidFill>
            </a:endParaRPr>
          </a:p>
        </p:txBody>
      </p:sp>
      <p:sp>
        <p:nvSpPr>
          <p:cNvPr id="126979" name="Rectangle 2"/>
          <p:cNvSpPr>
            <a:spLocks noGrp="1" noRot="1" noChangeAspect="1" noChangeArrowheads="1" noTextEdit="1"/>
          </p:cNvSpPr>
          <p:nvPr>
            <p:ph type="sldImg"/>
          </p:nvPr>
        </p:nvSpPr>
        <p:spPr>
          <a:ln/>
        </p:spPr>
      </p:sp>
      <p:sp>
        <p:nvSpPr>
          <p:cNvPr id="126980" name="Rectangle 3"/>
          <p:cNvSpPr>
            <a:spLocks noGrp="1" noChangeArrowheads="1"/>
          </p:cNvSpPr>
          <p:nvPr>
            <p:ph type="body" idx="1"/>
          </p:nvPr>
        </p:nvSpPr>
        <p:spPr>
          <a:noFill/>
        </p:spPr>
        <p:txBody>
          <a:bodyPr/>
          <a:lstStyle/>
          <a:p>
            <a:r>
              <a:rPr lang="en-US" smtClean="0"/>
              <a:t>Loss severity issue described here for B tranche is sometimes referred to as “levered debt”.</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7"/>
          <p:cNvSpPr>
            <a:spLocks noGrp="1" noChangeArrowheads="1"/>
          </p:cNvSpPr>
          <p:nvPr>
            <p:ph type="sldNum" sz="quarter" idx="5"/>
          </p:nvPr>
        </p:nvSpPr>
        <p:spPr>
          <a:noFill/>
          <a:ln>
            <a:miter lim="800000"/>
            <a:headEnd/>
            <a:tailEnd/>
          </a:ln>
        </p:spPr>
        <p:txBody>
          <a:bodyPr/>
          <a:lstStyle/>
          <a:p>
            <a:fld id="{2AB1AA12-5C89-47C4-86C8-6E1FF58071E8}" type="slidenum">
              <a:rPr lang="en-US">
                <a:solidFill>
                  <a:srgbClr val="000000"/>
                </a:solidFill>
              </a:rPr>
              <a:pPr/>
              <a:t>27</a:t>
            </a:fld>
            <a:endParaRPr lang="en-US">
              <a:solidFill>
                <a:srgbClr val="000000"/>
              </a:solidFill>
            </a:endParaRPr>
          </a:p>
        </p:txBody>
      </p:sp>
      <p:sp>
        <p:nvSpPr>
          <p:cNvPr id="129027" name="Rectangle 2"/>
          <p:cNvSpPr>
            <a:spLocks noGrp="1" noRot="1" noChangeAspect="1" noChangeArrowheads="1" noTextEdit="1"/>
          </p:cNvSpPr>
          <p:nvPr>
            <p:ph type="sldImg"/>
          </p:nvPr>
        </p:nvSpPr>
        <p:spPr>
          <a:ln/>
        </p:spPr>
      </p:sp>
      <p:sp>
        <p:nvSpPr>
          <p:cNvPr id="129028" name="Rectangle 3"/>
          <p:cNvSpPr>
            <a:spLocks noGrp="1" noChangeArrowheads="1"/>
          </p:cNvSpPr>
          <p:nvPr>
            <p:ph type="body" idx="1"/>
          </p:nvPr>
        </p:nvSpPr>
        <p:spPr>
          <a:noFill/>
        </p:spPr>
        <p:txBody>
          <a:bodyPr/>
          <a:lstStyle/>
          <a:p>
            <a:r>
              <a:rPr lang="en-US" smtClean="0"/>
              <a:t>Loss severity issue described here for B tranche is sometimes referred to as “levered debt”.</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7"/>
          <p:cNvSpPr>
            <a:spLocks noGrp="1" noChangeArrowheads="1"/>
          </p:cNvSpPr>
          <p:nvPr>
            <p:ph type="sldNum" sz="quarter" idx="5"/>
          </p:nvPr>
        </p:nvSpPr>
        <p:spPr>
          <a:noFill/>
          <a:ln>
            <a:miter lim="800000"/>
            <a:headEnd/>
            <a:tailEnd/>
          </a:ln>
        </p:spPr>
        <p:txBody>
          <a:bodyPr/>
          <a:lstStyle/>
          <a:p>
            <a:fld id="{57BF9A9E-9ADA-4628-8500-2FE91132AEC3}" type="slidenum">
              <a:rPr lang="en-US">
                <a:solidFill>
                  <a:srgbClr val="000000"/>
                </a:solidFill>
              </a:rPr>
              <a:pPr/>
              <a:t>28</a:t>
            </a:fld>
            <a:endParaRPr lang="en-US">
              <a:solidFill>
                <a:srgbClr val="000000"/>
              </a:solidFill>
            </a:endParaRPr>
          </a:p>
        </p:txBody>
      </p:sp>
      <p:sp>
        <p:nvSpPr>
          <p:cNvPr id="131075" name="Rectangle 2"/>
          <p:cNvSpPr>
            <a:spLocks noGrp="1" noRot="1" noChangeAspect="1" noChangeArrowheads="1" noTextEdit="1"/>
          </p:cNvSpPr>
          <p:nvPr>
            <p:ph type="sldImg"/>
          </p:nvPr>
        </p:nvSpPr>
        <p:spPr>
          <a:ln/>
        </p:spPr>
      </p:sp>
      <p:sp>
        <p:nvSpPr>
          <p:cNvPr id="131076" name="Rectangle 3"/>
          <p:cNvSpPr>
            <a:spLocks noGrp="1" noChangeArrowheads="1"/>
          </p:cNvSpPr>
          <p:nvPr>
            <p:ph type="body" idx="1"/>
          </p:nvPr>
        </p:nvSpPr>
        <p:spPr>
          <a:noFill/>
        </p:spPr>
        <p:txBody>
          <a:bodyPr/>
          <a:lstStyle/>
          <a:p>
            <a:r>
              <a:rPr lang="en-US" smtClean="0"/>
              <a:t>Loss severity issue described here for B tranche is sometimes referred to as “levered debt”.</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7"/>
          <p:cNvSpPr>
            <a:spLocks noGrp="1" noChangeArrowheads="1"/>
          </p:cNvSpPr>
          <p:nvPr>
            <p:ph type="sldNum" sz="quarter" idx="5"/>
          </p:nvPr>
        </p:nvSpPr>
        <p:spPr>
          <a:noFill/>
          <a:ln>
            <a:miter lim="800000"/>
            <a:headEnd/>
            <a:tailEnd/>
          </a:ln>
        </p:spPr>
        <p:txBody>
          <a:bodyPr/>
          <a:lstStyle/>
          <a:p>
            <a:fld id="{B9F9E033-24F9-4AE8-8390-928AEEEE89B4}" type="slidenum">
              <a:rPr lang="en-US">
                <a:solidFill>
                  <a:srgbClr val="000000"/>
                </a:solidFill>
              </a:rPr>
              <a:pPr/>
              <a:t>32</a:t>
            </a:fld>
            <a:endParaRPr lang="en-US">
              <a:solidFill>
                <a:srgbClr val="000000"/>
              </a:solidFill>
            </a:endParaRPr>
          </a:p>
        </p:txBody>
      </p:sp>
      <p:sp>
        <p:nvSpPr>
          <p:cNvPr id="136195" name="Rectangle 2"/>
          <p:cNvSpPr>
            <a:spLocks noGrp="1" noRot="1" noChangeAspect="1" noChangeArrowheads="1" noTextEdit="1"/>
          </p:cNvSpPr>
          <p:nvPr>
            <p:ph type="sldImg"/>
          </p:nvPr>
        </p:nvSpPr>
        <p:spPr>
          <a:ln/>
        </p:spPr>
      </p:sp>
      <p:sp>
        <p:nvSpPr>
          <p:cNvPr id="136196" name="Rectangle 3"/>
          <p:cNvSpPr>
            <a:spLocks noGrp="1" noChangeArrowheads="1"/>
          </p:cNvSpPr>
          <p:nvPr>
            <p:ph type="body" idx="1"/>
          </p:nvPr>
        </p:nvSpPr>
        <p:spPr>
          <a:noFill/>
        </p:spPr>
        <p:txBody>
          <a:bodyPr/>
          <a:lstStyle/>
          <a:p>
            <a:r>
              <a:rPr lang="en-US" smtClean="0"/>
              <a:t>A typical conduit pool will have several hundred individual mortgages, averaging maybe $5,000,000 value per mortgage. It is not possible for the credit rating agency to individually examine each mortgage in the pool, nor do such agencies have the local underwriting expertise to do such analysis effectively. But the agency can investigate a few of the loans, usually the largest ones and sometimes a random sample of the smaller ones. And it can examine the record and capability of both the conduit entity packaging the deal and the primary market banks issuing the individual loans.</a:t>
            </a:r>
          </a:p>
          <a:p>
            <a:endParaRPr lang="en-US" smtClean="0"/>
          </a:p>
          <a:p>
            <a:r>
              <a:rPr lang="en-US" smtClean="0"/>
              <a:t>Diversification reduces the likelihood that all (or almost all) the mortgages will default (all real estate markets are unlikely to tank at once), thereby reducing the chance of the kind of “meltdown” that could seriously hurt the top-rated tranches. But diversification increases the probability that there will at least be a few defaults (unlikely that ALL real estate market segments will escape trouble over a long period of time). Even a few defaults can spell big trouble for the first-loss tranche and possibly some of the other lower-rated tranches. Consider the following relevant metaphor. When flying across the Atlantic, would you rather fly in a 4-engine jet or a 2-engine jet. The 4-engine jet is MORE likely to experience engine failure en route, but the 2-engine jet is more likely to crash as a result of such engine failure.</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7"/>
          <p:cNvSpPr>
            <a:spLocks noGrp="1" noChangeArrowheads="1"/>
          </p:cNvSpPr>
          <p:nvPr>
            <p:ph type="sldNum" sz="quarter" idx="5"/>
          </p:nvPr>
        </p:nvSpPr>
        <p:spPr>
          <a:noFill/>
          <a:ln>
            <a:miter lim="800000"/>
            <a:headEnd/>
            <a:tailEnd/>
          </a:ln>
        </p:spPr>
        <p:txBody>
          <a:bodyPr/>
          <a:lstStyle/>
          <a:p>
            <a:fld id="{8F292DF6-9795-4FBA-9029-284FE47537C3}" type="slidenum">
              <a:rPr lang="en-US">
                <a:solidFill>
                  <a:srgbClr val="000000"/>
                </a:solidFill>
              </a:rPr>
              <a:pPr/>
              <a:t>37</a:t>
            </a:fld>
            <a:endParaRPr lang="en-US">
              <a:solidFill>
                <a:srgbClr val="000000"/>
              </a:solidFill>
            </a:endParaRPr>
          </a:p>
        </p:txBody>
      </p:sp>
      <p:sp>
        <p:nvSpPr>
          <p:cNvPr id="142339" name="Rectangle 2"/>
          <p:cNvSpPr>
            <a:spLocks noGrp="1" noRot="1" noChangeAspect="1" noChangeArrowheads="1" noTextEdit="1"/>
          </p:cNvSpPr>
          <p:nvPr>
            <p:ph type="sldImg"/>
          </p:nvPr>
        </p:nvSpPr>
        <p:spPr>
          <a:ln/>
        </p:spPr>
      </p:sp>
      <p:sp>
        <p:nvSpPr>
          <p:cNvPr id="142340" name="Rectangle 3"/>
          <p:cNvSpPr>
            <a:spLocks noGrp="1" noChangeArrowheads="1"/>
          </p:cNvSpPr>
          <p:nvPr>
            <p:ph type="body" idx="1"/>
          </p:nvPr>
        </p:nvSpPr>
        <p:spPr>
          <a:noFill/>
        </p:spPr>
        <p:txBody>
          <a:bodyPr/>
          <a:lstStyle/>
          <a:p>
            <a:r>
              <a:rPr lang="en-US" smtClean="0"/>
              <a:t>Loss severity issue described here for B tranche is sometimes referred to as “levered debt”.</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7"/>
          <p:cNvSpPr>
            <a:spLocks noGrp="1" noChangeArrowheads="1"/>
          </p:cNvSpPr>
          <p:nvPr>
            <p:ph type="sldNum" sz="quarter" idx="5"/>
          </p:nvPr>
        </p:nvSpPr>
        <p:spPr>
          <a:noFill/>
          <a:ln>
            <a:miter lim="800000"/>
            <a:headEnd/>
            <a:tailEnd/>
          </a:ln>
        </p:spPr>
        <p:txBody>
          <a:bodyPr/>
          <a:lstStyle/>
          <a:p>
            <a:fld id="{C6D08DC2-E3CF-461C-871C-BF2BDC1D1113}" type="slidenum">
              <a:rPr lang="en-US">
                <a:solidFill>
                  <a:srgbClr val="000000"/>
                </a:solidFill>
              </a:rPr>
              <a:pPr/>
              <a:t>38</a:t>
            </a:fld>
            <a:endParaRPr lang="en-US">
              <a:solidFill>
                <a:srgbClr val="000000"/>
              </a:solidFill>
            </a:endParaRPr>
          </a:p>
        </p:txBody>
      </p:sp>
      <p:sp>
        <p:nvSpPr>
          <p:cNvPr id="144387" name="Rectangle 2"/>
          <p:cNvSpPr>
            <a:spLocks noGrp="1" noRot="1" noChangeAspect="1" noChangeArrowheads="1" noTextEdit="1"/>
          </p:cNvSpPr>
          <p:nvPr>
            <p:ph type="sldImg"/>
          </p:nvPr>
        </p:nvSpPr>
        <p:spPr>
          <a:ln/>
        </p:spPr>
      </p:sp>
      <p:sp>
        <p:nvSpPr>
          <p:cNvPr id="144388" name="Rectangle 3"/>
          <p:cNvSpPr>
            <a:spLocks noGrp="1" noChangeArrowheads="1"/>
          </p:cNvSpPr>
          <p:nvPr>
            <p:ph type="body" idx="1"/>
          </p:nvPr>
        </p:nvSpPr>
        <p:spPr>
          <a:noFill/>
        </p:spPr>
        <p:txBody>
          <a:bodyPr/>
          <a:lstStyle/>
          <a:p>
            <a:r>
              <a:rPr lang="en-US" smtClean="0"/>
              <a:t>Loss severity issue described here for B tranche is sometimes referred to as “levered debt”.</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6741" name="Rectangle 2053"/>
          <p:cNvSpPr>
            <a:spLocks noGrp="1" noChangeArrowheads="1"/>
          </p:cNvSpPr>
          <p:nvPr>
            <p:ph type="ctrTitle" sz="quarter"/>
          </p:nvPr>
        </p:nvSpPr>
        <p:spPr>
          <a:xfrm>
            <a:off x="1293813" y="762000"/>
            <a:ext cx="7772400" cy="1143000"/>
          </a:xfrm>
        </p:spPr>
        <p:txBody>
          <a:bodyPr anchor="b"/>
          <a:lstStyle>
            <a:lvl1pPr>
              <a:defRPr/>
            </a:lvl1pPr>
          </a:lstStyle>
          <a:p>
            <a:pPr lvl="0"/>
            <a:r>
              <a:rPr lang="en-US" noProof="0" smtClean="0"/>
              <a:t>Click to edit Master title style</a:t>
            </a:r>
          </a:p>
        </p:txBody>
      </p:sp>
      <p:sp>
        <p:nvSpPr>
          <p:cNvPr id="116742" name="Rectangle 2054"/>
          <p:cNvSpPr>
            <a:spLocks noGrp="1" noChangeArrowheads="1"/>
          </p:cNvSpPr>
          <p:nvPr>
            <p:ph type="subTitle" sz="quarter" idx="1"/>
          </p:nvPr>
        </p:nvSpPr>
        <p:spPr>
          <a:xfrm>
            <a:off x="685800" y="3429000"/>
            <a:ext cx="6400800" cy="1752600"/>
          </a:xfrm>
        </p:spPr>
        <p:txBody>
          <a:bodyPr lIns="92075" tIns="46038" rIns="92075" bIns="46038" anchor="ctr"/>
          <a:lstStyle>
            <a:lvl1pPr marL="0" indent="0" algn="ctr">
              <a:buFont typeface="Wingdings" panose="05000000000000000000" pitchFamily="2" charset="2"/>
              <a:buNone/>
              <a:defRPr/>
            </a:lvl1pPr>
          </a:lstStyle>
          <a:p>
            <a:pPr lvl="0"/>
            <a:r>
              <a:rPr lang="en-US" noProof="0" smtClean="0"/>
              <a:t>Click to edit Master subtitle style</a:t>
            </a:r>
          </a:p>
        </p:txBody>
      </p:sp>
      <p:sp>
        <p:nvSpPr>
          <p:cNvPr id="7" name="Rectangle 2055"/>
          <p:cNvSpPr>
            <a:spLocks noGrp="1" noChangeArrowheads="1"/>
          </p:cNvSpPr>
          <p:nvPr>
            <p:ph type="dt" sz="quarter" idx="10"/>
          </p:nvPr>
        </p:nvSpPr>
        <p:spPr>
          <a:xfrm>
            <a:off x="685800" y="6248400"/>
            <a:ext cx="1905000" cy="457200"/>
          </a:xfrm>
          <a:prstGeom prst="rect">
            <a:avLst/>
          </a:prstGeom>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a:defRPr/>
            </a:lvl1pPr>
          </a:lstStyle>
          <a:p>
            <a:pPr>
              <a:defRPr/>
            </a:pPr>
            <a:endParaRPr lang="en-US"/>
          </a:p>
        </p:txBody>
      </p:sp>
      <p:sp>
        <p:nvSpPr>
          <p:cNvPr id="8" name="Rectangle 2056"/>
          <p:cNvSpPr>
            <a:spLocks noGrp="1" noChangeArrowheads="1"/>
          </p:cNvSpPr>
          <p:nvPr>
            <p:ph type="ftr" sz="quarter" idx="11"/>
          </p:nvPr>
        </p:nvSpPr>
        <p:spPr>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a:defRPr/>
            </a:lvl1pPr>
          </a:lstStyle>
          <a:p>
            <a:pPr>
              <a:defRPr/>
            </a:pPr>
            <a:r>
              <a:rPr lang="en-US" smtClean="0"/>
              <a:t>© 2014 OnCourse Learning. All Rights Reserved.</a:t>
            </a:r>
            <a:endParaRPr lang="en-US"/>
          </a:p>
        </p:txBody>
      </p:sp>
      <p:sp>
        <p:nvSpPr>
          <p:cNvPr id="9" name="Rectangle 2057"/>
          <p:cNvSpPr>
            <a:spLocks noGrp="1" noChangeArrowheads="1"/>
          </p:cNvSpPr>
          <p:nvPr>
            <p:ph type="sldNum" sz="quarter" idx="12"/>
          </p:nvPr>
        </p:nvSpPr>
        <p:spPr>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a:defRPr/>
            </a:lvl1pPr>
          </a:lstStyle>
          <a:p>
            <a:fld id="{924D6021-A509-47F1-A69F-DEFE333C4314}"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a:xfrm>
            <a:off x="685800" y="6248400"/>
            <a:ext cx="1905000" cy="457200"/>
          </a:xfrm>
          <a:prstGeom prst="rect">
            <a:avLst/>
          </a:prstGeom>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a:defRPr/>
            </a:lvl1pPr>
          </a:lstStyle>
          <a:p>
            <a:pPr>
              <a:defRPr/>
            </a:pPr>
            <a:endParaRPr lang="en-US"/>
          </a:p>
        </p:txBody>
      </p:sp>
      <p:sp>
        <p:nvSpPr>
          <p:cNvPr id="5" name="Footer Placeholder 4"/>
          <p:cNvSpPr>
            <a:spLocks noGrp="1"/>
          </p:cNvSpPr>
          <p:nvPr>
            <p:ph type="ftr" sz="quarter" idx="11"/>
          </p:nvPr>
        </p:nvSpPr>
        <p:spPr>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a:defRPr/>
            </a:lvl1pPr>
          </a:lstStyle>
          <a:p>
            <a:pPr>
              <a:defRPr/>
            </a:pPr>
            <a:r>
              <a:rPr lang="en-US" smtClean="0"/>
              <a:t>© 2014 OnCourse Learning. All Rights Reserved.</a:t>
            </a:r>
            <a:endParaRPr lang="en-US"/>
          </a:p>
        </p:txBody>
      </p:sp>
      <p:sp>
        <p:nvSpPr>
          <p:cNvPr id="6" name="Slide Number Placeholder 5"/>
          <p:cNvSpPr>
            <a:spLocks noGrp="1"/>
          </p:cNvSpPr>
          <p:nvPr>
            <p:ph type="sldNum" sz="quarter" idx="12"/>
          </p:nvPr>
        </p:nvSpPr>
        <p:spPr>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a:defRPr/>
            </a:lvl1pPr>
          </a:lstStyle>
          <a:p>
            <a:fld id="{BE2EE7B0-3F58-4064-A6B1-2C77F4CA9B2A}"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Date Placeholder 3"/>
          <p:cNvSpPr>
            <a:spLocks noGrp="1"/>
          </p:cNvSpPr>
          <p:nvPr>
            <p:ph type="dt" sz="half" idx="10"/>
          </p:nvPr>
        </p:nvSpPr>
        <p:spPr>
          <a:xfrm>
            <a:off x="685800" y="6248400"/>
            <a:ext cx="1905000" cy="457200"/>
          </a:xfrm>
          <a:prstGeom prst="rect">
            <a:avLst/>
          </a:prstGeom>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a:defRPr/>
            </a:lvl1pPr>
          </a:lstStyle>
          <a:p>
            <a:pPr>
              <a:defRPr/>
            </a:pPr>
            <a:endParaRPr lang="en-US"/>
          </a:p>
        </p:txBody>
      </p:sp>
      <p:sp>
        <p:nvSpPr>
          <p:cNvPr id="5" name="Footer Placeholder 4"/>
          <p:cNvSpPr>
            <a:spLocks noGrp="1"/>
          </p:cNvSpPr>
          <p:nvPr>
            <p:ph type="ftr" sz="quarter" idx="11"/>
          </p:nvPr>
        </p:nvSpPr>
        <p:spPr>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a:defRPr/>
            </a:lvl1pPr>
          </a:lstStyle>
          <a:p>
            <a:pPr>
              <a:defRPr/>
            </a:pPr>
            <a:r>
              <a:rPr lang="en-US" smtClean="0"/>
              <a:t>© 2014 OnCourse Learning. All Rights Reserved.</a:t>
            </a:r>
            <a:endParaRPr lang="en-US"/>
          </a:p>
        </p:txBody>
      </p:sp>
      <p:sp>
        <p:nvSpPr>
          <p:cNvPr id="6" name="Slide Number Placeholder 5"/>
          <p:cNvSpPr>
            <a:spLocks noGrp="1"/>
          </p:cNvSpPr>
          <p:nvPr>
            <p:ph type="sldNum" sz="quarter" idx="12"/>
          </p:nvPr>
        </p:nvSpPr>
        <p:spPr>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a:defRPr/>
            </a:lvl1pPr>
          </a:lstStyle>
          <a:p>
            <a:fld id="{46489DA5-A00B-4EEC-A07C-8F6ED33C7724}"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685800" y="6248400"/>
            <a:ext cx="1905000" cy="457200"/>
          </a:xfrm>
          <a:prstGeom prst="rect">
            <a:avLst/>
          </a:prstGeom>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a:defRPr/>
            </a:lvl1pPr>
          </a:lstStyle>
          <a:p>
            <a:pPr>
              <a:defRPr/>
            </a:pPr>
            <a:endParaRPr lang="en-US"/>
          </a:p>
        </p:txBody>
      </p:sp>
      <p:sp>
        <p:nvSpPr>
          <p:cNvPr id="6" name="Footer Placeholder 5"/>
          <p:cNvSpPr>
            <a:spLocks noGrp="1"/>
          </p:cNvSpPr>
          <p:nvPr>
            <p:ph type="ftr" sz="quarter" idx="11"/>
          </p:nvPr>
        </p:nvSpPr>
        <p:spPr>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a:defRPr/>
            </a:lvl1pPr>
          </a:lstStyle>
          <a:p>
            <a:pPr>
              <a:defRPr/>
            </a:pPr>
            <a:r>
              <a:rPr lang="en-US" smtClean="0"/>
              <a:t>© 2014 OnCourse Learning. All Rights Reserved.</a:t>
            </a:r>
            <a:endParaRPr lang="en-US"/>
          </a:p>
        </p:txBody>
      </p:sp>
      <p:sp>
        <p:nvSpPr>
          <p:cNvPr id="7" name="Slide Number Placeholder 6"/>
          <p:cNvSpPr>
            <a:spLocks noGrp="1"/>
          </p:cNvSpPr>
          <p:nvPr>
            <p:ph type="sldNum" sz="quarter" idx="12"/>
          </p:nvPr>
        </p:nvSpPr>
        <p:spPr>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a:defRPr/>
            </a:lvl1pPr>
          </a:lstStyle>
          <a:p>
            <a:fld id="{D6B18B86-434C-4D84-B885-D236CB4AAB48}"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685800" y="6248400"/>
            <a:ext cx="1905000" cy="457200"/>
          </a:xfrm>
          <a:prstGeom prst="rect">
            <a:avLst/>
          </a:prstGeom>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a:defRPr/>
            </a:lvl1pPr>
          </a:lstStyle>
          <a:p>
            <a:pPr>
              <a:defRPr/>
            </a:pPr>
            <a:endParaRPr lang="en-US"/>
          </a:p>
        </p:txBody>
      </p:sp>
      <p:sp>
        <p:nvSpPr>
          <p:cNvPr id="8" name="Footer Placeholder 7"/>
          <p:cNvSpPr>
            <a:spLocks noGrp="1"/>
          </p:cNvSpPr>
          <p:nvPr>
            <p:ph type="ftr" sz="quarter" idx="11"/>
          </p:nvPr>
        </p:nvSpPr>
        <p:spPr>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a:defRPr/>
            </a:lvl1pPr>
          </a:lstStyle>
          <a:p>
            <a:pPr>
              <a:defRPr/>
            </a:pPr>
            <a:r>
              <a:rPr lang="en-US" smtClean="0"/>
              <a:t>© 2014 OnCourse Learning. All Rights Reserved.</a:t>
            </a:r>
            <a:endParaRPr lang="en-US"/>
          </a:p>
        </p:txBody>
      </p:sp>
      <p:sp>
        <p:nvSpPr>
          <p:cNvPr id="9" name="Slide Number Placeholder 8"/>
          <p:cNvSpPr>
            <a:spLocks noGrp="1"/>
          </p:cNvSpPr>
          <p:nvPr>
            <p:ph type="sldNum" sz="quarter" idx="12"/>
          </p:nvPr>
        </p:nvSpPr>
        <p:spPr>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a:defRPr/>
            </a:lvl1pPr>
          </a:lstStyle>
          <a:p>
            <a:fld id="{6BB2E353-563F-4FB8-821C-21E67BA493DC}"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685800" y="6248400"/>
            <a:ext cx="1905000" cy="457200"/>
          </a:xfrm>
          <a:prstGeom prst="rect">
            <a:avLst/>
          </a:prstGeom>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a:defRPr/>
            </a:lvl1pPr>
          </a:lstStyle>
          <a:p>
            <a:pPr>
              <a:defRPr/>
            </a:pPr>
            <a:endParaRPr lang="en-US"/>
          </a:p>
        </p:txBody>
      </p:sp>
      <p:sp>
        <p:nvSpPr>
          <p:cNvPr id="4" name="Footer Placeholder 3"/>
          <p:cNvSpPr>
            <a:spLocks noGrp="1"/>
          </p:cNvSpPr>
          <p:nvPr>
            <p:ph type="ftr" sz="quarter" idx="11"/>
          </p:nvPr>
        </p:nvSpPr>
        <p:spPr>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a:defRPr/>
            </a:lvl1pPr>
          </a:lstStyle>
          <a:p>
            <a:pPr>
              <a:defRPr/>
            </a:pPr>
            <a:r>
              <a:rPr lang="en-US" smtClean="0"/>
              <a:t>© 2014 OnCourse Learning. All Rights Reserved.</a:t>
            </a:r>
            <a:endParaRPr lang="en-US"/>
          </a:p>
        </p:txBody>
      </p:sp>
      <p:sp>
        <p:nvSpPr>
          <p:cNvPr id="5" name="Slide Number Placeholder 4"/>
          <p:cNvSpPr>
            <a:spLocks noGrp="1"/>
          </p:cNvSpPr>
          <p:nvPr>
            <p:ph type="sldNum" sz="quarter" idx="12"/>
          </p:nvPr>
        </p:nvSpPr>
        <p:spPr>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a:defRPr/>
            </a:lvl1pPr>
          </a:lstStyle>
          <a:p>
            <a:fld id="{2B06E369-FECA-4591-A201-ACDCFA4A6FF9}"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85800" y="6248400"/>
            <a:ext cx="1905000" cy="457200"/>
          </a:xfrm>
          <a:prstGeom prst="rect">
            <a:avLst/>
          </a:prstGeom>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a:defRPr/>
            </a:lvl1pPr>
          </a:lstStyle>
          <a:p>
            <a:pPr>
              <a:defRPr/>
            </a:pPr>
            <a:endParaRPr lang="en-US"/>
          </a:p>
        </p:txBody>
      </p:sp>
      <p:sp>
        <p:nvSpPr>
          <p:cNvPr id="3" name="Footer Placeholder 2"/>
          <p:cNvSpPr>
            <a:spLocks noGrp="1"/>
          </p:cNvSpPr>
          <p:nvPr>
            <p:ph type="ftr" sz="quarter" idx="11"/>
          </p:nvPr>
        </p:nvSpPr>
        <p:spPr>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a:defRPr/>
            </a:lvl1pPr>
          </a:lstStyle>
          <a:p>
            <a:pPr>
              <a:defRPr/>
            </a:pPr>
            <a:r>
              <a:rPr lang="en-US" smtClean="0"/>
              <a:t>© 2014 OnCourse Learning. All Rights Reserved.</a:t>
            </a:r>
            <a:endParaRPr lang="en-US"/>
          </a:p>
        </p:txBody>
      </p:sp>
      <p:sp>
        <p:nvSpPr>
          <p:cNvPr id="4" name="Slide Number Placeholder 3"/>
          <p:cNvSpPr>
            <a:spLocks noGrp="1"/>
          </p:cNvSpPr>
          <p:nvPr>
            <p:ph type="sldNum" sz="quarter" idx="12"/>
          </p:nvPr>
        </p:nvSpPr>
        <p:spPr>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a:defRPr/>
            </a:lvl1pPr>
          </a:lstStyle>
          <a:p>
            <a:fld id="{48A99278-0183-414C-88A9-7F7A59B915A5}"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685800" y="6248400"/>
            <a:ext cx="1905000" cy="457200"/>
          </a:xfrm>
          <a:prstGeom prst="rect">
            <a:avLst/>
          </a:prstGeom>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a:defRPr/>
            </a:lvl1pPr>
          </a:lstStyle>
          <a:p>
            <a:pPr>
              <a:defRPr/>
            </a:pPr>
            <a:endParaRPr lang="en-US"/>
          </a:p>
        </p:txBody>
      </p:sp>
      <p:sp>
        <p:nvSpPr>
          <p:cNvPr id="6" name="Footer Placeholder 5"/>
          <p:cNvSpPr>
            <a:spLocks noGrp="1"/>
          </p:cNvSpPr>
          <p:nvPr>
            <p:ph type="ftr" sz="quarter" idx="11"/>
          </p:nvPr>
        </p:nvSpPr>
        <p:spPr>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a:defRPr/>
            </a:lvl1pPr>
          </a:lstStyle>
          <a:p>
            <a:pPr>
              <a:defRPr/>
            </a:pPr>
            <a:r>
              <a:rPr lang="en-US" smtClean="0"/>
              <a:t>© 2014 OnCourse Learning. All Rights Reserved.</a:t>
            </a:r>
            <a:endParaRPr lang="en-US"/>
          </a:p>
        </p:txBody>
      </p:sp>
      <p:sp>
        <p:nvSpPr>
          <p:cNvPr id="7" name="Slide Number Placeholder 6"/>
          <p:cNvSpPr>
            <a:spLocks noGrp="1"/>
          </p:cNvSpPr>
          <p:nvPr>
            <p:ph type="sldNum" sz="quarter" idx="12"/>
          </p:nvPr>
        </p:nvSpPr>
        <p:spPr>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a:defRPr/>
            </a:lvl1pPr>
          </a:lstStyle>
          <a:p>
            <a:fld id="{4DC157F7-23F4-460E-B154-F476E3083719}"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685800" y="6248400"/>
            <a:ext cx="1905000" cy="457200"/>
          </a:xfrm>
          <a:prstGeom prst="rect">
            <a:avLst/>
          </a:prstGeom>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a:defRPr/>
            </a:lvl1pPr>
          </a:lstStyle>
          <a:p>
            <a:pPr>
              <a:defRPr/>
            </a:pPr>
            <a:endParaRPr lang="en-US"/>
          </a:p>
        </p:txBody>
      </p:sp>
      <p:sp>
        <p:nvSpPr>
          <p:cNvPr id="6" name="Footer Placeholder 5"/>
          <p:cNvSpPr>
            <a:spLocks noGrp="1"/>
          </p:cNvSpPr>
          <p:nvPr>
            <p:ph type="ftr" sz="quarter" idx="11"/>
          </p:nvPr>
        </p:nvSpPr>
        <p:spPr>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a:defRPr/>
            </a:lvl1pPr>
          </a:lstStyle>
          <a:p>
            <a:pPr>
              <a:defRPr/>
            </a:pPr>
            <a:r>
              <a:rPr lang="en-US" smtClean="0"/>
              <a:t>© 2014 OnCourse Learning. All Rights Reserved.</a:t>
            </a:r>
            <a:endParaRPr lang="en-US"/>
          </a:p>
        </p:txBody>
      </p:sp>
      <p:sp>
        <p:nvSpPr>
          <p:cNvPr id="7" name="Slide Number Placeholder 6"/>
          <p:cNvSpPr>
            <a:spLocks noGrp="1"/>
          </p:cNvSpPr>
          <p:nvPr>
            <p:ph type="sldNum" sz="quarter" idx="12"/>
          </p:nvPr>
        </p:nvSpPr>
        <p:spPr>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a:defRPr/>
            </a:lvl1pPr>
          </a:lstStyle>
          <a:p>
            <a:fld id="{117F7B35-D885-45D5-8AB9-0F6FA4E6DDB8}"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685800" y="6248400"/>
            <a:ext cx="1905000" cy="457200"/>
          </a:xfrm>
          <a:prstGeom prst="rect">
            <a:avLst/>
          </a:prstGeom>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a:defRPr/>
            </a:lvl1pPr>
          </a:lstStyle>
          <a:p>
            <a:pPr>
              <a:defRPr/>
            </a:pPr>
            <a:endParaRPr lang="en-US"/>
          </a:p>
        </p:txBody>
      </p:sp>
      <p:sp>
        <p:nvSpPr>
          <p:cNvPr id="5" name="Footer Placeholder 4"/>
          <p:cNvSpPr>
            <a:spLocks noGrp="1"/>
          </p:cNvSpPr>
          <p:nvPr>
            <p:ph type="ftr" sz="quarter" idx="11"/>
          </p:nvPr>
        </p:nvSpPr>
        <p:spPr>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a:defRPr/>
            </a:lvl1pPr>
          </a:lstStyle>
          <a:p>
            <a:pPr>
              <a:defRPr/>
            </a:pPr>
            <a:r>
              <a:rPr lang="en-US" smtClean="0"/>
              <a:t>© 2014 OnCourse Learning. All Rights Reserved.</a:t>
            </a:r>
            <a:endParaRPr lang="en-US"/>
          </a:p>
        </p:txBody>
      </p:sp>
      <p:sp>
        <p:nvSpPr>
          <p:cNvPr id="6" name="Slide Number Placeholder 5"/>
          <p:cNvSpPr>
            <a:spLocks noGrp="1"/>
          </p:cNvSpPr>
          <p:nvPr>
            <p:ph type="sldNum" sz="quarter" idx="12"/>
          </p:nvPr>
        </p:nvSpPr>
        <p:spPr>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a:defRPr/>
            </a:lvl1pPr>
          </a:lstStyle>
          <a:p>
            <a:fld id="{ED60FA1C-9DAB-4CF6-B602-B03638FAAF01}"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685800" y="6248400"/>
            <a:ext cx="1905000" cy="457200"/>
          </a:xfrm>
          <a:prstGeom prst="rect">
            <a:avLst/>
          </a:prstGeom>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a:defRPr/>
            </a:lvl1pPr>
          </a:lstStyle>
          <a:p>
            <a:pPr>
              <a:defRPr/>
            </a:pPr>
            <a:endParaRPr lang="en-US"/>
          </a:p>
        </p:txBody>
      </p:sp>
      <p:sp>
        <p:nvSpPr>
          <p:cNvPr id="5" name="Footer Placeholder 4"/>
          <p:cNvSpPr>
            <a:spLocks noGrp="1"/>
          </p:cNvSpPr>
          <p:nvPr>
            <p:ph type="ftr" sz="quarter" idx="11"/>
          </p:nvPr>
        </p:nvSpPr>
        <p:spPr>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a:defRPr/>
            </a:lvl1pPr>
          </a:lstStyle>
          <a:p>
            <a:pPr>
              <a:defRPr/>
            </a:pPr>
            <a:r>
              <a:rPr lang="en-US" smtClean="0"/>
              <a:t>© 2014 OnCourse Learning. All Rights Reserved.</a:t>
            </a:r>
            <a:endParaRPr lang="en-US"/>
          </a:p>
        </p:txBody>
      </p:sp>
      <p:sp>
        <p:nvSpPr>
          <p:cNvPr id="6" name="Slide Number Placeholder 5"/>
          <p:cNvSpPr>
            <a:spLocks noGrp="1"/>
          </p:cNvSpPr>
          <p:nvPr>
            <p:ph type="sldNum" sz="quarter" idx="12"/>
          </p:nvPr>
        </p:nvSpPr>
        <p:spPr>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a:defRPr/>
            </a:lvl1pPr>
          </a:lstStyle>
          <a:p>
            <a:fld id="{95310D84-C772-4AD9-B065-10D90C618BC1}" type="slidenum">
              <a:rPr lang="en-US"/>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685800" y="6248400"/>
            <a:ext cx="1905000" cy="457200"/>
          </a:xfrm>
          <a:prstGeom prst="rect">
            <a:avLst/>
          </a:prstGeom>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a:defRPr/>
            </a:lvl1pPr>
          </a:lstStyle>
          <a:p>
            <a:pPr>
              <a:defRPr/>
            </a:pPr>
            <a:endParaRPr lang="en-US"/>
          </a:p>
        </p:txBody>
      </p:sp>
      <p:sp>
        <p:nvSpPr>
          <p:cNvPr id="6" name="Footer Placeholder 5"/>
          <p:cNvSpPr>
            <a:spLocks noGrp="1"/>
          </p:cNvSpPr>
          <p:nvPr>
            <p:ph type="ftr" sz="quarter" idx="11"/>
          </p:nvPr>
        </p:nvSpPr>
        <p:spPr>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a:defRPr/>
            </a:lvl1pPr>
          </a:lstStyle>
          <a:p>
            <a:pPr>
              <a:defRPr/>
            </a:pPr>
            <a:r>
              <a:rPr lang="en-US" smtClean="0"/>
              <a:t>© 2014 OnCourse Learning. All Rights Reserved.</a:t>
            </a:r>
            <a:endParaRPr lang="en-US"/>
          </a:p>
        </p:txBody>
      </p:sp>
      <p:sp>
        <p:nvSpPr>
          <p:cNvPr id="7" name="Slide Number Placeholder 6"/>
          <p:cNvSpPr>
            <a:spLocks noGrp="1"/>
          </p:cNvSpPr>
          <p:nvPr>
            <p:ph type="sldNum" sz="quarter" idx="12"/>
          </p:nvPr>
        </p:nvSpPr>
        <p:spPr>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a:defRPr/>
            </a:lvl1pPr>
          </a:lstStyle>
          <a:p>
            <a:fld id="{57E72140-E184-4661-8B7E-CF38F25CC1BA}" type="slidenum">
              <a:rPr lang="en-US"/>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eaLnBrk="0" hangingPunct="0">
              <a:defRPr/>
            </a:lvl1pPr>
          </a:lstStyle>
          <a:p>
            <a:pPr>
              <a:defRPr/>
            </a:pPr>
            <a:endParaRPr lang="en-US"/>
          </a:p>
        </p:txBody>
      </p:sp>
      <p:sp>
        <p:nvSpPr>
          <p:cNvPr id="5" name="Footer Placeholder 4"/>
          <p:cNvSpPr>
            <a:spLocks noGrp="1"/>
          </p:cNvSpPr>
          <p:nvPr>
            <p:ph type="ftr" sz="quarter" idx="11"/>
          </p:nvPr>
        </p:nvSpPr>
        <p:spPr/>
        <p:txBody>
          <a:bodyPr/>
          <a:lstStyle>
            <a:lvl1pPr eaLnBrk="0" hangingPunct="0">
              <a:defRPr/>
            </a:lvl1pPr>
          </a:lstStyle>
          <a:p>
            <a:pPr>
              <a:defRPr/>
            </a:pPr>
            <a:r>
              <a:rPr lang="en-US" smtClean="0"/>
              <a:t>© 2014 OnCourse Learning. All Rights Reserved.</a:t>
            </a:r>
            <a:endParaRPr lang="en-US"/>
          </a:p>
        </p:txBody>
      </p:sp>
      <p:sp>
        <p:nvSpPr>
          <p:cNvPr id="6" name="Slide Number Placeholder 5"/>
          <p:cNvSpPr>
            <a:spLocks noGrp="1"/>
          </p:cNvSpPr>
          <p:nvPr>
            <p:ph type="sldNum" sz="quarter" idx="12"/>
          </p:nvPr>
        </p:nvSpPr>
        <p:spPr/>
        <p:txBody>
          <a:bodyPr/>
          <a:lstStyle>
            <a:lvl1pPr eaLnBrk="0" hangingPunct="0">
              <a:defRPr/>
            </a:lvl1pPr>
          </a:lstStyle>
          <a:p>
            <a:fld id="{315228F3-8248-45B8-B083-E5EECCBF0AC3}" type="slidenum">
              <a:rPr lang="en-US"/>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eaLnBrk="0" hangingPunct="0">
              <a:defRPr/>
            </a:lvl1pPr>
          </a:lstStyle>
          <a:p>
            <a:pPr>
              <a:defRPr/>
            </a:pPr>
            <a:endParaRPr lang="en-US"/>
          </a:p>
        </p:txBody>
      </p:sp>
      <p:sp>
        <p:nvSpPr>
          <p:cNvPr id="5" name="Footer Placeholder 4"/>
          <p:cNvSpPr>
            <a:spLocks noGrp="1"/>
          </p:cNvSpPr>
          <p:nvPr>
            <p:ph type="ftr" sz="quarter" idx="11"/>
          </p:nvPr>
        </p:nvSpPr>
        <p:spPr/>
        <p:txBody>
          <a:bodyPr/>
          <a:lstStyle>
            <a:lvl1pPr eaLnBrk="0" hangingPunct="0">
              <a:defRPr/>
            </a:lvl1pPr>
          </a:lstStyle>
          <a:p>
            <a:pPr>
              <a:defRPr/>
            </a:pPr>
            <a:r>
              <a:rPr lang="en-US" smtClean="0"/>
              <a:t>© 2014 OnCourse Learning. All Rights Reserved.</a:t>
            </a:r>
            <a:endParaRPr lang="en-US"/>
          </a:p>
        </p:txBody>
      </p:sp>
      <p:sp>
        <p:nvSpPr>
          <p:cNvPr id="6" name="Slide Number Placeholder 5"/>
          <p:cNvSpPr>
            <a:spLocks noGrp="1"/>
          </p:cNvSpPr>
          <p:nvPr>
            <p:ph type="sldNum" sz="quarter" idx="12"/>
          </p:nvPr>
        </p:nvSpPr>
        <p:spPr/>
        <p:txBody>
          <a:bodyPr/>
          <a:lstStyle>
            <a:lvl1pPr eaLnBrk="0" hangingPunct="0">
              <a:defRPr/>
            </a:lvl1pPr>
          </a:lstStyle>
          <a:p>
            <a:fld id="{F0AFD944-3F92-445D-9A86-11B3FB3F3DD3}" type="slidenum">
              <a:rPr lang="en-US"/>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eaLnBrk="0" hangingPunct="0">
              <a:defRPr/>
            </a:lvl1pPr>
          </a:lstStyle>
          <a:p>
            <a:pPr>
              <a:defRPr/>
            </a:pPr>
            <a:endParaRPr lang="en-US"/>
          </a:p>
        </p:txBody>
      </p:sp>
      <p:sp>
        <p:nvSpPr>
          <p:cNvPr id="5" name="Footer Placeholder 4"/>
          <p:cNvSpPr>
            <a:spLocks noGrp="1"/>
          </p:cNvSpPr>
          <p:nvPr>
            <p:ph type="ftr" sz="quarter" idx="11"/>
          </p:nvPr>
        </p:nvSpPr>
        <p:spPr/>
        <p:txBody>
          <a:bodyPr/>
          <a:lstStyle>
            <a:lvl1pPr eaLnBrk="0" hangingPunct="0">
              <a:defRPr/>
            </a:lvl1pPr>
          </a:lstStyle>
          <a:p>
            <a:pPr>
              <a:defRPr/>
            </a:pPr>
            <a:r>
              <a:rPr lang="en-US" smtClean="0"/>
              <a:t>© 2014 OnCourse Learning. All Rights Reserved.</a:t>
            </a:r>
            <a:endParaRPr lang="en-US"/>
          </a:p>
        </p:txBody>
      </p:sp>
      <p:sp>
        <p:nvSpPr>
          <p:cNvPr id="6" name="Slide Number Placeholder 5"/>
          <p:cNvSpPr>
            <a:spLocks noGrp="1"/>
          </p:cNvSpPr>
          <p:nvPr>
            <p:ph type="sldNum" sz="quarter" idx="12"/>
          </p:nvPr>
        </p:nvSpPr>
        <p:spPr/>
        <p:txBody>
          <a:bodyPr/>
          <a:lstStyle>
            <a:lvl1pPr eaLnBrk="0" hangingPunct="0">
              <a:defRPr/>
            </a:lvl1pPr>
          </a:lstStyle>
          <a:p>
            <a:fld id="{C28D5348-B0AB-48FF-8BC0-18F201F7EB46}" type="slidenum">
              <a:rPr lang="en-US"/>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eaLnBrk="0" hangingPunct="0">
              <a:defRPr/>
            </a:lvl1pPr>
          </a:lstStyle>
          <a:p>
            <a:pPr>
              <a:defRPr/>
            </a:pPr>
            <a:endParaRPr lang="en-US"/>
          </a:p>
        </p:txBody>
      </p:sp>
      <p:sp>
        <p:nvSpPr>
          <p:cNvPr id="6" name="Footer Placeholder 5"/>
          <p:cNvSpPr>
            <a:spLocks noGrp="1"/>
          </p:cNvSpPr>
          <p:nvPr>
            <p:ph type="ftr" sz="quarter" idx="11"/>
          </p:nvPr>
        </p:nvSpPr>
        <p:spPr/>
        <p:txBody>
          <a:bodyPr/>
          <a:lstStyle>
            <a:lvl1pPr eaLnBrk="0" hangingPunct="0">
              <a:defRPr/>
            </a:lvl1pPr>
          </a:lstStyle>
          <a:p>
            <a:pPr>
              <a:defRPr/>
            </a:pPr>
            <a:r>
              <a:rPr lang="en-US" smtClean="0"/>
              <a:t>© 2014 OnCourse Learning. All Rights Reserved.</a:t>
            </a:r>
            <a:endParaRPr lang="en-US"/>
          </a:p>
        </p:txBody>
      </p:sp>
      <p:sp>
        <p:nvSpPr>
          <p:cNvPr id="7" name="Slide Number Placeholder 6"/>
          <p:cNvSpPr>
            <a:spLocks noGrp="1"/>
          </p:cNvSpPr>
          <p:nvPr>
            <p:ph type="sldNum" sz="quarter" idx="12"/>
          </p:nvPr>
        </p:nvSpPr>
        <p:spPr/>
        <p:txBody>
          <a:bodyPr/>
          <a:lstStyle>
            <a:lvl1pPr eaLnBrk="0" hangingPunct="0">
              <a:defRPr/>
            </a:lvl1pPr>
          </a:lstStyle>
          <a:p>
            <a:fld id="{E40CD869-3DBF-4115-829A-074D7FCEDA8C}" type="slidenum">
              <a:rPr lang="en-US"/>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eaLnBrk="0" hangingPunct="0">
              <a:defRPr/>
            </a:lvl1pPr>
          </a:lstStyle>
          <a:p>
            <a:pPr>
              <a:defRPr/>
            </a:pPr>
            <a:endParaRPr lang="en-US"/>
          </a:p>
        </p:txBody>
      </p:sp>
      <p:sp>
        <p:nvSpPr>
          <p:cNvPr id="8" name="Footer Placeholder 7"/>
          <p:cNvSpPr>
            <a:spLocks noGrp="1"/>
          </p:cNvSpPr>
          <p:nvPr>
            <p:ph type="ftr" sz="quarter" idx="11"/>
          </p:nvPr>
        </p:nvSpPr>
        <p:spPr/>
        <p:txBody>
          <a:bodyPr/>
          <a:lstStyle>
            <a:lvl1pPr eaLnBrk="0" hangingPunct="0">
              <a:defRPr/>
            </a:lvl1pPr>
          </a:lstStyle>
          <a:p>
            <a:pPr>
              <a:defRPr/>
            </a:pPr>
            <a:r>
              <a:rPr lang="en-US" smtClean="0"/>
              <a:t>© 2014 OnCourse Learning. All Rights Reserved.</a:t>
            </a:r>
            <a:endParaRPr lang="en-US"/>
          </a:p>
        </p:txBody>
      </p:sp>
      <p:sp>
        <p:nvSpPr>
          <p:cNvPr id="9" name="Slide Number Placeholder 8"/>
          <p:cNvSpPr>
            <a:spLocks noGrp="1"/>
          </p:cNvSpPr>
          <p:nvPr>
            <p:ph type="sldNum" sz="quarter" idx="12"/>
          </p:nvPr>
        </p:nvSpPr>
        <p:spPr/>
        <p:txBody>
          <a:bodyPr/>
          <a:lstStyle>
            <a:lvl1pPr eaLnBrk="0" hangingPunct="0">
              <a:defRPr/>
            </a:lvl1pPr>
          </a:lstStyle>
          <a:p>
            <a:fld id="{3B16159A-663E-48AE-85A8-41C956126D50}" type="slidenum">
              <a:rPr lang="en-US"/>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eaLnBrk="0" hangingPunct="0">
              <a:defRPr/>
            </a:lvl1pPr>
          </a:lstStyle>
          <a:p>
            <a:pPr>
              <a:defRPr/>
            </a:pPr>
            <a:endParaRPr lang="en-US"/>
          </a:p>
        </p:txBody>
      </p:sp>
      <p:sp>
        <p:nvSpPr>
          <p:cNvPr id="4" name="Footer Placeholder 3"/>
          <p:cNvSpPr>
            <a:spLocks noGrp="1"/>
          </p:cNvSpPr>
          <p:nvPr>
            <p:ph type="ftr" sz="quarter" idx="11"/>
          </p:nvPr>
        </p:nvSpPr>
        <p:spPr/>
        <p:txBody>
          <a:bodyPr/>
          <a:lstStyle>
            <a:lvl1pPr eaLnBrk="0" hangingPunct="0">
              <a:defRPr/>
            </a:lvl1pPr>
          </a:lstStyle>
          <a:p>
            <a:pPr>
              <a:defRPr/>
            </a:pPr>
            <a:r>
              <a:rPr lang="en-US" smtClean="0"/>
              <a:t>© 2014 OnCourse Learning. All Rights Reserved.</a:t>
            </a:r>
            <a:endParaRPr lang="en-US"/>
          </a:p>
        </p:txBody>
      </p:sp>
      <p:sp>
        <p:nvSpPr>
          <p:cNvPr id="5" name="Slide Number Placeholder 4"/>
          <p:cNvSpPr>
            <a:spLocks noGrp="1"/>
          </p:cNvSpPr>
          <p:nvPr>
            <p:ph type="sldNum" sz="quarter" idx="12"/>
          </p:nvPr>
        </p:nvSpPr>
        <p:spPr/>
        <p:txBody>
          <a:bodyPr/>
          <a:lstStyle>
            <a:lvl1pPr eaLnBrk="0" hangingPunct="0">
              <a:defRPr/>
            </a:lvl1pPr>
          </a:lstStyle>
          <a:p>
            <a:fld id="{5CEEF850-ED94-4017-B208-0FC5EC69EB03}" type="slidenum">
              <a:rPr lang="en-US"/>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eaLnBrk="0" hangingPunct="0">
              <a:defRPr/>
            </a:lvl1pPr>
          </a:lstStyle>
          <a:p>
            <a:pPr>
              <a:defRPr/>
            </a:pPr>
            <a:endParaRPr lang="en-US"/>
          </a:p>
        </p:txBody>
      </p:sp>
      <p:sp>
        <p:nvSpPr>
          <p:cNvPr id="3" name="Footer Placeholder 2"/>
          <p:cNvSpPr>
            <a:spLocks noGrp="1"/>
          </p:cNvSpPr>
          <p:nvPr>
            <p:ph type="ftr" sz="quarter" idx="11"/>
          </p:nvPr>
        </p:nvSpPr>
        <p:spPr/>
        <p:txBody>
          <a:bodyPr/>
          <a:lstStyle>
            <a:lvl1pPr eaLnBrk="0" hangingPunct="0">
              <a:defRPr/>
            </a:lvl1pPr>
          </a:lstStyle>
          <a:p>
            <a:pPr>
              <a:defRPr/>
            </a:pPr>
            <a:r>
              <a:rPr lang="en-US" smtClean="0"/>
              <a:t>© 2014 OnCourse Learning. All Rights Reserved.</a:t>
            </a:r>
            <a:endParaRPr lang="en-US"/>
          </a:p>
        </p:txBody>
      </p:sp>
      <p:sp>
        <p:nvSpPr>
          <p:cNvPr id="4" name="Slide Number Placeholder 3"/>
          <p:cNvSpPr>
            <a:spLocks noGrp="1"/>
          </p:cNvSpPr>
          <p:nvPr>
            <p:ph type="sldNum" sz="quarter" idx="12"/>
          </p:nvPr>
        </p:nvSpPr>
        <p:spPr/>
        <p:txBody>
          <a:bodyPr/>
          <a:lstStyle>
            <a:lvl1pPr eaLnBrk="0" hangingPunct="0">
              <a:defRPr/>
            </a:lvl1pPr>
          </a:lstStyle>
          <a:p>
            <a:fld id="{5CB8043B-13A3-4432-8CD3-16C4F941CB81}" type="slidenum">
              <a:rPr lang="en-US"/>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eaLnBrk="0" hangingPunct="0">
              <a:defRPr/>
            </a:lvl1pPr>
          </a:lstStyle>
          <a:p>
            <a:pPr>
              <a:defRPr/>
            </a:pPr>
            <a:endParaRPr lang="en-US"/>
          </a:p>
        </p:txBody>
      </p:sp>
      <p:sp>
        <p:nvSpPr>
          <p:cNvPr id="6" name="Footer Placeholder 5"/>
          <p:cNvSpPr>
            <a:spLocks noGrp="1"/>
          </p:cNvSpPr>
          <p:nvPr>
            <p:ph type="ftr" sz="quarter" idx="11"/>
          </p:nvPr>
        </p:nvSpPr>
        <p:spPr/>
        <p:txBody>
          <a:bodyPr/>
          <a:lstStyle>
            <a:lvl1pPr eaLnBrk="0" hangingPunct="0">
              <a:defRPr/>
            </a:lvl1pPr>
          </a:lstStyle>
          <a:p>
            <a:pPr>
              <a:defRPr/>
            </a:pPr>
            <a:r>
              <a:rPr lang="en-US" smtClean="0"/>
              <a:t>© 2014 OnCourse Learning. All Rights Reserved.</a:t>
            </a:r>
            <a:endParaRPr lang="en-US"/>
          </a:p>
        </p:txBody>
      </p:sp>
      <p:sp>
        <p:nvSpPr>
          <p:cNvPr id="7" name="Slide Number Placeholder 6"/>
          <p:cNvSpPr>
            <a:spLocks noGrp="1"/>
          </p:cNvSpPr>
          <p:nvPr>
            <p:ph type="sldNum" sz="quarter" idx="12"/>
          </p:nvPr>
        </p:nvSpPr>
        <p:spPr/>
        <p:txBody>
          <a:bodyPr/>
          <a:lstStyle>
            <a:lvl1pPr eaLnBrk="0" hangingPunct="0">
              <a:defRPr/>
            </a:lvl1pPr>
          </a:lstStyle>
          <a:p>
            <a:fld id="{7E131E64-0A09-4C21-A045-BF32F0D9439C}" type="slidenum">
              <a:rPr lang="en-US"/>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eaLnBrk="0" hangingPunct="0">
              <a:defRPr/>
            </a:lvl1pPr>
          </a:lstStyle>
          <a:p>
            <a:pPr>
              <a:defRPr/>
            </a:pPr>
            <a:endParaRPr lang="en-US"/>
          </a:p>
        </p:txBody>
      </p:sp>
      <p:sp>
        <p:nvSpPr>
          <p:cNvPr id="6" name="Footer Placeholder 5"/>
          <p:cNvSpPr>
            <a:spLocks noGrp="1"/>
          </p:cNvSpPr>
          <p:nvPr>
            <p:ph type="ftr" sz="quarter" idx="11"/>
          </p:nvPr>
        </p:nvSpPr>
        <p:spPr/>
        <p:txBody>
          <a:bodyPr/>
          <a:lstStyle>
            <a:lvl1pPr eaLnBrk="0" hangingPunct="0">
              <a:defRPr/>
            </a:lvl1pPr>
          </a:lstStyle>
          <a:p>
            <a:pPr>
              <a:defRPr/>
            </a:pPr>
            <a:r>
              <a:rPr lang="en-US" smtClean="0"/>
              <a:t>© 2014 OnCourse Learning. All Rights Reserved.</a:t>
            </a:r>
            <a:endParaRPr lang="en-US"/>
          </a:p>
        </p:txBody>
      </p:sp>
      <p:sp>
        <p:nvSpPr>
          <p:cNvPr id="7" name="Slide Number Placeholder 6"/>
          <p:cNvSpPr>
            <a:spLocks noGrp="1"/>
          </p:cNvSpPr>
          <p:nvPr>
            <p:ph type="sldNum" sz="quarter" idx="12"/>
          </p:nvPr>
        </p:nvSpPr>
        <p:spPr/>
        <p:txBody>
          <a:bodyPr/>
          <a:lstStyle>
            <a:lvl1pPr eaLnBrk="0" hangingPunct="0">
              <a:defRPr/>
            </a:lvl1pPr>
          </a:lstStyle>
          <a:p>
            <a:fld id="{E42802BE-3FFB-4361-834B-AAAAE36709D4}" type="slidenum">
              <a:rPr lang="en-US"/>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eaLnBrk="0" hangingPunct="0">
              <a:defRPr/>
            </a:lvl1pPr>
          </a:lstStyle>
          <a:p>
            <a:pPr>
              <a:defRPr/>
            </a:pPr>
            <a:endParaRPr lang="en-US"/>
          </a:p>
        </p:txBody>
      </p:sp>
      <p:sp>
        <p:nvSpPr>
          <p:cNvPr id="5" name="Footer Placeholder 4"/>
          <p:cNvSpPr>
            <a:spLocks noGrp="1"/>
          </p:cNvSpPr>
          <p:nvPr>
            <p:ph type="ftr" sz="quarter" idx="11"/>
          </p:nvPr>
        </p:nvSpPr>
        <p:spPr/>
        <p:txBody>
          <a:bodyPr/>
          <a:lstStyle>
            <a:lvl1pPr eaLnBrk="0" hangingPunct="0">
              <a:defRPr/>
            </a:lvl1pPr>
          </a:lstStyle>
          <a:p>
            <a:pPr>
              <a:defRPr/>
            </a:pPr>
            <a:r>
              <a:rPr lang="en-US" smtClean="0"/>
              <a:t>© 2014 OnCourse Learning. All Rights Reserved.</a:t>
            </a:r>
            <a:endParaRPr lang="en-US"/>
          </a:p>
        </p:txBody>
      </p:sp>
      <p:sp>
        <p:nvSpPr>
          <p:cNvPr id="6" name="Slide Number Placeholder 5"/>
          <p:cNvSpPr>
            <a:spLocks noGrp="1"/>
          </p:cNvSpPr>
          <p:nvPr>
            <p:ph type="sldNum" sz="quarter" idx="12"/>
          </p:nvPr>
        </p:nvSpPr>
        <p:spPr/>
        <p:txBody>
          <a:bodyPr/>
          <a:lstStyle>
            <a:lvl1pPr eaLnBrk="0" hangingPunct="0">
              <a:defRPr/>
            </a:lvl1pPr>
          </a:lstStyle>
          <a:p>
            <a:fld id="{E13AAF59-6754-4F64-B3F1-BBB99385ECC7}" type="slidenum">
              <a:rPr lang="en-US"/>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eaLnBrk="0" hangingPunct="0">
              <a:defRPr/>
            </a:lvl1pPr>
          </a:lstStyle>
          <a:p>
            <a:pPr>
              <a:defRPr/>
            </a:pPr>
            <a:endParaRPr lang="en-US"/>
          </a:p>
        </p:txBody>
      </p:sp>
      <p:sp>
        <p:nvSpPr>
          <p:cNvPr id="5" name="Footer Placeholder 4"/>
          <p:cNvSpPr>
            <a:spLocks noGrp="1"/>
          </p:cNvSpPr>
          <p:nvPr>
            <p:ph type="ftr" sz="quarter" idx="11"/>
          </p:nvPr>
        </p:nvSpPr>
        <p:spPr/>
        <p:txBody>
          <a:bodyPr/>
          <a:lstStyle>
            <a:lvl1pPr eaLnBrk="0" hangingPunct="0">
              <a:defRPr/>
            </a:lvl1pPr>
          </a:lstStyle>
          <a:p>
            <a:pPr>
              <a:defRPr/>
            </a:pPr>
            <a:r>
              <a:rPr lang="en-US" smtClean="0"/>
              <a:t>© 2014 OnCourse Learning. All Rights Reserved.</a:t>
            </a:r>
            <a:endParaRPr lang="en-US"/>
          </a:p>
        </p:txBody>
      </p:sp>
      <p:sp>
        <p:nvSpPr>
          <p:cNvPr id="6" name="Slide Number Placeholder 5"/>
          <p:cNvSpPr>
            <a:spLocks noGrp="1"/>
          </p:cNvSpPr>
          <p:nvPr>
            <p:ph type="sldNum" sz="quarter" idx="12"/>
          </p:nvPr>
        </p:nvSpPr>
        <p:spPr/>
        <p:txBody>
          <a:bodyPr/>
          <a:lstStyle>
            <a:lvl1pPr eaLnBrk="0" hangingPunct="0">
              <a:defRPr/>
            </a:lvl1pPr>
          </a:lstStyle>
          <a:p>
            <a:fld id="{F423221C-2295-42DC-8E3D-C70B7AC38F71}"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115717" name="Rectangle 5"/>
          <p:cNvSpPr>
            <a:spLocks noGrp="1" noChangeArrowheads="1"/>
          </p:cNvSpPr>
          <p:nvPr>
            <p:ph type="title"/>
          </p:nvPr>
        </p:nvSpPr>
        <p:spPr bwMode="auto">
          <a:xfrm>
            <a:off x="685800" y="0"/>
            <a:ext cx="7772400" cy="11430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2075" tIns="46038" rIns="92075" bIns="46038" numCol="1" anchor="ctr" anchorCtr="0" compatLnSpc="1">
            <a:prstTxWarp prst="textNoShape">
              <a:avLst/>
            </a:prstTxWarp>
          </a:bodyPr>
          <a:lstStyle/>
          <a:p>
            <a:pPr lvl="0"/>
            <a:r>
              <a:rPr lang="en-US" dirty="0" smtClean="0"/>
              <a:t>Click to edit Master title style</a:t>
            </a:r>
          </a:p>
        </p:txBody>
      </p:sp>
      <p:sp>
        <p:nvSpPr>
          <p:cNvPr id="115719" name="Rectangle 7"/>
          <p:cNvSpPr>
            <a:spLocks noGrp="1" noChangeArrowheads="1"/>
          </p:cNvSpPr>
          <p:nvPr>
            <p:ph type="ftr" sz="quarter" idx="3"/>
          </p:nvPr>
        </p:nvSpPr>
        <p:spPr bwMode="auto">
          <a:xfrm>
            <a:off x="2743200" y="6400800"/>
            <a:ext cx="36576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2075" tIns="46038" rIns="92075" bIns="46038" numCol="1" anchor="b" anchorCtr="0" compatLnSpc="1">
            <a:prstTxWarp prst="textNoShape">
              <a:avLst/>
            </a:prstTxWarp>
          </a:bodyPr>
          <a:lstStyle>
            <a:lvl1pPr algn="ctr" eaLnBrk="1" hangingPunct="1">
              <a:defRPr sz="1200">
                <a:latin typeface="Calibri" pitchFamily="34" charset="0"/>
              </a:defRPr>
            </a:lvl1pPr>
          </a:lstStyle>
          <a:p>
            <a:pPr>
              <a:defRPr/>
            </a:pPr>
            <a:r>
              <a:rPr lang="en-US" smtClean="0"/>
              <a:t>© 2014 OnCourse Learning. All Rights Reserved.</a:t>
            </a:r>
            <a:endParaRPr lang="en-US" dirty="0"/>
          </a:p>
        </p:txBody>
      </p:sp>
      <p:sp>
        <p:nvSpPr>
          <p:cNvPr id="115720" name="Rectangle 8"/>
          <p:cNvSpPr>
            <a:spLocks noGrp="1" noChangeArrowheads="1"/>
          </p:cNvSpPr>
          <p:nvPr>
            <p:ph type="sldNum" sz="quarter" idx="4"/>
          </p:nvPr>
        </p:nvSpPr>
        <p:spPr bwMode="auto">
          <a:xfrm>
            <a:off x="6553200" y="6400800"/>
            <a:ext cx="19050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2075" tIns="46038" rIns="92075" bIns="46038" numCol="1" anchor="b" anchorCtr="0" compatLnSpc="1">
            <a:prstTxWarp prst="textNoShape">
              <a:avLst/>
            </a:prstTxWarp>
          </a:bodyPr>
          <a:lstStyle>
            <a:lvl1pPr algn="r" eaLnBrk="1" hangingPunct="1">
              <a:defRPr sz="1200">
                <a:latin typeface="Calibri" pitchFamily="34" charset="0"/>
              </a:defRPr>
            </a:lvl1pPr>
          </a:lstStyle>
          <a:p>
            <a:fld id="{AA128E88-0639-4ECF-B08A-FB2F19532BA8}" type="slidenum">
              <a:rPr lang="en-US" smtClean="0"/>
              <a:pPr/>
              <a:t>‹#›</a:t>
            </a:fld>
            <a:endParaRPr lang="en-US"/>
          </a:p>
        </p:txBody>
      </p:sp>
      <p:sp>
        <p:nvSpPr>
          <p:cNvPr id="1031" name="Rectangle 9"/>
          <p:cNvSpPr>
            <a:spLocks noGrp="1" noChangeArrowheads="1"/>
          </p:cNvSpPr>
          <p:nvPr>
            <p:ph type="body" idx="1"/>
          </p:nvPr>
        </p:nvSpPr>
        <p:spPr bwMode="auto">
          <a:xfrm>
            <a:off x="685800" y="1295400"/>
            <a:ext cx="7772400" cy="5029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spTree>
  </p:cSld>
  <p:clrMap bg1="lt1" tx1="dk1" bg2="lt2" tx2="dk2" accent1="accent1" accent2="accent2" accent3="accent3" accent4="accent4" accent5="accent5" accent6="accent6" hlink="hlink" folHlink="folHlink"/>
  <p:sldLayoutIdLst>
    <p:sldLayoutId id="2147484524" r:id="rId1"/>
    <p:sldLayoutId id="2147484525" r:id="rId2"/>
    <p:sldLayoutId id="2147484526" r:id="rId3"/>
    <p:sldLayoutId id="2147484527" r:id="rId4"/>
    <p:sldLayoutId id="2147484528" r:id="rId5"/>
    <p:sldLayoutId id="2147484529" r:id="rId6"/>
    <p:sldLayoutId id="2147484530" r:id="rId7"/>
    <p:sldLayoutId id="2147484531" r:id="rId8"/>
    <p:sldLayoutId id="2147484532" r:id="rId9"/>
    <p:sldLayoutId id="2147484533" r:id="rId10"/>
    <p:sldLayoutId id="2147484534" r:id="rId11"/>
    <p:sldLayoutId id="2147484535" r:id="rId12"/>
  </p:sldLayoutIdLst>
  <p:hf hdr="0" dt="0"/>
  <p:txStyles>
    <p:titleStyle>
      <a:lvl1pPr algn="ctr" rtl="0" eaLnBrk="0" fontAlgn="base" hangingPunct="0">
        <a:spcBef>
          <a:spcPct val="0"/>
        </a:spcBef>
        <a:spcAft>
          <a:spcPct val="0"/>
        </a:spcAft>
        <a:defRPr sz="3600" kern="1200">
          <a:solidFill>
            <a:schemeClr val="tx2"/>
          </a:solidFill>
          <a:effectLst>
            <a:outerShdw blurRad="38100" dist="38100" dir="2700000" algn="tl">
              <a:srgbClr val="FFFFFF"/>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2pPr>
      <a:lvl3pPr algn="ctr" rtl="0" eaLnBrk="0" fontAlgn="base" hangingPunct="0">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3pPr>
      <a:lvl4pPr algn="ctr" rtl="0" eaLnBrk="0" fontAlgn="base" hangingPunct="0">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4pPr>
      <a:lvl5pPr algn="ctr" rtl="0" eaLnBrk="0" fontAlgn="base" hangingPunct="0">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5pPr>
      <a:lvl6pPr marL="457200" algn="ctr" rtl="0" fontAlgn="base">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6pPr>
      <a:lvl7pPr marL="914400" algn="ctr" rtl="0" fontAlgn="base">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7pPr>
      <a:lvl8pPr marL="1371600" algn="ctr" rtl="0" fontAlgn="base">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8pPr>
      <a:lvl9pPr marL="1828800" algn="ctr" rtl="0" fontAlgn="base">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9pPr>
    </p:titleStyle>
    <p:bodyStyle>
      <a:lvl1pPr marL="342900" indent="-342900" algn="l" rtl="0" eaLnBrk="0" fontAlgn="base" hangingPunct="0">
        <a:spcBef>
          <a:spcPct val="20000"/>
        </a:spcBef>
        <a:spcAft>
          <a:spcPct val="0"/>
        </a:spcAft>
        <a:buClr>
          <a:schemeClr val="accent2"/>
        </a:buClr>
        <a:buSzPct val="80000"/>
        <a:buFont typeface="Wingdings" pitchFamily="2" charset="2"/>
        <a:buChar char="l"/>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tx1"/>
        </a:buClr>
        <a:buSzPct val="9000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accent1"/>
        </a:buClr>
        <a:buSzPct val="60000"/>
        <a:buFont typeface="Wingdings" pitchFamily="2" charset="2"/>
        <a:buChar char="l"/>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tx1"/>
        </a:buClr>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3075"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b="0" i="0">
                <a:solidFill>
                  <a:srgbClr val="000000"/>
                </a:solidFill>
                <a:effectLst/>
                <a:latin typeface="+mn-lt"/>
              </a:defRPr>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b="0" i="0">
                <a:solidFill>
                  <a:srgbClr val="000000"/>
                </a:solidFill>
                <a:effectLst/>
                <a:latin typeface="+mn-lt"/>
              </a:defRPr>
            </a:lvl1pPr>
          </a:lstStyle>
          <a:p>
            <a:pPr>
              <a:defRPr/>
            </a:pPr>
            <a:r>
              <a:rPr lang="en-US" smtClean="0"/>
              <a:t>© 2014 OnCourse Learning. All Rights Reserved.</a:t>
            </a: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a:solidFill>
                  <a:srgbClr val="000000"/>
                </a:solidFill>
                <a:latin typeface="Arial" charset="0"/>
              </a:defRPr>
            </a:lvl1pPr>
          </a:lstStyle>
          <a:p>
            <a:fld id="{2C01107D-FD5E-48CE-B8EA-17DA3D0EFD88}"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4547" r:id="rId1"/>
    <p:sldLayoutId id="2147484548" r:id="rId2"/>
    <p:sldLayoutId id="2147484549" r:id="rId3"/>
    <p:sldLayoutId id="2147484550" r:id="rId4"/>
    <p:sldLayoutId id="2147484551" r:id="rId5"/>
    <p:sldLayoutId id="2147484552" r:id="rId6"/>
    <p:sldLayoutId id="2147484553" r:id="rId7"/>
    <p:sldLayoutId id="2147484554" r:id="rId8"/>
    <p:sldLayoutId id="2147484555" r:id="rId9"/>
    <p:sldLayoutId id="2147484556" r:id="rId10"/>
    <p:sldLayoutId id="2147484557" r:id="rId11"/>
  </p:sldLayoutIdLst>
  <p:hf hd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oleObject" Target="../embeddings/oleObject2.bin"/><Relationship Id="rId4" Type="http://schemas.openxmlformats.org/officeDocument/2006/relationships/oleObject" Target="../embeddings/oleObject1.bin"/></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xml"/><Relationship Id="rId1" Type="http://schemas.openxmlformats.org/officeDocument/2006/relationships/slideLayout" Target="../slideLayouts/slideLayout19.xml"/></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4.xml"/><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5.xml"/><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6.xml"/><Relationship Id="rId7" Type="http://schemas.openxmlformats.org/officeDocument/2006/relationships/oleObject" Target="../embeddings/oleObject5.bin"/><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oleObject" Target="../embeddings/oleObject4.bin"/><Relationship Id="rId5" Type="http://schemas.openxmlformats.org/officeDocument/2006/relationships/oleObject" Target="../embeddings/oleObject3.bin"/><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7.xml"/><Relationship Id="rId7" Type="http://schemas.openxmlformats.org/officeDocument/2006/relationships/oleObject" Target="../embeddings/oleObject8.bin"/><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oleObject" Target="../embeddings/oleObject7.bin"/><Relationship Id="rId5" Type="http://schemas.openxmlformats.org/officeDocument/2006/relationships/oleObject" Target="../embeddings/oleObject6.bin"/><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10.xml"/><Relationship Id="rId7" Type="http://schemas.openxmlformats.org/officeDocument/2006/relationships/oleObject" Target="../embeddings/oleObject11.bin"/><Relationship Id="rId2" Type="http://schemas.openxmlformats.org/officeDocument/2006/relationships/slideLayout" Target="../slideLayouts/slideLayout7.xml"/><Relationship Id="rId1" Type="http://schemas.openxmlformats.org/officeDocument/2006/relationships/vmlDrawing" Target="../drawings/vmlDrawing4.vml"/><Relationship Id="rId6" Type="http://schemas.openxmlformats.org/officeDocument/2006/relationships/oleObject" Target="../embeddings/oleObject10.bin"/><Relationship Id="rId5" Type="http://schemas.openxmlformats.org/officeDocument/2006/relationships/oleObject" Target="../embeddings/oleObject9.bin"/><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15.xml"/><Relationship Id="rId7" Type="http://schemas.openxmlformats.org/officeDocument/2006/relationships/oleObject" Target="../embeddings/oleObject14.bin"/><Relationship Id="rId2" Type="http://schemas.openxmlformats.org/officeDocument/2006/relationships/slideLayout" Target="../slideLayouts/slideLayout7.xml"/><Relationship Id="rId1" Type="http://schemas.openxmlformats.org/officeDocument/2006/relationships/vmlDrawing" Target="../drawings/vmlDrawing5.vml"/><Relationship Id="rId6" Type="http://schemas.openxmlformats.org/officeDocument/2006/relationships/oleObject" Target="../embeddings/oleObject13.bin"/><Relationship Id="rId5" Type="http://schemas.openxmlformats.org/officeDocument/2006/relationships/oleObject" Target="../embeddings/oleObject12.bin"/><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8" Type="http://schemas.openxmlformats.org/officeDocument/2006/relationships/oleObject" Target="../embeddings/oleObject18.bin"/><Relationship Id="rId3" Type="http://schemas.openxmlformats.org/officeDocument/2006/relationships/notesSlide" Target="../notesSlides/notesSlide16.xml"/><Relationship Id="rId7" Type="http://schemas.openxmlformats.org/officeDocument/2006/relationships/image" Target="../media/image19.emf"/><Relationship Id="rId2" Type="http://schemas.openxmlformats.org/officeDocument/2006/relationships/slideLayout" Target="../slideLayouts/slideLayout7.xml"/><Relationship Id="rId1" Type="http://schemas.openxmlformats.org/officeDocument/2006/relationships/vmlDrawing" Target="../drawings/vmlDrawing6.vml"/><Relationship Id="rId6" Type="http://schemas.openxmlformats.org/officeDocument/2006/relationships/oleObject" Target="../embeddings/oleObject17.bin"/><Relationship Id="rId5" Type="http://schemas.openxmlformats.org/officeDocument/2006/relationships/oleObject" Target="../embeddings/oleObject16.bin"/><Relationship Id="rId10" Type="http://schemas.openxmlformats.org/officeDocument/2006/relationships/oleObject" Target="../embeddings/oleObject20.bin"/><Relationship Id="rId4" Type="http://schemas.openxmlformats.org/officeDocument/2006/relationships/oleObject" Target="../embeddings/oleObject15.bin"/><Relationship Id="rId9" Type="http://schemas.openxmlformats.org/officeDocument/2006/relationships/oleObject" Target="../embeddings/oleObject19.bin"/></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image" Target="../media/image23.emf"/><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26.emf"/><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30.emf"/><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990600" y="762000"/>
            <a:ext cx="6935788" cy="1143000"/>
          </a:xfrm>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pPr eaLnBrk="1" hangingPunct="1">
              <a:defRPr/>
            </a:pPr>
            <a:r>
              <a:rPr lang="en-US" b="1" dirty="0" smtClean="0"/>
              <a:t>Chapter 20</a:t>
            </a:r>
          </a:p>
        </p:txBody>
      </p:sp>
      <p:sp>
        <p:nvSpPr>
          <p:cNvPr id="89091" name="Rectangle 3"/>
          <p:cNvSpPr>
            <a:spLocks noGrp="1" noChangeArrowheads="1"/>
          </p:cNvSpPr>
          <p:nvPr>
            <p:ph type="subTitle" idx="1"/>
          </p:nvPr>
        </p:nvSpPr>
        <p:spPr>
          <a:xfrm>
            <a:off x="1325563" y="2514600"/>
            <a:ext cx="6400800" cy="1752600"/>
          </a:xfrm>
        </p:spPr>
        <p:txBody>
          <a:bodyPr/>
          <a:lstStyle/>
          <a:p>
            <a:pPr eaLnBrk="1" hangingPunct="1"/>
            <a:r>
              <a:rPr lang="en-US" b="1" smtClean="0">
                <a:latin typeface="Arial" charset="0"/>
              </a:rPr>
              <a:t>Commercial Mortgage Backed Securities</a:t>
            </a:r>
            <a:endParaRPr lang="en-US" smtClean="0">
              <a:latin typeface="Arial" charset="0"/>
            </a:endParaRPr>
          </a:p>
        </p:txBody>
      </p:sp>
      <p:sp>
        <p:nvSpPr>
          <p:cNvPr id="4" name="Slide Number Placeholder 3"/>
          <p:cNvSpPr>
            <a:spLocks noGrp="1"/>
          </p:cNvSpPr>
          <p:nvPr>
            <p:ph type="sldNum" sz="quarter" idx="12"/>
          </p:nvPr>
        </p:nvSpPr>
        <p:spPr/>
        <p:txBody>
          <a:bodyPr/>
          <a:lstStyle/>
          <a:p>
            <a:fld id="{924D6021-A509-47F1-A69F-DEFE333C4314}" type="slidenum">
              <a:rPr lang="en-US" smtClean="0"/>
              <a:pPr/>
              <a:t>1</a:t>
            </a:fld>
            <a:endParaRPr lang="en-US"/>
          </a:p>
        </p:txBody>
      </p:sp>
      <p:sp>
        <p:nvSpPr>
          <p:cNvPr id="5" name="Footer Placeholder 4"/>
          <p:cNvSpPr>
            <a:spLocks noGrp="1"/>
          </p:cNvSpPr>
          <p:nvPr>
            <p:ph type="ftr" sz="quarter" idx="11"/>
          </p:nvPr>
        </p:nvSpPr>
        <p:spPr/>
        <p:txBody>
          <a:bodyPr/>
          <a:lstStyle/>
          <a:p>
            <a:pPr>
              <a:defRPr/>
            </a:pPr>
            <a:r>
              <a:rPr lang="en-US" smtClean="0"/>
              <a:t>© 2014 OnCourse Learning. All Rights Reserved.</a:t>
            </a:r>
            <a:endParaRPr 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CHAPTER OUTLINE</a:t>
            </a:r>
            <a:endParaRPr lang="en-US" dirty="0"/>
          </a:p>
        </p:txBody>
      </p:sp>
      <p:sp>
        <p:nvSpPr>
          <p:cNvPr id="5" name="Content Placeholder 4"/>
          <p:cNvSpPr>
            <a:spLocks noGrp="1"/>
          </p:cNvSpPr>
          <p:nvPr>
            <p:ph idx="1"/>
          </p:nvPr>
        </p:nvSpPr>
        <p:spPr>
          <a:xfrm>
            <a:off x="685800" y="990600"/>
            <a:ext cx="7772400" cy="5334000"/>
          </a:xfrm>
        </p:spPr>
        <p:txBody>
          <a:bodyPr/>
          <a:lstStyle/>
          <a:p>
            <a:pPr marL="690563" indent="-690563">
              <a:buNone/>
            </a:pPr>
            <a:r>
              <a:rPr lang="en-US" sz="2400" b="1" dirty="0" smtClean="0">
                <a:solidFill>
                  <a:schemeClr val="accent1"/>
                </a:solidFill>
              </a:rPr>
              <a:t>20.1 	</a:t>
            </a:r>
            <a:r>
              <a:rPr lang="en-US" sz="2400" dirty="0" smtClean="0"/>
              <a:t>What Are </a:t>
            </a:r>
            <a:r>
              <a:rPr lang="en-US" sz="2400" dirty="0" err="1" smtClean="0"/>
              <a:t>CMBS</a:t>
            </a:r>
            <a:r>
              <a:rPr lang="en-US" sz="2400" dirty="0" smtClean="0"/>
              <a:t>?</a:t>
            </a:r>
          </a:p>
          <a:p>
            <a:pPr marL="1487488" lvl="1" indent="-796925">
              <a:buNone/>
            </a:pPr>
            <a:r>
              <a:rPr lang="en-US" sz="2000" b="1" dirty="0" smtClean="0">
                <a:solidFill>
                  <a:schemeClr val="accent1"/>
                </a:solidFill>
              </a:rPr>
              <a:t>20.1.1</a:t>
            </a:r>
            <a:r>
              <a:rPr lang="en-US" sz="2000" dirty="0" smtClean="0"/>
              <a:t>	A Brief History of the </a:t>
            </a:r>
            <a:r>
              <a:rPr lang="en-US" sz="2000" dirty="0" err="1" smtClean="0"/>
              <a:t>CMBS</a:t>
            </a:r>
            <a:r>
              <a:rPr lang="en-US" sz="2000" dirty="0" smtClean="0"/>
              <a:t> Industry</a:t>
            </a:r>
          </a:p>
          <a:p>
            <a:pPr marL="1487488" lvl="1" indent="-796925">
              <a:buNone/>
            </a:pPr>
            <a:r>
              <a:rPr lang="en-US" sz="2000" b="1" dirty="0" smtClean="0">
                <a:solidFill>
                  <a:schemeClr val="accent1"/>
                </a:solidFill>
              </a:rPr>
              <a:t>20.1.2</a:t>
            </a:r>
            <a:r>
              <a:rPr lang="en-US" sz="2000" dirty="0" smtClean="0"/>
              <a:t> 	Magnitude of the </a:t>
            </a:r>
            <a:r>
              <a:rPr lang="en-US" sz="2000" dirty="0" err="1" smtClean="0"/>
              <a:t>CMBS</a:t>
            </a:r>
            <a:r>
              <a:rPr lang="en-US" sz="2000" dirty="0" smtClean="0"/>
              <a:t> Industry and Its “Rise and Fall” (and Rebirth?)</a:t>
            </a:r>
          </a:p>
          <a:p>
            <a:pPr marL="690563" indent="-690563">
              <a:buNone/>
            </a:pPr>
            <a:r>
              <a:rPr lang="en-US" sz="2400" b="1" dirty="0" smtClean="0">
                <a:solidFill>
                  <a:schemeClr val="accent1"/>
                </a:solidFill>
              </a:rPr>
              <a:t>20.2</a:t>
            </a:r>
            <a:r>
              <a:rPr lang="en-US" sz="2400" dirty="0" smtClean="0"/>
              <a:t> 	</a:t>
            </a:r>
            <a:r>
              <a:rPr lang="en-US" sz="2400" dirty="0" err="1" smtClean="0"/>
              <a:t>CMBS</a:t>
            </a:r>
            <a:r>
              <a:rPr lang="en-US" sz="2400" dirty="0" smtClean="0"/>
              <a:t> Structure: Pooling, </a:t>
            </a:r>
            <a:r>
              <a:rPr lang="en-US" sz="2400" dirty="0" err="1" smtClean="0"/>
              <a:t>Tranching</a:t>
            </a:r>
            <a:r>
              <a:rPr lang="en-US" sz="2400" dirty="0" smtClean="0"/>
              <a:t>, and Subordination</a:t>
            </a:r>
          </a:p>
          <a:p>
            <a:pPr marL="1487488" lvl="1" indent="-796925">
              <a:buNone/>
            </a:pPr>
            <a:r>
              <a:rPr lang="en-US" sz="2000" b="1" dirty="0" smtClean="0">
                <a:solidFill>
                  <a:schemeClr val="accent1"/>
                </a:solidFill>
              </a:rPr>
              <a:t>20.2.1</a:t>
            </a:r>
            <a:r>
              <a:rPr lang="en-US" sz="2000" dirty="0" smtClean="0"/>
              <a:t> 	A Simplified Numerical Example of </a:t>
            </a:r>
            <a:r>
              <a:rPr lang="en-US" sz="2000" dirty="0" err="1" smtClean="0"/>
              <a:t>Tranching</a:t>
            </a:r>
            <a:endParaRPr lang="en-US" sz="2000" dirty="0" smtClean="0"/>
          </a:p>
          <a:p>
            <a:pPr marL="1487488" lvl="1" indent="-796925">
              <a:buNone/>
            </a:pPr>
            <a:r>
              <a:rPr lang="en-US" sz="2000" b="1" dirty="0" smtClean="0">
                <a:solidFill>
                  <a:schemeClr val="accent1"/>
                </a:solidFill>
              </a:rPr>
              <a:t>20.2.2</a:t>
            </a:r>
            <a:r>
              <a:rPr lang="en-US" sz="2000" dirty="0" smtClean="0"/>
              <a:t> 	Allocating the Credit Losses</a:t>
            </a:r>
          </a:p>
          <a:p>
            <a:pPr marL="1487488" lvl="1" indent="-796925">
              <a:buNone/>
            </a:pPr>
            <a:r>
              <a:rPr lang="en-US" sz="2000" b="1" dirty="0" smtClean="0">
                <a:solidFill>
                  <a:schemeClr val="accent1"/>
                </a:solidFill>
              </a:rPr>
              <a:t>20.2.3</a:t>
            </a:r>
            <a:r>
              <a:rPr lang="en-US" sz="2000" dirty="0" smtClean="0"/>
              <a:t> 	Unbundling, Specialization, and Value Creation</a:t>
            </a:r>
          </a:p>
          <a:p>
            <a:pPr marL="690563" indent="-690563">
              <a:buNone/>
            </a:pPr>
            <a:r>
              <a:rPr lang="en-US" sz="2400" b="1" dirty="0" smtClean="0">
                <a:solidFill>
                  <a:schemeClr val="accent1"/>
                </a:solidFill>
              </a:rPr>
              <a:t>20.3</a:t>
            </a:r>
            <a:r>
              <a:rPr lang="en-US" sz="2400" dirty="0" smtClean="0"/>
              <a:t> 	</a:t>
            </a:r>
            <a:r>
              <a:rPr lang="en-US" sz="2400" dirty="0" err="1" smtClean="0"/>
              <a:t>CMBS</a:t>
            </a:r>
            <a:r>
              <a:rPr lang="en-US" sz="2400" dirty="0" smtClean="0"/>
              <a:t> Rating and Yields</a:t>
            </a:r>
          </a:p>
          <a:p>
            <a:pPr marL="1487488" lvl="1" indent="-796925">
              <a:buNone/>
            </a:pPr>
            <a:r>
              <a:rPr lang="en-US" sz="2000" b="1" dirty="0" smtClean="0">
                <a:solidFill>
                  <a:schemeClr val="accent1"/>
                </a:solidFill>
              </a:rPr>
              <a:t>20.3.1</a:t>
            </a:r>
            <a:r>
              <a:rPr lang="en-US" sz="2000" dirty="0" smtClean="0"/>
              <a:t> 	Bond Credit Rating</a:t>
            </a:r>
          </a:p>
          <a:p>
            <a:pPr marL="1487488" lvl="1" indent="-796925">
              <a:buNone/>
            </a:pPr>
            <a:r>
              <a:rPr lang="en-US" sz="2000" b="1" dirty="0" smtClean="0">
                <a:solidFill>
                  <a:schemeClr val="accent1"/>
                </a:solidFill>
              </a:rPr>
              <a:t>20.3.2</a:t>
            </a:r>
            <a:r>
              <a:rPr lang="en-US" sz="2000" dirty="0" smtClean="0"/>
              <a:t> 	Credit Rating, Market Yields, and </a:t>
            </a:r>
            <a:r>
              <a:rPr lang="en-US" sz="2000" dirty="0" err="1" smtClean="0"/>
              <a:t>CMBS</a:t>
            </a:r>
            <a:r>
              <a:rPr lang="en-US" sz="2000" dirty="0" smtClean="0"/>
              <a:t> Structure</a:t>
            </a:r>
          </a:p>
          <a:p>
            <a:pPr marL="690563" indent="-690563">
              <a:buNone/>
            </a:pPr>
            <a:r>
              <a:rPr lang="en-US" sz="2400" b="1" dirty="0" smtClean="0">
                <a:solidFill>
                  <a:schemeClr val="accent1"/>
                </a:solidFill>
              </a:rPr>
              <a:t>20.4</a:t>
            </a:r>
            <a:r>
              <a:rPr lang="en-US" sz="2400" dirty="0" smtClean="0"/>
              <a:t> 	Lessons from the Financial Crisis</a:t>
            </a:r>
          </a:p>
          <a:p>
            <a:pPr marL="690563" indent="-690563">
              <a:buNone/>
            </a:pPr>
            <a:r>
              <a:rPr lang="en-US" sz="2400" b="1" dirty="0" smtClean="0">
                <a:solidFill>
                  <a:schemeClr val="accent1"/>
                </a:solidFill>
              </a:rPr>
              <a:t>20.5</a:t>
            </a:r>
            <a:r>
              <a:rPr lang="en-US" sz="2400" dirty="0" smtClean="0"/>
              <a:t> 	Chapter Summary</a:t>
            </a:r>
            <a:endParaRPr lang="en-US" sz="2400" dirty="0"/>
          </a:p>
        </p:txBody>
      </p:sp>
      <p:sp>
        <p:nvSpPr>
          <p:cNvPr id="2" name="Footer Placeholder 1"/>
          <p:cNvSpPr>
            <a:spLocks noGrp="1"/>
          </p:cNvSpPr>
          <p:nvPr>
            <p:ph type="ftr" sz="quarter" idx="11"/>
          </p:nvPr>
        </p:nvSpPr>
        <p:spPr/>
        <p:txBody>
          <a:bodyPr/>
          <a:lstStyle/>
          <a:p>
            <a:r>
              <a:rPr lang="en-US" smtClean="0"/>
              <a:t>© 2014 OnCourse Learning. All Rights Reserved.</a:t>
            </a:r>
            <a:endParaRPr lang="en-US"/>
          </a:p>
        </p:txBody>
      </p:sp>
      <p:sp>
        <p:nvSpPr>
          <p:cNvPr id="3" name="Slide Number Placeholder 2"/>
          <p:cNvSpPr>
            <a:spLocks noGrp="1"/>
          </p:cNvSpPr>
          <p:nvPr>
            <p:ph type="sldNum" sz="quarter" idx="12"/>
          </p:nvPr>
        </p:nvSpPr>
        <p:spPr/>
        <p:txBody>
          <a:bodyPr/>
          <a:lstStyle/>
          <a:p>
            <a:fld id="{48A99278-0183-414C-88A9-7F7A59B915A5}" type="slidenum">
              <a:rPr lang="en-US" smtClean="0"/>
              <a:pPr/>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LEARNING OBJECTIVES</a:t>
            </a:r>
            <a:endParaRPr lang="en-US" dirty="0"/>
          </a:p>
        </p:txBody>
      </p:sp>
      <p:sp>
        <p:nvSpPr>
          <p:cNvPr id="3" name="Content Placeholder 2"/>
          <p:cNvSpPr>
            <a:spLocks noGrp="1"/>
          </p:cNvSpPr>
          <p:nvPr>
            <p:ph idx="1"/>
          </p:nvPr>
        </p:nvSpPr>
        <p:spPr>
          <a:xfrm>
            <a:off x="685800" y="990600"/>
            <a:ext cx="7772400" cy="5334000"/>
          </a:xfrm>
        </p:spPr>
        <p:txBody>
          <a:bodyPr/>
          <a:lstStyle/>
          <a:p>
            <a:pPr>
              <a:buNone/>
            </a:pPr>
            <a:r>
              <a:rPr lang="en-US" sz="2800" dirty="0" smtClean="0"/>
              <a:t>After reading this chapter, you should understand:</a:t>
            </a:r>
          </a:p>
          <a:p>
            <a:r>
              <a:rPr lang="en-US" sz="2800" dirty="0" smtClean="0"/>
              <a:t>The basic outlines of the U.S. </a:t>
            </a:r>
            <a:r>
              <a:rPr lang="en-US" sz="2800" dirty="0" err="1" smtClean="0"/>
              <a:t>CMBS</a:t>
            </a:r>
            <a:r>
              <a:rPr lang="en-US" sz="2800" dirty="0" smtClean="0"/>
              <a:t> industry, including the typical structure of </a:t>
            </a:r>
            <a:r>
              <a:rPr lang="en-US" sz="2800" dirty="0" err="1" smtClean="0"/>
              <a:t>CMBS</a:t>
            </a:r>
            <a:r>
              <a:rPr lang="en-US" sz="2800" dirty="0" smtClean="0"/>
              <a:t> products and the role played by rating agencies.</a:t>
            </a:r>
          </a:p>
          <a:p>
            <a:r>
              <a:rPr lang="en-US" sz="2800" dirty="0" smtClean="0"/>
              <a:t>What is meant by </a:t>
            </a:r>
            <a:r>
              <a:rPr lang="en-US" sz="2800" dirty="0" err="1" smtClean="0"/>
              <a:t>tranching</a:t>
            </a:r>
            <a:r>
              <a:rPr lang="en-US" sz="2800" dirty="0" smtClean="0"/>
              <a:t>, and how this is used to concentrate and stratify the default risk in </a:t>
            </a:r>
            <a:r>
              <a:rPr lang="en-US" sz="2800" dirty="0" err="1" smtClean="0"/>
              <a:t>CMBS</a:t>
            </a:r>
            <a:r>
              <a:rPr lang="en-US" sz="2800" dirty="0" smtClean="0"/>
              <a:t>.</a:t>
            </a:r>
          </a:p>
          <a:p>
            <a:r>
              <a:rPr lang="en-US" sz="2800" dirty="0" smtClean="0"/>
              <a:t>What determines the market yields of </a:t>
            </a:r>
            <a:r>
              <a:rPr lang="en-US" sz="2800" dirty="0" err="1" smtClean="0"/>
              <a:t>CMBS</a:t>
            </a:r>
            <a:r>
              <a:rPr lang="en-US" sz="2800" dirty="0" smtClean="0"/>
              <a:t>, and why these yields have varied over time.</a:t>
            </a:r>
          </a:p>
          <a:p>
            <a:r>
              <a:rPr lang="en-US" sz="2800" dirty="0" smtClean="0"/>
              <a:t>Some important considerations in the industry, such as moral hazard and adverse selection.</a:t>
            </a:r>
            <a:endParaRPr lang="en-US" sz="2800" dirty="0"/>
          </a:p>
        </p:txBody>
      </p:sp>
      <p:sp>
        <p:nvSpPr>
          <p:cNvPr id="4" name="Footer Placeholder 3"/>
          <p:cNvSpPr>
            <a:spLocks noGrp="1"/>
          </p:cNvSpPr>
          <p:nvPr>
            <p:ph type="ftr" sz="quarter" idx="11"/>
          </p:nvPr>
        </p:nvSpPr>
        <p:spPr/>
        <p:txBody>
          <a:bodyPr/>
          <a:lstStyle/>
          <a:p>
            <a:pPr>
              <a:defRPr/>
            </a:pPr>
            <a:r>
              <a:rPr lang="en-US" smtClean="0"/>
              <a:t>© 2014 OnCourse Learning. All Rights Reserved.</a:t>
            </a:r>
            <a:endParaRPr lang="en-US"/>
          </a:p>
        </p:txBody>
      </p:sp>
      <p:sp>
        <p:nvSpPr>
          <p:cNvPr id="5" name="Slide Number Placeholder 4"/>
          <p:cNvSpPr>
            <a:spLocks noGrp="1"/>
          </p:cNvSpPr>
          <p:nvPr>
            <p:ph type="sldNum" sz="quarter" idx="12"/>
          </p:nvPr>
        </p:nvSpPr>
        <p:spPr/>
        <p:txBody>
          <a:bodyPr/>
          <a:lstStyle/>
          <a:p>
            <a:fld id="{BE2EE7B0-3F58-4064-A6B1-2C77F4CA9B2A}" type="slidenum">
              <a:rPr lang="en-US" smtClean="0"/>
              <a:pPr/>
              <a:t>3</a:t>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685800" y="-20638"/>
            <a:ext cx="7772400" cy="554038"/>
          </a:xfrm>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pPr>
              <a:defRPr/>
            </a:pPr>
            <a:r>
              <a:rPr lang="en-US" sz="2400" dirty="0" smtClean="0"/>
              <a:t>20.1 What are CMBS?</a:t>
            </a:r>
            <a:endParaRPr lang="en-US" sz="2400" dirty="0"/>
          </a:p>
        </p:txBody>
      </p:sp>
      <p:sp>
        <p:nvSpPr>
          <p:cNvPr id="5" name="Text Box 3"/>
          <p:cNvSpPr txBox="1">
            <a:spLocks noChangeArrowheads="1"/>
          </p:cNvSpPr>
          <p:nvPr/>
        </p:nvSpPr>
        <p:spPr bwMode="auto">
          <a:xfrm>
            <a:off x="228600" y="533400"/>
            <a:ext cx="8686800" cy="6249988"/>
          </a:xfrm>
          <a:prstGeom prst="rect">
            <a:avLst/>
          </a:prstGeom>
          <a:noFill/>
          <a:ln w="9525">
            <a:solidFill>
              <a:srgbClr val="000000"/>
            </a:solidFill>
            <a:miter lim="800000"/>
            <a:headEnd/>
            <a:tailEnd/>
          </a:ln>
          <a:effectLst/>
        </p:spPr>
        <p:txBody>
          <a:bodyPr>
            <a:spAutoFit/>
          </a:bodyPr>
          <a:lstStyle/>
          <a:p>
            <a:pPr marL="233363" indent="-233363" eaLnBrk="1" fontAlgn="auto" hangingPunct="1">
              <a:spcBef>
                <a:spcPts val="600"/>
              </a:spcBef>
              <a:spcAft>
                <a:spcPts val="0"/>
              </a:spcAft>
              <a:buFontTx/>
              <a:buChar char="•"/>
              <a:defRPr/>
            </a:pPr>
            <a:r>
              <a:rPr lang="en-US" sz="2200" b="1" kern="0" dirty="0" err="1" smtClean="0">
                <a:solidFill>
                  <a:srgbClr val="CC0000"/>
                </a:solidFill>
                <a:latin typeface="Arial" pitchFamily="34" charset="0"/>
                <a:cs typeface="Arial" pitchFamily="34" charset="0"/>
              </a:rPr>
              <a:t>CMBS</a:t>
            </a:r>
            <a:r>
              <a:rPr lang="en-US" sz="2200" b="1" kern="0" dirty="0" smtClean="0">
                <a:solidFill>
                  <a:srgbClr val="CC0000"/>
                </a:solidFill>
                <a:latin typeface="Arial" pitchFamily="34" charset="0"/>
                <a:cs typeface="Arial" pitchFamily="34" charset="0"/>
              </a:rPr>
              <a:t> </a:t>
            </a:r>
            <a:r>
              <a:rPr lang="en-US" sz="2200" b="1" kern="0" dirty="0">
                <a:solidFill>
                  <a:srgbClr val="CC0000"/>
                </a:solidFill>
                <a:latin typeface="Arial" pitchFamily="34" charset="0"/>
                <a:cs typeface="Arial" pitchFamily="34" charset="0"/>
              </a:rPr>
              <a:t>are mortgage-backed securities based on </a:t>
            </a:r>
            <a:r>
              <a:rPr lang="en-US" sz="2200" b="1" i="1" u="sng" kern="0" dirty="0">
                <a:solidFill>
                  <a:srgbClr val="CC0000"/>
                </a:solidFill>
                <a:latin typeface="Arial" pitchFamily="34" charset="0"/>
                <a:cs typeface="Arial" pitchFamily="34" charset="0"/>
              </a:rPr>
              <a:t>commercial</a:t>
            </a:r>
            <a:r>
              <a:rPr lang="en-US" sz="2200" b="1" kern="0" dirty="0">
                <a:solidFill>
                  <a:srgbClr val="CC0000"/>
                </a:solidFill>
                <a:latin typeface="Arial" pitchFamily="34" charset="0"/>
                <a:cs typeface="Arial" pitchFamily="34" charset="0"/>
              </a:rPr>
              <a:t> mortgages.</a:t>
            </a:r>
            <a:r>
              <a:rPr lang="en-US" sz="2200" b="1" kern="0" dirty="0">
                <a:solidFill>
                  <a:srgbClr val="000000"/>
                </a:solidFill>
                <a:latin typeface="Arial" pitchFamily="34" charset="0"/>
                <a:cs typeface="Arial" pitchFamily="34" charset="0"/>
              </a:rPr>
              <a:t> </a:t>
            </a:r>
          </a:p>
          <a:p>
            <a:pPr marL="690563" lvl="2" indent="-233363" eaLnBrk="1" fontAlgn="auto" hangingPunct="1">
              <a:spcBef>
                <a:spcPts val="600"/>
              </a:spcBef>
              <a:spcAft>
                <a:spcPts val="0"/>
              </a:spcAft>
              <a:buFontTx/>
              <a:buChar char="•"/>
              <a:defRPr/>
            </a:pPr>
            <a:r>
              <a:rPr lang="en-US" sz="2000" b="1" kern="0" dirty="0" smtClean="0">
                <a:solidFill>
                  <a:srgbClr val="000000"/>
                </a:solidFill>
                <a:latin typeface="Arial" pitchFamily="34" charset="0"/>
                <a:cs typeface="Arial" pitchFamily="34" charset="0"/>
              </a:rPr>
              <a:t>Provide </a:t>
            </a:r>
            <a:r>
              <a:rPr lang="en-US" sz="2000" b="1" kern="0" dirty="0">
                <a:solidFill>
                  <a:srgbClr val="000000"/>
                </a:solidFill>
                <a:latin typeface="Arial" pitchFamily="34" charset="0"/>
                <a:cs typeface="Arial" pitchFamily="34" charset="0"/>
              </a:rPr>
              <a:t>claims to components of the CF of the underlying mortgages. </a:t>
            </a:r>
          </a:p>
          <a:p>
            <a:pPr marL="233363" indent="-233363" eaLnBrk="1" fontAlgn="auto" hangingPunct="1">
              <a:spcBef>
                <a:spcPts val="600"/>
              </a:spcBef>
              <a:spcAft>
                <a:spcPts val="0"/>
              </a:spcAft>
              <a:buFontTx/>
              <a:buChar char="•"/>
              <a:defRPr/>
            </a:pPr>
            <a:r>
              <a:rPr lang="en-US" sz="2200" b="1" kern="0" dirty="0" smtClean="0">
                <a:solidFill>
                  <a:srgbClr val="CC0000"/>
                </a:solidFill>
                <a:latin typeface="Arial" pitchFamily="34" charset="0"/>
                <a:cs typeface="Arial" pitchFamily="34" charset="0"/>
              </a:rPr>
              <a:t>Issued </a:t>
            </a:r>
            <a:r>
              <a:rPr lang="en-US" sz="2200" b="1" kern="0" dirty="0">
                <a:solidFill>
                  <a:srgbClr val="CC0000"/>
                </a:solidFill>
                <a:latin typeface="Arial" pitchFamily="34" charset="0"/>
                <a:cs typeface="Arial" pitchFamily="34" charset="0"/>
              </a:rPr>
              <a:t>in relatively small, homogeneous units, so as to facilitate trading by a large potential population of investors,</a:t>
            </a:r>
            <a:r>
              <a:rPr lang="en-US" sz="2200" b="1" kern="0" dirty="0">
                <a:solidFill>
                  <a:srgbClr val="000000"/>
                </a:solidFill>
                <a:latin typeface="Arial" pitchFamily="34" charset="0"/>
                <a:cs typeface="Arial" pitchFamily="34" charset="0"/>
              </a:rPr>
              <a:t> </a:t>
            </a:r>
          </a:p>
          <a:p>
            <a:pPr marL="690563" lvl="2" indent="-233363" eaLnBrk="1" fontAlgn="auto" hangingPunct="1">
              <a:spcBef>
                <a:spcPts val="600"/>
              </a:spcBef>
              <a:spcAft>
                <a:spcPts val="0"/>
              </a:spcAft>
              <a:buFontTx/>
              <a:buChar char="•"/>
              <a:defRPr/>
            </a:pPr>
            <a:r>
              <a:rPr lang="en-US" sz="2000" b="1" kern="0" dirty="0" smtClean="0">
                <a:solidFill>
                  <a:srgbClr val="000000"/>
                </a:solidFill>
                <a:latin typeface="Arial" pitchFamily="34" charset="0"/>
                <a:cs typeface="Arial" pitchFamily="34" charset="0"/>
              </a:rPr>
              <a:t>Including </a:t>
            </a:r>
            <a:r>
              <a:rPr lang="en-US" sz="2000" b="1" kern="0" dirty="0">
                <a:solidFill>
                  <a:srgbClr val="000000"/>
                </a:solidFill>
                <a:latin typeface="Arial" pitchFamily="34" charset="0"/>
                <a:cs typeface="Arial" pitchFamily="34" charset="0"/>
              </a:rPr>
              <a:t>those who do not wish (or are unable) to invest large sums of money in any given security &amp; </a:t>
            </a:r>
            <a:r>
              <a:rPr lang="en-US" sz="2000" b="1" u="sng" kern="0" dirty="0">
                <a:solidFill>
                  <a:srgbClr val="000000"/>
                </a:solidFill>
                <a:latin typeface="Arial" pitchFamily="34" charset="0"/>
                <a:cs typeface="Arial" pitchFamily="34" charset="0"/>
              </a:rPr>
              <a:t>passive</a:t>
            </a:r>
            <a:r>
              <a:rPr lang="en-US" sz="2000" b="1" kern="0" dirty="0">
                <a:solidFill>
                  <a:srgbClr val="000000"/>
                </a:solidFill>
                <a:latin typeface="Arial" pitchFamily="34" charset="0"/>
                <a:cs typeface="Arial" pitchFamily="34" charset="0"/>
              </a:rPr>
              <a:t> investors w/out RE expertise (large pool of bond </a:t>
            </a:r>
            <a:r>
              <a:rPr lang="en-US" sz="2000" b="1" kern="0" dirty="0" err="1">
                <a:solidFill>
                  <a:srgbClr val="000000"/>
                </a:solidFill>
                <a:latin typeface="Arial" pitchFamily="34" charset="0"/>
                <a:cs typeface="Arial" pitchFamily="34" charset="0"/>
              </a:rPr>
              <a:t>mkt</a:t>
            </a:r>
            <a:r>
              <a:rPr lang="en-US" sz="2000" b="1" kern="0" dirty="0">
                <a:solidFill>
                  <a:srgbClr val="000000"/>
                </a:solidFill>
                <a:latin typeface="Arial" pitchFamily="34" charset="0"/>
                <a:cs typeface="Arial" pitchFamily="34" charset="0"/>
              </a:rPr>
              <a:t> capital). </a:t>
            </a:r>
          </a:p>
          <a:p>
            <a:pPr marL="233363" indent="-233363" eaLnBrk="1" fontAlgn="auto" hangingPunct="1">
              <a:spcBef>
                <a:spcPts val="600"/>
              </a:spcBef>
              <a:spcAft>
                <a:spcPts val="0"/>
              </a:spcAft>
              <a:buFontTx/>
              <a:buChar char="•"/>
              <a:defRPr/>
            </a:pPr>
            <a:r>
              <a:rPr lang="en-US" sz="2200" b="1" kern="0" dirty="0" smtClean="0">
                <a:solidFill>
                  <a:srgbClr val="CC0000"/>
                </a:solidFill>
                <a:latin typeface="Arial" pitchFamily="34" charset="0"/>
                <a:cs typeface="Arial" pitchFamily="34" charset="0"/>
              </a:rPr>
              <a:t>Many </a:t>
            </a:r>
            <a:r>
              <a:rPr lang="en-US" sz="2200" b="1" kern="0" dirty="0">
                <a:solidFill>
                  <a:srgbClr val="CC0000"/>
                </a:solidFill>
                <a:latin typeface="Arial" pitchFamily="34" charset="0"/>
                <a:cs typeface="Arial" pitchFamily="34" charset="0"/>
              </a:rPr>
              <a:t>CMBS are traded in relatively liquid public exchanges (part of the bond market).</a:t>
            </a:r>
            <a:r>
              <a:rPr lang="en-US" sz="2200" b="1" kern="0" dirty="0">
                <a:solidFill>
                  <a:srgbClr val="000000"/>
                </a:solidFill>
                <a:latin typeface="Arial" pitchFamily="34" charset="0"/>
                <a:cs typeface="Arial" pitchFamily="34" charset="0"/>
              </a:rPr>
              <a:t> </a:t>
            </a:r>
          </a:p>
          <a:p>
            <a:pPr marL="690563" lvl="2" indent="-233363" eaLnBrk="1" fontAlgn="auto" hangingPunct="1">
              <a:spcBef>
                <a:spcPts val="600"/>
              </a:spcBef>
              <a:spcAft>
                <a:spcPts val="0"/>
              </a:spcAft>
              <a:buFontTx/>
              <a:buChar char="•"/>
              <a:defRPr/>
            </a:pPr>
            <a:r>
              <a:rPr lang="en-US" sz="2000" b="1" kern="0" dirty="0" smtClean="0">
                <a:solidFill>
                  <a:srgbClr val="000000"/>
                </a:solidFill>
                <a:latin typeface="Arial" pitchFamily="34" charset="0"/>
                <a:cs typeface="Arial" pitchFamily="34" charset="0"/>
              </a:rPr>
              <a:t>Market </a:t>
            </a:r>
            <a:r>
              <a:rPr lang="en-US" sz="2000" b="1" kern="0" dirty="0">
                <a:solidFill>
                  <a:srgbClr val="000000"/>
                </a:solidFill>
                <a:latin typeface="Arial" pitchFamily="34" charset="0"/>
                <a:cs typeface="Arial" pitchFamily="34" charset="0"/>
              </a:rPr>
              <a:t>for a given individual security is likely to be rather thin, but the similarity within classes of securities is great enough to allow relatively efficient price discovery and resulting high levels of liquidity in the market. </a:t>
            </a:r>
          </a:p>
          <a:p>
            <a:pPr marL="233363" indent="-233363" eaLnBrk="1" fontAlgn="auto" hangingPunct="1">
              <a:spcBef>
                <a:spcPts val="600"/>
              </a:spcBef>
              <a:spcAft>
                <a:spcPts val="0"/>
              </a:spcAft>
              <a:buFontTx/>
              <a:buChar char="•"/>
              <a:defRPr/>
            </a:pPr>
            <a:r>
              <a:rPr lang="en-US" sz="2200" b="1" kern="0" dirty="0" smtClean="0">
                <a:solidFill>
                  <a:srgbClr val="CC0000"/>
                </a:solidFill>
                <a:latin typeface="Arial" pitchFamily="34" charset="0"/>
                <a:cs typeface="Arial" pitchFamily="34" charset="0"/>
              </a:rPr>
              <a:t>Other </a:t>
            </a:r>
            <a:r>
              <a:rPr lang="en-US" sz="2200" b="1" kern="0" dirty="0">
                <a:solidFill>
                  <a:srgbClr val="CC0000"/>
                </a:solidFill>
                <a:latin typeface="Arial" pitchFamily="34" charset="0"/>
                <a:cs typeface="Arial" pitchFamily="34" charset="0"/>
              </a:rPr>
              <a:t>CMBS are privately placed initially, only traded privately (if at all).</a:t>
            </a:r>
          </a:p>
        </p:txBody>
      </p:sp>
      <p:sp>
        <p:nvSpPr>
          <p:cNvPr id="4" name="Slide Number Placeholder 3"/>
          <p:cNvSpPr>
            <a:spLocks noGrp="1"/>
          </p:cNvSpPr>
          <p:nvPr>
            <p:ph type="sldNum" sz="quarter" idx="12"/>
          </p:nvPr>
        </p:nvSpPr>
        <p:spPr/>
        <p:txBody>
          <a:bodyPr/>
          <a:lstStyle/>
          <a:p>
            <a:fld id="{48A99278-0183-414C-88A9-7F7A59B915A5}" type="slidenum">
              <a:rPr lang="en-US" smtClean="0"/>
              <a:pPr/>
              <a:t>4</a:t>
            </a:fld>
            <a:endParaRPr lang="en-US"/>
          </a:p>
        </p:txBody>
      </p:sp>
      <p:sp>
        <p:nvSpPr>
          <p:cNvPr id="6" name="Footer Placeholder 5"/>
          <p:cNvSpPr>
            <a:spLocks noGrp="1"/>
          </p:cNvSpPr>
          <p:nvPr>
            <p:ph type="ftr" sz="quarter" idx="11"/>
          </p:nvPr>
        </p:nvSpPr>
        <p:spPr/>
        <p:txBody>
          <a:bodyPr/>
          <a:lstStyle/>
          <a:p>
            <a:pPr>
              <a:defRPr/>
            </a:pPr>
            <a:r>
              <a:rPr lang="en-US" dirty="0" smtClean="0"/>
              <a:t>© 2014 OnCourse Learning. All Rights Reserved.</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extBox 4"/>
          <p:cNvSpPr txBox="1"/>
          <p:nvPr/>
        </p:nvSpPr>
        <p:spPr>
          <a:xfrm>
            <a:off x="838200" y="76200"/>
            <a:ext cx="7239000" cy="461963"/>
          </a:xfrm>
          <a:prstGeom prst="rect">
            <a:avLst/>
          </a:prstGeom>
          <a:noFill/>
        </p:spPr>
        <p:txBody>
          <a:bodyPr>
            <a:spAutoFit/>
          </a:bodyPr>
          <a:lstStyle/>
          <a:p>
            <a:pPr algn="ctr">
              <a:defRPr/>
            </a:pPr>
            <a:r>
              <a:rPr lang="en-US" sz="2400" dirty="0">
                <a:latin typeface="+mj-lt"/>
              </a:rPr>
              <a:t>Exhibit 20-1: CMBS Securitization Process</a:t>
            </a:r>
          </a:p>
        </p:txBody>
      </p:sp>
      <p:sp>
        <p:nvSpPr>
          <p:cNvPr id="4" name="Slide Number Placeholder 3"/>
          <p:cNvSpPr>
            <a:spLocks noGrp="1"/>
          </p:cNvSpPr>
          <p:nvPr>
            <p:ph type="sldNum" sz="quarter" idx="12"/>
          </p:nvPr>
        </p:nvSpPr>
        <p:spPr/>
        <p:txBody>
          <a:bodyPr/>
          <a:lstStyle/>
          <a:p>
            <a:fld id="{48A99278-0183-414C-88A9-7F7A59B915A5}" type="slidenum">
              <a:rPr lang="en-US" smtClean="0"/>
              <a:pPr/>
              <a:t>5</a:t>
            </a:fld>
            <a:endParaRPr lang="en-US"/>
          </a:p>
        </p:txBody>
      </p:sp>
      <p:sp>
        <p:nvSpPr>
          <p:cNvPr id="6" name="Footer Placeholder 5"/>
          <p:cNvSpPr>
            <a:spLocks noGrp="1"/>
          </p:cNvSpPr>
          <p:nvPr>
            <p:ph type="ftr" sz="quarter" idx="11"/>
          </p:nvPr>
        </p:nvSpPr>
        <p:spPr/>
        <p:txBody>
          <a:bodyPr/>
          <a:lstStyle/>
          <a:p>
            <a:pPr>
              <a:defRPr/>
            </a:pPr>
            <a:r>
              <a:rPr lang="en-US" smtClean="0"/>
              <a:t>© 2014 OnCourse Learning. All Rights Reserved.</a:t>
            </a:r>
            <a:endParaRPr lang="en-US"/>
          </a:p>
        </p:txBody>
      </p:sp>
      <p:grpSp>
        <p:nvGrpSpPr>
          <p:cNvPr id="8" name="Group 7"/>
          <p:cNvGrpSpPr/>
          <p:nvPr/>
        </p:nvGrpSpPr>
        <p:grpSpPr>
          <a:xfrm>
            <a:off x="431800" y="765175"/>
            <a:ext cx="8531998" cy="5330825"/>
            <a:chOff x="431800" y="765175"/>
            <a:chExt cx="8531998" cy="5330825"/>
          </a:xfrm>
        </p:grpSpPr>
        <p:pic>
          <p:nvPicPr>
            <p:cNvPr id="92164" name="Picture 4"/>
            <p:cNvPicPr>
              <a:picLocks noChangeAspect="1" noChangeArrowheads="1"/>
            </p:cNvPicPr>
            <p:nvPr/>
          </p:nvPicPr>
          <p:blipFill>
            <a:blip r:embed="rId2" cstate="print"/>
            <a:srcRect/>
            <a:stretch>
              <a:fillRect/>
            </a:stretch>
          </p:blipFill>
          <p:spPr bwMode="auto">
            <a:xfrm>
              <a:off x="431800" y="765175"/>
              <a:ext cx="8280400" cy="5327650"/>
            </a:xfrm>
            <a:prstGeom prst="rect">
              <a:avLst/>
            </a:prstGeom>
            <a:noFill/>
            <a:ln w="9525">
              <a:solidFill>
                <a:schemeClr val="tx1"/>
              </a:solidFill>
              <a:miter lim="800000"/>
              <a:headEnd/>
              <a:tailEnd/>
            </a:ln>
          </p:spPr>
        </p:pic>
        <p:sp>
          <p:nvSpPr>
            <p:cNvPr id="7" name="Rectangle 6"/>
            <p:cNvSpPr/>
            <p:nvPr/>
          </p:nvSpPr>
          <p:spPr>
            <a:xfrm rot="16200000">
              <a:off x="8184098" y="5316299"/>
              <a:ext cx="1313180" cy="246221"/>
            </a:xfrm>
            <a:prstGeom prst="rect">
              <a:avLst/>
            </a:prstGeom>
          </p:spPr>
          <p:txBody>
            <a:bodyPr wrap="none">
              <a:spAutoFit/>
            </a:bodyPr>
            <a:lstStyle/>
            <a:p>
              <a:r>
                <a:rPr lang="en-US" sz="1000" dirty="0">
                  <a:latin typeface="Calibri" pitchFamily="34" charset="0"/>
                </a:rPr>
                <a:t>© OnCourse Learning</a:t>
              </a:r>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Number Placeholder 3"/>
          <p:cNvSpPr>
            <a:spLocks noGrp="1"/>
          </p:cNvSpPr>
          <p:nvPr>
            <p:ph type="sldNum" sz="quarter" idx="12"/>
          </p:nvPr>
        </p:nvSpPr>
        <p:spPr>
          <a:noFill/>
          <a:ln>
            <a:miter lim="800000"/>
            <a:headEnd/>
            <a:tailEnd/>
          </a:ln>
        </p:spPr>
        <p:txBody>
          <a:bodyPr/>
          <a:lstStyle/>
          <a:p>
            <a:fld id="{D8849942-96B8-42B5-91DD-C9A9A2402AD6}" type="slidenum">
              <a:rPr lang="en-US"/>
              <a:pPr/>
              <a:t>6</a:t>
            </a:fld>
            <a:endParaRPr lang="en-US"/>
          </a:p>
        </p:txBody>
      </p:sp>
      <p:sp>
        <p:nvSpPr>
          <p:cNvPr id="461826" name="Rectangle 2"/>
          <p:cNvSpPr>
            <a:spLocks noChangeArrowheads="1"/>
          </p:cNvSpPr>
          <p:nvPr/>
        </p:nvSpPr>
        <p:spPr bwMode="auto">
          <a:xfrm>
            <a:off x="685800" y="609600"/>
            <a:ext cx="7772400" cy="1143000"/>
          </a:xfrm>
          <a:prstGeom prst="rect">
            <a:avLst/>
          </a:prstGeom>
          <a:noFill/>
          <a:ln w="9525">
            <a:noFill/>
            <a:miter lim="800000"/>
            <a:headEnd/>
            <a:tailEnd/>
          </a:ln>
          <a:effectLst/>
        </p:spPr>
        <p:txBody>
          <a:bodyPr anchor="ctr"/>
          <a:lstStyle/>
          <a:p>
            <a:pPr>
              <a:defRPr/>
            </a:pPr>
            <a:r>
              <a:rPr lang="en-US" sz="2800" dirty="0">
                <a:effectLst>
                  <a:outerShdw blurRad="38100" dist="38100" dir="2700000" algn="tl">
                    <a:srgbClr val="FFFFFF"/>
                  </a:outerShdw>
                </a:effectLst>
                <a:latin typeface="Arial" charset="0"/>
              </a:rPr>
              <a:t>CMBS - Servicers and Lingo …	</a:t>
            </a:r>
          </a:p>
        </p:txBody>
      </p:sp>
      <p:sp>
        <p:nvSpPr>
          <p:cNvPr id="461827" name="Rectangle 3"/>
          <p:cNvSpPr>
            <a:spLocks noChangeArrowheads="1"/>
          </p:cNvSpPr>
          <p:nvPr/>
        </p:nvSpPr>
        <p:spPr bwMode="auto">
          <a:xfrm>
            <a:off x="685800" y="1981200"/>
            <a:ext cx="7924800" cy="4267200"/>
          </a:xfrm>
          <a:prstGeom prst="rect">
            <a:avLst/>
          </a:prstGeom>
          <a:noFill/>
          <a:ln w="9525">
            <a:noFill/>
            <a:miter lim="800000"/>
            <a:headEnd/>
            <a:tailEnd/>
          </a:ln>
          <a:effectLst/>
        </p:spPr>
        <p:txBody>
          <a:bodyPr/>
          <a:lstStyle/>
          <a:p>
            <a:pPr marL="342900" indent="-342900">
              <a:spcBef>
                <a:spcPct val="20000"/>
              </a:spcBef>
              <a:buFontTx/>
              <a:buChar char="•"/>
              <a:defRPr/>
            </a:pPr>
            <a:r>
              <a:rPr lang="en-US" sz="2800" dirty="0">
                <a:latin typeface="Arial" charset="0"/>
              </a:rPr>
              <a:t>Real Estate Mortgage Investment Conduit </a:t>
            </a:r>
            <a:r>
              <a:rPr lang="en-US" sz="2800" dirty="0">
                <a:solidFill>
                  <a:srgbClr val="FF0000"/>
                </a:solidFill>
                <a:effectLst>
                  <a:outerShdw blurRad="38100" dist="38100" dir="2700000" algn="tl">
                    <a:srgbClr val="000000"/>
                  </a:outerShdw>
                </a:effectLst>
                <a:latin typeface="Arial" charset="0"/>
              </a:rPr>
              <a:t>(REMIC)</a:t>
            </a:r>
          </a:p>
          <a:p>
            <a:pPr marL="342900" indent="-342900">
              <a:spcBef>
                <a:spcPct val="20000"/>
              </a:spcBef>
              <a:buFontTx/>
              <a:buChar char="•"/>
              <a:defRPr/>
            </a:pPr>
            <a:r>
              <a:rPr lang="en-US" sz="2800" dirty="0">
                <a:latin typeface="Arial" charset="0"/>
              </a:rPr>
              <a:t>Pooling and Servicing Agreement  </a:t>
            </a:r>
            <a:r>
              <a:rPr lang="en-US" sz="2800" dirty="0">
                <a:solidFill>
                  <a:srgbClr val="FF0000"/>
                </a:solidFill>
                <a:effectLst>
                  <a:outerShdw blurRad="38100" dist="38100" dir="2700000" algn="tl">
                    <a:srgbClr val="000000"/>
                  </a:outerShdw>
                </a:effectLst>
                <a:latin typeface="Arial" charset="0"/>
              </a:rPr>
              <a:t>(PSA)</a:t>
            </a:r>
          </a:p>
          <a:p>
            <a:pPr marL="342900" indent="-342900">
              <a:spcBef>
                <a:spcPct val="20000"/>
              </a:spcBef>
              <a:buFontTx/>
              <a:buChar char="•"/>
              <a:defRPr/>
            </a:pPr>
            <a:r>
              <a:rPr lang="en-US" sz="2800" dirty="0">
                <a:latin typeface="Arial" charset="0"/>
              </a:rPr>
              <a:t>Servicers: Master, Sub, and Special</a:t>
            </a:r>
          </a:p>
          <a:p>
            <a:pPr marL="342900" indent="-342900">
              <a:spcBef>
                <a:spcPct val="20000"/>
              </a:spcBef>
              <a:buFontTx/>
              <a:buChar char="•"/>
              <a:defRPr/>
            </a:pPr>
            <a:r>
              <a:rPr lang="en-US" sz="2800" dirty="0">
                <a:latin typeface="Arial" charset="0"/>
              </a:rPr>
              <a:t>Trustee</a:t>
            </a:r>
          </a:p>
          <a:p>
            <a:pPr marL="342900" indent="-342900">
              <a:spcBef>
                <a:spcPct val="20000"/>
              </a:spcBef>
              <a:buFontTx/>
              <a:buChar char="•"/>
              <a:defRPr/>
            </a:pPr>
            <a:r>
              <a:rPr lang="en-US" sz="2800" dirty="0">
                <a:latin typeface="Arial" charset="0"/>
              </a:rPr>
              <a:t>B-Piece Buyers</a:t>
            </a:r>
          </a:p>
          <a:p>
            <a:pPr marL="342900" indent="-342900">
              <a:spcBef>
                <a:spcPct val="20000"/>
              </a:spcBef>
              <a:buFontTx/>
              <a:buChar char="•"/>
              <a:defRPr/>
            </a:pPr>
            <a:r>
              <a:rPr lang="en-US" sz="2800" dirty="0">
                <a:latin typeface="Arial" charset="0"/>
              </a:rPr>
              <a:t>Rating Agencies</a:t>
            </a:r>
          </a:p>
        </p:txBody>
      </p:sp>
      <p:sp>
        <p:nvSpPr>
          <p:cNvPr id="5" name="Footer Placeholder 4"/>
          <p:cNvSpPr>
            <a:spLocks noGrp="1"/>
          </p:cNvSpPr>
          <p:nvPr>
            <p:ph type="ftr" sz="quarter" idx="11"/>
          </p:nvPr>
        </p:nvSpPr>
        <p:spPr/>
        <p:txBody>
          <a:bodyPr/>
          <a:lstStyle/>
          <a:p>
            <a:pPr>
              <a:defRPr/>
            </a:pPr>
            <a:r>
              <a:rPr lang="en-US" smtClean="0"/>
              <a:t>© 2014 OnCourse Learning. All Rights Reserved.</a:t>
            </a:r>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extBox 4"/>
          <p:cNvSpPr txBox="1"/>
          <p:nvPr/>
        </p:nvSpPr>
        <p:spPr>
          <a:xfrm>
            <a:off x="457200" y="819090"/>
            <a:ext cx="7239000" cy="400110"/>
          </a:xfrm>
          <a:prstGeom prst="rect">
            <a:avLst/>
          </a:prstGeom>
          <a:noFill/>
        </p:spPr>
        <p:txBody>
          <a:bodyPr>
            <a:spAutoFit/>
          </a:bodyPr>
          <a:lstStyle/>
          <a:p>
            <a:pPr>
              <a:defRPr/>
            </a:pPr>
            <a:r>
              <a:rPr lang="en-US" sz="2000" b="1" dirty="0">
                <a:solidFill>
                  <a:srgbClr val="00B0F0"/>
                </a:solidFill>
                <a:latin typeface="+mj-lt"/>
              </a:rPr>
              <a:t>Exhibit 20-2: </a:t>
            </a:r>
            <a:r>
              <a:rPr lang="en-US" sz="2000" dirty="0">
                <a:latin typeface="+mj-lt"/>
              </a:rPr>
              <a:t>CMBS Issuance, U.S., 1990-2011</a:t>
            </a:r>
          </a:p>
        </p:txBody>
      </p:sp>
      <p:sp>
        <p:nvSpPr>
          <p:cNvPr id="4" name="Title 1"/>
          <p:cNvSpPr txBox="1">
            <a:spLocks/>
          </p:cNvSpPr>
          <p:nvPr/>
        </p:nvSpPr>
        <p:spPr bwMode="auto">
          <a:xfrm>
            <a:off x="609600" y="0"/>
            <a:ext cx="7772400" cy="5334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lgn="ctr" rtl="0" eaLnBrk="0" fontAlgn="base" hangingPunct="0">
              <a:spcBef>
                <a:spcPct val="0"/>
              </a:spcBef>
              <a:spcAft>
                <a:spcPct val="0"/>
              </a:spcAft>
              <a:defRPr sz="4400" kern="1200">
                <a:solidFill>
                  <a:schemeClr val="tx2"/>
                </a:solidFill>
                <a:effectLst>
                  <a:outerShdw blurRad="38100" dist="38100" dir="2700000" algn="tl">
                    <a:srgbClr val="FFFFFF"/>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2pPr>
            <a:lvl3pPr algn="ctr" rtl="0" eaLnBrk="0" fontAlgn="base" hangingPunct="0">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3pPr>
            <a:lvl4pPr algn="ctr" rtl="0" eaLnBrk="0" fontAlgn="base" hangingPunct="0">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4pPr>
            <a:lvl5pPr algn="ctr" rtl="0" eaLnBrk="0" fontAlgn="base" hangingPunct="0">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5pPr>
            <a:lvl6pPr marL="457200" algn="ctr" rtl="0" fontAlgn="base">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6pPr>
            <a:lvl7pPr marL="914400" algn="ctr" rtl="0" fontAlgn="base">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7pPr>
            <a:lvl8pPr marL="1371600" algn="ctr" rtl="0" fontAlgn="base">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8pPr>
            <a:lvl9pPr marL="1828800" algn="ctr" rtl="0" fontAlgn="base">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9pPr>
          </a:lstStyle>
          <a:p>
            <a:pPr>
              <a:defRPr/>
            </a:pPr>
            <a:r>
              <a:rPr lang="en-US" sz="2400" smtClean="0"/>
              <a:t>20.1.1 A Brief History of the CMBS Industry</a:t>
            </a:r>
            <a:endParaRPr lang="en-US" sz="2400" dirty="0"/>
          </a:p>
        </p:txBody>
      </p:sp>
      <p:sp>
        <p:nvSpPr>
          <p:cNvPr id="6" name="Slide Number Placeholder 5"/>
          <p:cNvSpPr>
            <a:spLocks noGrp="1"/>
          </p:cNvSpPr>
          <p:nvPr>
            <p:ph type="sldNum" sz="quarter" idx="12"/>
          </p:nvPr>
        </p:nvSpPr>
        <p:spPr/>
        <p:txBody>
          <a:bodyPr/>
          <a:lstStyle/>
          <a:p>
            <a:fld id="{48A99278-0183-414C-88A9-7F7A59B915A5}" type="slidenum">
              <a:rPr lang="en-US" smtClean="0"/>
              <a:pPr/>
              <a:t>7</a:t>
            </a:fld>
            <a:endParaRPr lang="en-US"/>
          </a:p>
        </p:txBody>
      </p:sp>
      <p:sp>
        <p:nvSpPr>
          <p:cNvPr id="7" name="Footer Placeholder 6"/>
          <p:cNvSpPr>
            <a:spLocks noGrp="1"/>
          </p:cNvSpPr>
          <p:nvPr>
            <p:ph type="ftr" sz="quarter" idx="11"/>
          </p:nvPr>
        </p:nvSpPr>
        <p:spPr/>
        <p:txBody>
          <a:bodyPr/>
          <a:lstStyle/>
          <a:p>
            <a:pPr>
              <a:defRPr/>
            </a:pPr>
            <a:r>
              <a:rPr lang="en-US" dirty="0" smtClean="0"/>
              <a:t>© 2014 OnCourse Learning. All Rights Reserved.</a:t>
            </a:r>
            <a:endParaRPr lang="en-US" dirty="0"/>
          </a:p>
        </p:txBody>
      </p:sp>
      <p:grpSp>
        <p:nvGrpSpPr>
          <p:cNvPr id="9" name="Group 8"/>
          <p:cNvGrpSpPr/>
          <p:nvPr/>
        </p:nvGrpSpPr>
        <p:grpSpPr>
          <a:xfrm>
            <a:off x="457200" y="1219398"/>
            <a:ext cx="8197850" cy="5181402"/>
            <a:chOff x="457200" y="993775"/>
            <a:chExt cx="8197850" cy="5181402"/>
          </a:xfrm>
        </p:grpSpPr>
        <p:pic>
          <p:nvPicPr>
            <p:cNvPr id="94213" name="Picture 5"/>
            <p:cNvPicPr>
              <a:picLocks noChangeAspect="1" noChangeArrowheads="1"/>
            </p:cNvPicPr>
            <p:nvPr/>
          </p:nvPicPr>
          <p:blipFill>
            <a:blip r:embed="rId2" cstate="print"/>
            <a:srcRect/>
            <a:stretch>
              <a:fillRect/>
            </a:stretch>
          </p:blipFill>
          <p:spPr bwMode="auto">
            <a:xfrm>
              <a:off x="488950" y="993775"/>
              <a:ext cx="8166100" cy="4870450"/>
            </a:xfrm>
            <a:prstGeom prst="rect">
              <a:avLst/>
            </a:prstGeom>
            <a:noFill/>
            <a:ln w="9525">
              <a:solidFill>
                <a:schemeClr val="tx1"/>
              </a:solidFill>
              <a:miter lim="800000"/>
              <a:headEnd/>
              <a:tailEnd/>
            </a:ln>
          </p:spPr>
        </p:pic>
        <p:sp>
          <p:nvSpPr>
            <p:cNvPr id="8" name="Rectangle 7"/>
            <p:cNvSpPr/>
            <p:nvPr/>
          </p:nvSpPr>
          <p:spPr>
            <a:xfrm>
              <a:off x="457200" y="5867400"/>
              <a:ext cx="7315200" cy="307777"/>
            </a:xfrm>
            <a:prstGeom prst="rect">
              <a:avLst/>
            </a:prstGeom>
          </p:spPr>
          <p:txBody>
            <a:bodyPr wrap="square">
              <a:spAutoFit/>
            </a:bodyPr>
            <a:lstStyle/>
            <a:p>
              <a:r>
                <a:rPr lang="en-US" dirty="0">
                  <a:latin typeface="Calibri" pitchFamily="34" charset="0"/>
                </a:rPr>
                <a:t>Source: Based on </a:t>
              </a:r>
              <a:r>
                <a:rPr lang="en-US" dirty="0" smtClean="0">
                  <a:latin typeface="Calibri" pitchFamily="34" charset="0"/>
                </a:rPr>
                <a:t>data </a:t>
              </a:r>
              <a:r>
                <a:rPr lang="en-US" dirty="0">
                  <a:latin typeface="Calibri" pitchFamily="34" charset="0"/>
                </a:rPr>
                <a:t>from Commercial </a:t>
              </a:r>
              <a:r>
                <a:rPr lang="en-US" dirty="0" smtClean="0">
                  <a:latin typeface="Calibri" pitchFamily="34" charset="0"/>
                </a:rPr>
                <a:t>Mortgage </a:t>
              </a:r>
              <a:r>
                <a:rPr lang="en-US" dirty="0">
                  <a:latin typeface="Calibri" pitchFamily="34" charset="0"/>
                </a:rPr>
                <a:t>Alert </a:t>
              </a:r>
              <a:r>
                <a:rPr lang="en-US" dirty="0" smtClean="0">
                  <a:latin typeface="Calibri" pitchFamily="34" charset="0"/>
                </a:rPr>
                <a:t> and </a:t>
              </a:r>
              <a:r>
                <a:rPr lang="en-US" dirty="0" err="1">
                  <a:latin typeface="Calibri" pitchFamily="34" charset="0"/>
                </a:rPr>
                <a:t>Clodfelter</a:t>
              </a:r>
              <a:r>
                <a:rPr lang="en-US" dirty="0">
                  <a:latin typeface="Calibri" pitchFamily="34" charset="0"/>
                </a:rPr>
                <a:t> (2005).</a:t>
              </a:r>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Number Placeholder 1"/>
          <p:cNvSpPr>
            <a:spLocks noGrp="1"/>
          </p:cNvSpPr>
          <p:nvPr>
            <p:ph type="sldNum" sz="quarter" idx="12"/>
          </p:nvPr>
        </p:nvSpPr>
        <p:spPr>
          <a:noFill/>
          <a:ln>
            <a:miter lim="800000"/>
            <a:headEnd/>
            <a:tailEnd/>
          </a:ln>
        </p:spPr>
        <p:txBody>
          <a:bodyPr/>
          <a:lstStyle/>
          <a:p>
            <a:fld id="{A0CBD80C-8C48-4082-A329-A361CF290607}" type="slidenum">
              <a:rPr lang="en-US"/>
              <a:pPr/>
              <a:t>8</a:t>
            </a:fld>
            <a:endParaRPr lang="en-US"/>
          </a:p>
        </p:txBody>
      </p:sp>
      <p:pic>
        <p:nvPicPr>
          <p:cNvPr id="95235" name="Picture 2"/>
          <p:cNvPicPr>
            <a:picLocks noChangeAspect="1" noChangeArrowheads="1"/>
          </p:cNvPicPr>
          <p:nvPr/>
        </p:nvPicPr>
        <p:blipFill>
          <a:blip r:embed="rId2" cstate="print"/>
          <a:srcRect/>
          <a:stretch>
            <a:fillRect/>
          </a:stretch>
        </p:blipFill>
        <p:spPr bwMode="auto">
          <a:xfrm>
            <a:off x="1183349" y="762000"/>
            <a:ext cx="6777302" cy="4572000"/>
          </a:xfrm>
          <a:prstGeom prst="rect">
            <a:avLst/>
          </a:prstGeom>
          <a:noFill/>
          <a:ln w="9525">
            <a:noFill/>
            <a:miter lim="800000"/>
            <a:headEnd/>
            <a:tailEnd/>
          </a:ln>
        </p:spPr>
      </p:pic>
      <p:sp>
        <p:nvSpPr>
          <p:cNvPr id="4" name="TextBox 3"/>
          <p:cNvSpPr txBox="1"/>
          <p:nvPr/>
        </p:nvSpPr>
        <p:spPr>
          <a:xfrm>
            <a:off x="762000" y="66675"/>
            <a:ext cx="7543800" cy="708025"/>
          </a:xfrm>
          <a:prstGeom prst="rect">
            <a:avLst/>
          </a:prstGeom>
          <a:noFill/>
        </p:spPr>
        <p:txBody>
          <a:bodyPr>
            <a:spAutoFit/>
          </a:bodyPr>
          <a:lstStyle/>
          <a:p>
            <a:pPr>
              <a:defRPr/>
            </a:pPr>
            <a:r>
              <a:rPr lang="en-US" dirty="0">
                <a:latin typeface="+mj-lt"/>
              </a:rPr>
              <a:t>Modern </a:t>
            </a:r>
            <a:r>
              <a:rPr lang="en-US" dirty="0">
                <a:solidFill>
                  <a:srgbClr val="FF0000"/>
                </a:solidFill>
                <a:latin typeface="+mj-lt"/>
              </a:rPr>
              <a:t>CMBS</a:t>
            </a:r>
            <a:r>
              <a:rPr lang="en-US" dirty="0">
                <a:latin typeface="+mj-lt"/>
              </a:rPr>
              <a:t> industry established in 1990s, grew to be major source of  permanent CRE finance in 2000s boom…</a:t>
            </a:r>
          </a:p>
        </p:txBody>
      </p:sp>
      <p:sp>
        <p:nvSpPr>
          <p:cNvPr id="5" name="TextBox 4"/>
          <p:cNvSpPr txBox="1"/>
          <p:nvPr/>
        </p:nvSpPr>
        <p:spPr>
          <a:xfrm>
            <a:off x="457200" y="5410199"/>
            <a:ext cx="8077200" cy="923330"/>
          </a:xfrm>
          <a:prstGeom prst="rect">
            <a:avLst/>
          </a:prstGeom>
          <a:noFill/>
        </p:spPr>
        <p:txBody>
          <a:bodyPr wrap="square">
            <a:spAutoFit/>
          </a:bodyPr>
          <a:lstStyle/>
          <a:p>
            <a:pPr>
              <a:defRPr/>
            </a:pPr>
            <a:r>
              <a:rPr lang="en-US" sz="1800" dirty="0">
                <a:latin typeface="+mj-lt"/>
              </a:rPr>
              <a:t>Note: Banks &amp; Thrifts provide shorter-term loans (&lt; 5 yrs) and about half is typically construction loans. Major long-term permanent financing of CRE is LICs &amp; CMBS (GSEs just </a:t>
            </a:r>
            <a:r>
              <a:rPr lang="en-US" sz="1800" dirty="0" err="1">
                <a:latin typeface="+mj-lt"/>
              </a:rPr>
              <a:t>apts</a:t>
            </a:r>
            <a:r>
              <a:rPr lang="en-US" sz="1800" dirty="0">
                <a:latin typeface="+mj-lt"/>
              </a:rPr>
              <a:t>).</a:t>
            </a:r>
          </a:p>
        </p:txBody>
      </p:sp>
      <p:sp>
        <p:nvSpPr>
          <p:cNvPr id="6" name="Footer Placeholder 5"/>
          <p:cNvSpPr>
            <a:spLocks noGrp="1"/>
          </p:cNvSpPr>
          <p:nvPr>
            <p:ph type="ftr" sz="quarter" idx="11"/>
          </p:nvPr>
        </p:nvSpPr>
        <p:spPr/>
        <p:txBody>
          <a:bodyPr/>
          <a:lstStyle/>
          <a:p>
            <a:pPr>
              <a:defRPr/>
            </a:pPr>
            <a:r>
              <a:rPr lang="en-US" smtClean="0"/>
              <a:t>© 2014 OnCourse Learning. All Rights Reserved.</a:t>
            </a:r>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pPr>
              <a:defRPr/>
            </a:pPr>
            <a:r>
              <a:rPr lang="en-US" smtClean="0"/>
              <a:t>© 2014 OnCourse Learning. All Rights Reserved.</a:t>
            </a:r>
            <a:endParaRPr lang="en-US"/>
          </a:p>
        </p:txBody>
      </p:sp>
      <p:sp>
        <p:nvSpPr>
          <p:cNvPr id="5" name="Slide Number Placeholder 3"/>
          <p:cNvSpPr>
            <a:spLocks noGrp="1"/>
          </p:cNvSpPr>
          <p:nvPr>
            <p:ph type="sldNum" sz="quarter" idx="12"/>
          </p:nvPr>
        </p:nvSpPr>
        <p:spPr/>
        <p:txBody>
          <a:bodyPr/>
          <a:lstStyle/>
          <a:p>
            <a:fld id="{8C42BB24-2BC0-4550-BDAC-EF27FADE4F7A}" type="slidenum">
              <a:rPr lang="en-US"/>
              <a:pPr/>
              <a:t>9</a:t>
            </a:fld>
            <a:endParaRPr lang="en-US"/>
          </a:p>
        </p:txBody>
      </p:sp>
      <p:sp>
        <p:nvSpPr>
          <p:cNvPr id="96259" name="Text Box 2"/>
          <p:cNvSpPr txBox="1">
            <a:spLocks noChangeArrowheads="1"/>
          </p:cNvSpPr>
          <p:nvPr/>
        </p:nvSpPr>
        <p:spPr bwMode="auto">
          <a:xfrm>
            <a:off x="457200" y="0"/>
            <a:ext cx="8229600" cy="641350"/>
          </a:xfrm>
          <a:prstGeom prst="rect">
            <a:avLst/>
          </a:prstGeom>
          <a:noFill/>
          <a:ln w="9525">
            <a:noFill/>
            <a:miter lim="800000"/>
            <a:headEnd/>
            <a:tailEnd/>
          </a:ln>
        </p:spPr>
        <p:txBody>
          <a:bodyPr>
            <a:spAutoFit/>
          </a:bodyPr>
          <a:lstStyle/>
          <a:p>
            <a:pPr eaLnBrk="1" hangingPunct="1">
              <a:spcBef>
                <a:spcPct val="50000"/>
              </a:spcBef>
            </a:pPr>
            <a:r>
              <a:rPr lang="en-US" sz="1800" b="1">
                <a:solidFill>
                  <a:srgbClr val="0000FF"/>
                </a:solidFill>
                <a:latin typeface="Arial" charset="0"/>
                <a:cs typeface="Arial" charset="0"/>
              </a:rPr>
              <a:t>Key</a:t>
            </a:r>
            <a:r>
              <a:rPr lang="en-US" sz="1800" b="1">
                <a:solidFill>
                  <a:srgbClr val="000000"/>
                </a:solidFill>
                <a:latin typeface="Arial" charset="0"/>
                <a:cs typeface="Arial" charset="0"/>
              </a:rPr>
              <a:t> to creation of CMBS industry in 1990s was devlpt by bond-rating agencies of the ability to rate the default-risk of CMBS tranches:</a:t>
            </a:r>
          </a:p>
        </p:txBody>
      </p:sp>
      <p:sp>
        <p:nvSpPr>
          <p:cNvPr id="96260" name="Text Box 3"/>
          <p:cNvSpPr txBox="1">
            <a:spLocks noChangeArrowheads="1"/>
          </p:cNvSpPr>
          <p:nvPr/>
        </p:nvSpPr>
        <p:spPr bwMode="auto">
          <a:xfrm>
            <a:off x="228600" y="685800"/>
            <a:ext cx="8915400" cy="6017032"/>
          </a:xfrm>
          <a:prstGeom prst="rect">
            <a:avLst/>
          </a:prstGeom>
          <a:noFill/>
          <a:ln w="9525">
            <a:noFill/>
            <a:miter lim="800000"/>
            <a:headEnd/>
            <a:tailEnd/>
          </a:ln>
        </p:spPr>
        <p:txBody>
          <a:bodyPr>
            <a:spAutoFit/>
          </a:bodyPr>
          <a:lstStyle/>
          <a:p>
            <a:pPr marL="233363" indent="-233363" eaLnBrk="1" hangingPunct="1">
              <a:spcBef>
                <a:spcPct val="25000"/>
              </a:spcBef>
              <a:buFontTx/>
              <a:buChar char="•"/>
            </a:pPr>
            <a:r>
              <a:rPr lang="en-US" sz="2000" b="1" dirty="0" smtClean="0">
                <a:solidFill>
                  <a:srgbClr val="000000"/>
                </a:solidFill>
                <a:latin typeface="Arial" charset="0"/>
                <a:cs typeface="Arial" charset="0"/>
              </a:rPr>
              <a:t>Bond </a:t>
            </a:r>
            <a:r>
              <a:rPr lang="en-US" sz="2000" b="1" dirty="0" err="1">
                <a:solidFill>
                  <a:srgbClr val="000000"/>
                </a:solidFill>
                <a:latin typeface="Arial" charset="0"/>
                <a:cs typeface="Arial" charset="0"/>
              </a:rPr>
              <a:t>mkt</a:t>
            </a:r>
            <a:r>
              <a:rPr lang="en-US" sz="2000" b="1" dirty="0">
                <a:solidFill>
                  <a:srgbClr val="000000"/>
                </a:solidFill>
                <a:latin typeface="Arial" charset="0"/>
                <a:cs typeface="Arial" charset="0"/>
              </a:rPr>
              <a:t> full of </a:t>
            </a:r>
            <a:r>
              <a:rPr lang="en-US" sz="2000" b="1" dirty="0">
                <a:solidFill>
                  <a:srgbClr val="0000FF"/>
                </a:solidFill>
                <a:latin typeface="Arial" charset="0"/>
                <a:cs typeface="Arial" charset="0"/>
              </a:rPr>
              <a:t>“passive investors”</a:t>
            </a:r>
            <a:r>
              <a:rPr lang="en-US" sz="2000" b="1" dirty="0">
                <a:solidFill>
                  <a:srgbClr val="000000"/>
                </a:solidFill>
                <a:latin typeface="Arial" charset="0"/>
                <a:cs typeface="Arial" charset="0"/>
              </a:rPr>
              <a:t> (lack time, resources, expertise to assess risk of individual bonds). Won’t invest w/out a reliable measure of default risk.</a:t>
            </a:r>
          </a:p>
          <a:p>
            <a:pPr marL="233363" indent="-233363" eaLnBrk="1" hangingPunct="1">
              <a:spcBef>
                <a:spcPct val="25000"/>
              </a:spcBef>
              <a:buFontTx/>
              <a:buChar char="•"/>
            </a:pPr>
            <a:r>
              <a:rPr lang="en-US" sz="2000" b="1" dirty="0" err="1" smtClean="0">
                <a:solidFill>
                  <a:srgbClr val="000000"/>
                </a:solidFill>
                <a:latin typeface="Arial" charset="0"/>
                <a:cs typeface="Arial" charset="0"/>
              </a:rPr>
              <a:t>CMBS</a:t>
            </a:r>
            <a:r>
              <a:rPr lang="en-US" sz="2000" b="1" dirty="0" smtClean="0">
                <a:solidFill>
                  <a:srgbClr val="000000"/>
                </a:solidFill>
                <a:latin typeface="Arial" charset="0"/>
                <a:cs typeface="Arial" charset="0"/>
              </a:rPr>
              <a:t> </a:t>
            </a:r>
            <a:r>
              <a:rPr lang="en-US" sz="2000" b="1" dirty="0">
                <a:solidFill>
                  <a:srgbClr val="000000"/>
                </a:solidFill>
                <a:latin typeface="Arial" charset="0"/>
                <a:cs typeface="Arial" charset="0"/>
              </a:rPr>
              <a:t>market could not develop until the investment industry figured out a way to apply traditional bond </a:t>
            </a:r>
            <a:r>
              <a:rPr lang="en-US" sz="2000" b="1" dirty="0" err="1">
                <a:solidFill>
                  <a:srgbClr val="000000"/>
                </a:solidFill>
                <a:latin typeface="Arial" charset="0"/>
                <a:cs typeface="Arial" charset="0"/>
              </a:rPr>
              <a:t>mkt</a:t>
            </a:r>
            <a:r>
              <a:rPr lang="en-US" sz="2000" b="1" dirty="0">
                <a:solidFill>
                  <a:srgbClr val="000000"/>
                </a:solidFill>
                <a:latin typeface="Arial" charset="0"/>
                <a:cs typeface="Arial" charset="0"/>
              </a:rPr>
              <a:t> credit risk ratings to </a:t>
            </a:r>
            <a:r>
              <a:rPr lang="en-US" sz="2000" b="1" dirty="0" err="1">
                <a:solidFill>
                  <a:srgbClr val="000000"/>
                </a:solidFill>
                <a:latin typeface="Arial" charset="0"/>
                <a:cs typeface="Arial" charset="0"/>
              </a:rPr>
              <a:t>CMBS</a:t>
            </a:r>
            <a:r>
              <a:rPr lang="en-US" sz="2000" b="1" dirty="0">
                <a:solidFill>
                  <a:srgbClr val="000000"/>
                </a:solidFill>
                <a:latin typeface="Arial" charset="0"/>
                <a:cs typeface="Arial" charset="0"/>
              </a:rPr>
              <a:t>. </a:t>
            </a:r>
          </a:p>
          <a:p>
            <a:pPr marL="233363" indent="-233363" eaLnBrk="1" hangingPunct="1">
              <a:spcBef>
                <a:spcPct val="25000"/>
              </a:spcBef>
              <a:buFontTx/>
              <a:buChar char="•"/>
            </a:pPr>
            <a:r>
              <a:rPr lang="en-US" sz="2000" b="1" dirty="0">
                <a:solidFill>
                  <a:srgbClr val="000000"/>
                </a:solidFill>
                <a:latin typeface="Arial" charset="0"/>
                <a:cs typeface="Arial" charset="0"/>
              </a:rPr>
              <a:t>This was done via sequential payment and </a:t>
            </a:r>
            <a:r>
              <a:rPr lang="en-US" sz="2000" b="1" dirty="0">
                <a:solidFill>
                  <a:srgbClr val="0000FF"/>
                </a:solidFill>
                <a:latin typeface="Arial" charset="0"/>
                <a:cs typeface="Arial" charset="0"/>
              </a:rPr>
              <a:t>sequential default assignment</a:t>
            </a:r>
            <a:r>
              <a:rPr lang="en-US" sz="2000" b="1" dirty="0">
                <a:solidFill>
                  <a:srgbClr val="000000"/>
                </a:solidFill>
                <a:latin typeface="Arial" charset="0"/>
                <a:cs typeface="Arial" charset="0"/>
              </a:rPr>
              <a:t> in the </a:t>
            </a:r>
            <a:r>
              <a:rPr lang="en-US" sz="2000" b="1" i="1" dirty="0" err="1">
                <a:solidFill>
                  <a:srgbClr val="000000"/>
                </a:solidFill>
                <a:latin typeface="Arial" charset="0"/>
                <a:cs typeface="Arial" charset="0"/>
              </a:rPr>
              <a:t>tranching</a:t>
            </a:r>
            <a:r>
              <a:rPr lang="en-US" sz="2000" b="1" dirty="0">
                <a:solidFill>
                  <a:srgbClr val="000000"/>
                </a:solidFill>
                <a:latin typeface="Arial" charset="0"/>
                <a:cs typeface="Arial" charset="0"/>
              </a:rPr>
              <a:t> of the securities issued from the </a:t>
            </a:r>
            <a:r>
              <a:rPr lang="en-US" sz="2000" b="1" dirty="0" err="1">
                <a:solidFill>
                  <a:srgbClr val="000000"/>
                </a:solidFill>
                <a:latin typeface="Arial" charset="0"/>
                <a:cs typeface="Arial" charset="0"/>
              </a:rPr>
              <a:t>CMBS</a:t>
            </a:r>
            <a:r>
              <a:rPr lang="en-US" sz="2000" b="1" dirty="0">
                <a:solidFill>
                  <a:srgbClr val="000000"/>
                </a:solidFill>
                <a:latin typeface="Arial" charset="0"/>
                <a:cs typeface="Arial" charset="0"/>
              </a:rPr>
              <a:t> pool (“waterfalls”). </a:t>
            </a:r>
          </a:p>
          <a:p>
            <a:pPr marL="233363" indent="-233363" eaLnBrk="1" hangingPunct="1">
              <a:spcBef>
                <a:spcPct val="25000"/>
              </a:spcBef>
              <a:buFontTx/>
              <a:buChar char="•"/>
            </a:pPr>
            <a:r>
              <a:rPr lang="en-US" sz="2000" b="1" dirty="0" smtClean="0">
                <a:solidFill>
                  <a:srgbClr val="000000"/>
                </a:solidFill>
                <a:latin typeface="Arial" charset="0"/>
                <a:cs typeface="Arial" charset="0"/>
              </a:rPr>
              <a:t>When </a:t>
            </a:r>
            <a:r>
              <a:rPr lang="en-US" sz="2000" b="1" dirty="0">
                <a:solidFill>
                  <a:srgbClr val="000000"/>
                </a:solidFill>
                <a:latin typeface="Arial" charset="0"/>
                <a:cs typeface="Arial" charset="0"/>
              </a:rPr>
              <a:t>a </a:t>
            </a:r>
            <a:r>
              <a:rPr lang="en-US" sz="2000" b="1" dirty="0" err="1">
                <a:solidFill>
                  <a:srgbClr val="000000"/>
                </a:solidFill>
                <a:latin typeface="Arial" charset="0"/>
                <a:cs typeface="Arial" charset="0"/>
              </a:rPr>
              <a:t>CMBS</a:t>
            </a:r>
            <a:r>
              <a:rPr lang="en-US" sz="2000" b="1" dirty="0">
                <a:solidFill>
                  <a:srgbClr val="000000"/>
                </a:solidFill>
                <a:latin typeface="Arial" charset="0"/>
                <a:cs typeface="Arial" charset="0"/>
              </a:rPr>
              <a:t> tranche obtains a bond rating, investors who know little or nothing about </a:t>
            </a:r>
            <a:r>
              <a:rPr lang="en-US" sz="2000" b="1" dirty="0" err="1">
                <a:solidFill>
                  <a:srgbClr val="000000"/>
                </a:solidFill>
                <a:latin typeface="Arial" charset="0"/>
                <a:cs typeface="Arial" charset="0"/>
              </a:rPr>
              <a:t>CRE</a:t>
            </a:r>
            <a:r>
              <a:rPr lang="en-US" sz="2000" b="1" dirty="0">
                <a:solidFill>
                  <a:srgbClr val="000000"/>
                </a:solidFill>
                <a:latin typeface="Arial" charset="0"/>
                <a:cs typeface="Arial" charset="0"/>
              </a:rPr>
              <a:t> feel comfortable working under the assumption that </a:t>
            </a:r>
            <a:r>
              <a:rPr lang="en-US" sz="2000" b="1" dirty="0">
                <a:solidFill>
                  <a:srgbClr val="0000FF"/>
                </a:solidFill>
                <a:latin typeface="Arial" charset="0"/>
                <a:cs typeface="Arial" charset="0"/>
              </a:rPr>
              <a:t>default risk of that tranche is very similar to the default risk of any other bond with the same rating</a:t>
            </a:r>
            <a:r>
              <a:rPr lang="en-US" sz="2000" b="1" dirty="0">
                <a:solidFill>
                  <a:srgbClr val="000000"/>
                </a:solidFill>
                <a:latin typeface="Arial" charset="0"/>
                <a:cs typeface="Arial" charset="0"/>
              </a:rPr>
              <a:t>. (Post ‘08 ratings have had to - &amp; by now can get away with? – being qualified as “(</a:t>
            </a:r>
            <a:r>
              <a:rPr lang="en-US" sz="2000" b="1" dirty="0" err="1">
                <a:solidFill>
                  <a:srgbClr val="000000"/>
                </a:solidFill>
                <a:latin typeface="Arial" charset="0"/>
                <a:cs typeface="Arial" charset="0"/>
              </a:rPr>
              <a:t>sf</a:t>
            </a:r>
            <a:r>
              <a:rPr lang="en-US" sz="2000" b="1" dirty="0">
                <a:solidFill>
                  <a:srgbClr val="000000"/>
                </a:solidFill>
                <a:latin typeface="Arial" charset="0"/>
                <a:cs typeface="Arial" charset="0"/>
              </a:rPr>
              <a:t>)”.) </a:t>
            </a:r>
          </a:p>
          <a:p>
            <a:pPr marL="233363" indent="-233363" eaLnBrk="1" hangingPunct="1">
              <a:spcBef>
                <a:spcPct val="25000"/>
              </a:spcBef>
              <a:buFontTx/>
              <a:buChar char="•"/>
            </a:pPr>
            <a:r>
              <a:rPr lang="en-US" sz="2000" b="1" dirty="0" smtClean="0">
                <a:solidFill>
                  <a:srgbClr val="000000"/>
                </a:solidFill>
                <a:latin typeface="Arial" charset="0"/>
                <a:cs typeface="Arial" charset="0"/>
              </a:rPr>
              <a:t>This </a:t>
            </a:r>
            <a:r>
              <a:rPr lang="en-US" sz="2000" b="1" dirty="0">
                <a:solidFill>
                  <a:srgbClr val="000000"/>
                </a:solidFill>
                <a:latin typeface="Arial" charset="0"/>
                <a:cs typeface="Arial" charset="0"/>
              </a:rPr>
              <a:t>vastly expands the pool of potential investors and makes the public market for </a:t>
            </a:r>
            <a:r>
              <a:rPr lang="en-US" sz="2000" b="1" dirty="0" err="1">
                <a:solidFill>
                  <a:srgbClr val="000000"/>
                </a:solidFill>
                <a:latin typeface="Arial" charset="0"/>
                <a:cs typeface="Arial" charset="0"/>
              </a:rPr>
              <a:t>CMBS</a:t>
            </a:r>
            <a:r>
              <a:rPr lang="en-US" sz="2000" b="1" dirty="0">
                <a:solidFill>
                  <a:srgbClr val="000000"/>
                </a:solidFill>
                <a:latin typeface="Arial" charset="0"/>
                <a:cs typeface="Arial" charset="0"/>
              </a:rPr>
              <a:t> viable.</a:t>
            </a:r>
          </a:p>
          <a:p>
            <a:pPr marL="233363" indent="-233363" eaLnBrk="1" hangingPunct="1">
              <a:spcBef>
                <a:spcPct val="25000"/>
              </a:spcBef>
              <a:buFontTx/>
              <a:buChar char="•"/>
            </a:pPr>
            <a:r>
              <a:rPr lang="en-US" sz="2000" b="1" dirty="0" smtClean="0">
                <a:solidFill>
                  <a:srgbClr val="000000"/>
                </a:solidFill>
                <a:latin typeface="Arial" charset="0"/>
                <a:cs typeface="Arial" charset="0"/>
              </a:rPr>
              <a:t>Bond </a:t>
            </a:r>
            <a:r>
              <a:rPr lang="en-US" sz="2000" b="1" dirty="0" err="1">
                <a:solidFill>
                  <a:srgbClr val="000000"/>
                </a:solidFill>
                <a:latin typeface="Arial" charset="0"/>
                <a:cs typeface="Arial" charset="0"/>
              </a:rPr>
              <a:t>mkt</a:t>
            </a:r>
            <a:r>
              <a:rPr lang="en-US" sz="2000" b="1" dirty="0">
                <a:solidFill>
                  <a:srgbClr val="000000"/>
                </a:solidFill>
                <a:latin typeface="Arial" charset="0"/>
                <a:cs typeface="Arial" charset="0"/>
              </a:rPr>
              <a:t> is currently (post 2008) “unsure” about the </a:t>
            </a:r>
            <a:r>
              <a:rPr lang="en-US" sz="2000" b="1" dirty="0" err="1">
                <a:solidFill>
                  <a:srgbClr val="000000"/>
                </a:solidFill>
                <a:latin typeface="Arial" charset="0"/>
                <a:cs typeface="Arial" charset="0"/>
              </a:rPr>
              <a:t>CMBS</a:t>
            </a:r>
            <a:r>
              <a:rPr lang="en-US" sz="2000" b="1" dirty="0">
                <a:solidFill>
                  <a:srgbClr val="000000"/>
                </a:solidFill>
                <a:latin typeface="Arial" charset="0"/>
                <a:cs typeface="Arial" charset="0"/>
              </a:rPr>
              <a:t> rating process, “worried” about the underlying </a:t>
            </a:r>
            <a:r>
              <a:rPr lang="en-US" sz="2000" b="1" dirty="0" err="1">
                <a:solidFill>
                  <a:srgbClr val="000000"/>
                </a:solidFill>
                <a:latin typeface="Arial" charset="0"/>
                <a:cs typeface="Arial" charset="0"/>
              </a:rPr>
              <a:t>CRE</a:t>
            </a:r>
            <a:r>
              <a:rPr lang="en-US" sz="2000" b="1" dirty="0">
                <a:solidFill>
                  <a:srgbClr val="000000"/>
                </a:solidFill>
                <a:latin typeface="Arial" charset="0"/>
                <a:cs typeface="Arial" charset="0"/>
              </a:rPr>
              <a:t> economics, but I think recovery is likely within 2-5 years.</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Number Placeholder 3"/>
          <p:cNvSpPr>
            <a:spLocks noGrp="1"/>
          </p:cNvSpPr>
          <p:nvPr>
            <p:ph type="sldNum" sz="quarter" idx="12"/>
          </p:nvPr>
        </p:nvSpPr>
        <p:spPr>
          <a:noFill/>
          <a:ln>
            <a:miter lim="800000"/>
            <a:headEnd/>
            <a:tailEnd/>
          </a:ln>
        </p:spPr>
        <p:txBody>
          <a:bodyPr/>
          <a:lstStyle/>
          <a:p>
            <a:fld id="{BB20BF32-2BCB-4752-A8A8-21290F010D5A}" type="slidenum">
              <a:rPr lang="en-US"/>
              <a:pPr/>
              <a:t>10</a:t>
            </a:fld>
            <a:endParaRPr lang="en-US"/>
          </a:p>
        </p:txBody>
      </p:sp>
      <p:sp>
        <p:nvSpPr>
          <p:cNvPr id="470018" name="Text Box 2"/>
          <p:cNvSpPr txBox="1">
            <a:spLocks noChangeArrowheads="1"/>
          </p:cNvSpPr>
          <p:nvPr/>
        </p:nvSpPr>
        <p:spPr bwMode="auto">
          <a:xfrm>
            <a:off x="228600" y="152400"/>
            <a:ext cx="8763000" cy="823913"/>
          </a:xfrm>
          <a:prstGeom prst="rect">
            <a:avLst/>
          </a:prstGeom>
          <a:noFill/>
          <a:ln w="9525">
            <a:noFill/>
            <a:miter lim="800000"/>
            <a:headEnd/>
            <a:tailEnd/>
          </a:ln>
          <a:effectLst/>
        </p:spPr>
        <p:txBody>
          <a:bodyPr>
            <a:spAutoFit/>
          </a:bodyPr>
          <a:lstStyle/>
          <a:p>
            <a:pPr>
              <a:defRPr/>
            </a:pPr>
            <a:r>
              <a:rPr lang="en-US" sz="2800">
                <a:effectLst>
                  <a:outerShdw blurRad="38100" dist="38100" dir="2700000" algn="tl">
                    <a:srgbClr val="FFFFFF"/>
                  </a:outerShdw>
                </a:effectLst>
              </a:rPr>
              <a:t>20.2 CMBS Structure: Tranching &amp; Subordination…</a:t>
            </a:r>
          </a:p>
          <a:p>
            <a:pPr>
              <a:defRPr/>
            </a:pPr>
            <a:r>
              <a:rPr lang="en-US">
                <a:effectLst>
                  <a:outerShdw blurRad="38100" dist="38100" dir="2700000" algn="tl">
                    <a:srgbClr val="FFFFFF"/>
                  </a:outerShdw>
                </a:effectLst>
              </a:rPr>
              <a:t> </a:t>
            </a:r>
          </a:p>
        </p:txBody>
      </p:sp>
      <p:sp>
        <p:nvSpPr>
          <p:cNvPr id="470019" name="Text Box 3"/>
          <p:cNvSpPr txBox="1">
            <a:spLocks noChangeArrowheads="1"/>
          </p:cNvSpPr>
          <p:nvPr/>
        </p:nvSpPr>
        <p:spPr bwMode="auto">
          <a:xfrm>
            <a:off x="304800" y="533400"/>
            <a:ext cx="8610600" cy="6248400"/>
          </a:xfrm>
          <a:prstGeom prst="rect">
            <a:avLst/>
          </a:prstGeom>
          <a:noFill/>
          <a:ln w="9525">
            <a:noFill/>
            <a:miter lim="800000"/>
            <a:headEnd/>
            <a:tailEnd/>
          </a:ln>
          <a:effectLst/>
        </p:spPr>
        <p:txBody>
          <a:bodyPr>
            <a:spAutoFit/>
          </a:bodyPr>
          <a:lstStyle/>
          <a:p>
            <a:pPr>
              <a:defRPr/>
            </a:pPr>
            <a:endParaRPr lang="en-US" sz="1800" dirty="0">
              <a:effectLst>
                <a:outerShdw blurRad="38100" dist="38100" dir="2700000" algn="tl">
                  <a:srgbClr val="FFFFFF"/>
                </a:outerShdw>
              </a:effectLst>
            </a:endParaRPr>
          </a:p>
          <a:p>
            <a:pPr>
              <a:defRPr/>
            </a:pPr>
            <a:r>
              <a:rPr lang="en-US" sz="1800" dirty="0">
                <a:effectLst>
                  <a:outerShdw blurRad="38100" dist="38100" dir="2700000" algn="tl">
                    <a:srgbClr val="FFFFFF"/>
                  </a:outerShdw>
                </a:effectLst>
              </a:rPr>
              <a:t>Basic Structure … </a:t>
            </a:r>
            <a:r>
              <a:rPr lang="en-US" sz="1800" dirty="0"/>
              <a:t>A senior/subordinate structure in which the cash flow from the pool of underlying commercial mortgages is used to create distinct classes of securities (bonds); the pool is cut up into tranches.</a:t>
            </a:r>
          </a:p>
          <a:p>
            <a:pPr>
              <a:defRPr/>
            </a:pPr>
            <a:endParaRPr lang="en-US" sz="1800" dirty="0">
              <a:effectLst>
                <a:outerShdw blurRad="38100" dist="38100" dir="2700000" algn="tl">
                  <a:srgbClr val="FFFFFF"/>
                </a:outerShdw>
              </a:effectLst>
            </a:endParaRPr>
          </a:p>
          <a:p>
            <a:pPr>
              <a:defRPr/>
            </a:pPr>
            <a:r>
              <a:rPr lang="en-US" sz="1800" dirty="0" err="1">
                <a:effectLst>
                  <a:outerShdw blurRad="38100" dist="38100" dir="2700000" algn="tl">
                    <a:srgbClr val="FFFFFF"/>
                  </a:outerShdw>
                </a:effectLst>
              </a:rPr>
              <a:t>Tranching</a:t>
            </a:r>
            <a:r>
              <a:rPr lang="en-US" sz="1800" dirty="0">
                <a:effectLst>
                  <a:outerShdw blurRad="38100" dist="38100" dir="2700000" algn="tl">
                    <a:srgbClr val="FFFFFF"/>
                  </a:outerShdw>
                </a:effectLst>
              </a:rPr>
              <a:t> cash flow claim priority involves two primary dimensions: </a:t>
            </a:r>
          </a:p>
          <a:p>
            <a:pPr>
              <a:defRPr/>
            </a:pPr>
            <a:endParaRPr lang="en-US" sz="1800" dirty="0">
              <a:effectLst>
                <a:outerShdw blurRad="38100" dist="38100" dir="2700000" algn="tl">
                  <a:srgbClr val="FFFFFF"/>
                </a:outerShdw>
              </a:effectLst>
            </a:endParaRPr>
          </a:p>
          <a:p>
            <a:pPr lvl="3">
              <a:buFontTx/>
              <a:buChar char="•"/>
              <a:defRPr/>
            </a:pPr>
            <a:r>
              <a:rPr lang="en-US" sz="1800" dirty="0">
                <a:solidFill>
                  <a:srgbClr val="FF0000"/>
                </a:solidFill>
                <a:effectLst>
                  <a:outerShdw blurRad="38100" dist="38100" dir="2700000" algn="tl">
                    <a:srgbClr val="FFFFFF"/>
                  </a:outerShdw>
                </a:effectLst>
              </a:rPr>
              <a:t> Loan Contractual Retirement. </a:t>
            </a:r>
            <a:r>
              <a:rPr lang="en-US" sz="1800" dirty="0">
                <a:solidFill>
                  <a:srgbClr val="FF0000"/>
                </a:solidFill>
                <a:effectLst>
                  <a:outerShdw blurRad="38100" dist="38100" dir="2700000" algn="tl">
                    <a:srgbClr val="FFFFFF"/>
                  </a:outerShdw>
                </a:effectLst>
                <a:sym typeface="Wingdings" pitchFamily="2" charset="2"/>
              </a:rPr>
              <a:t> Duration / Interest Rate Risk.</a:t>
            </a:r>
            <a:endParaRPr lang="en-US" sz="1800" dirty="0">
              <a:solidFill>
                <a:srgbClr val="FF0000"/>
              </a:solidFill>
              <a:effectLst>
                <a:outerShdw blurRad="38100" dist="38100" dir="2700000" algn="tl">
                  <a:srgbClr val="FFFFFF"/>
                </a:outerShdw>
              </a:effectLst>
            </a:endParaRPr>
          </a:p>
          <a:p>
            <a:pPr lvl="4">
              <a:defRPr/>
            </a:pPr>
            <a:endParaRPr lang="en-US" sz="1800" dirty="0">
              <a:solidFill>
                <a:srgbClr val="FF0000"/>
              </a:solidFill>
              <a:effectLst>
                <a:outerShdw blurRad="38100" dist="38100" dir="2700000" algn="tl">
                  <a:srgbClr val="FFFFFF"/>
                </a:outerShdw>
              </a:effectLst>
            </a:endParaRPr>
          </a:p>
          <a:p>
            <a:pPr lvl="3">
              <a:buFontTx/>
              <a:buChar char="•"/>
              <a:defRPr/>
            </a:pPr>
            <a:r>
              <a:rPr lang="en-US" sz="1800" dirty="0">
                <a:solidFill>
                  <a:srgbClr val="FF0000"/>
                </a:solidFill>
                <a:effectLst>
                  <a:outerShdw blurRad="38100" dist="38100" dir="2700000" algn="tl">
                    <a:srgbClr val="FFFFFF"/>
                  </a:outerShdw>
                </a:effectLst>
              </a:rPr>
              <a:t> Credit Losses. </a:t>
            </a:r>
            <a:r>
              <a:rPr lang="en-US" sz="1800" dirty="0">
                <a:solidFill>
                  <a:srgbClr val="FF0000"/>
                </a:solidFill>
                <a:effectLst>
                  <a:outerShdw blurRad="38100" dist="38100" dir="2700000" algn="tl">
                    <a:srgbClr val="FFFFFF"/>
                  </a:outerShdw>
                </a:effectLst>
                <a:sym typeface="Wingdings" pitchFamily="2" charset="2"/>
              </a:rPr>
              <a:t> Default Risk.</a:t>
            </a:r>
            <a:endParaRPr lang="en-US" sz="1800" dirty="0">
              <a:solidFill>
                <a:srgbClr val="FF0000"/>
              </a:solidFill>
              <a:effectLst>
                <a:outerShdw blurRad="38100" dist="38100" dir="2700000" algn="tl">
                  <a:srgbClr val="FFFFFF"/>
                </a:outerShdw>
              </a:effectLst>
            </a:endParaRPr>
          </a:p>
          <a:p>
            <a:pPr>
              <a:defRPr/>
            </a:pPr>
            <a:endParaRPr lang="en-US" sz="1800" dirty="0">
              <a:effectLst>
                <a:outerShdw blurRad="38100" dist="38100" dir="2700000" algn="tl">
                  <a:srgbClr val="FFFFFF"/>
                </a:outerShdw>
              </a:effectLst>
            </a:endParaRPr>
          </a:p>
          <a:p>
            <a:pPr>
              <a:defRPr/>
            </a:pPr>
            <a:r>
              <a:rPr lang="en-US" sz="1800" dirty="0">
                <a:effectLst>
                  <a:outerShdw blurRad="38100" dist="38100" dir="2700000" algn="tl">
                    <a:srgbClr val="FFFFFF"/>
                  </a:outerShdw>
                </a:effectLst>
              </a:rPr>
              <a:t>In CMBS it is usually the default risk dimension that is most important (most commercial mortgages have “prepayment protection”).</a:t>
            </a:r>
          </a:p>
          <a:p>
            <a:pPr>
              <a:defRPr/>
            </a:pPr>
            <a:endParaRPr lang="en-US" sz="1800" dirty="0">
              <a:effectLst>
                <a:outerShdw blurRad="38100" dist="38100" dir="2700000" algn="tl">
                  <a:srgbClr val="FFFFFF"/>
                </a:outerShdw>
              </a:effectLst>
            </a:endParaRPr>
          </a:p>
          <a:p>
            <a:pPr>
              <a:defRPr/>
            </a:pPr>
            <a:r>
              <a:rPr lang="en-US" sz="1800" dirty="0">
                <a:effectLst>
                  <a:outerShdw blurRad="38100" dist="38100" dir="2700000" algn="tl">
                    <a:srgbClr val="FFFFFF"/>
                  </a:outerShdw>
                </a:effectLst>
              </a:rPr>
              <a:t>The opposite used to be true in RMBS, where duration was traditionally the prime concern, due to the greater prepayment risk in residential loans (RMBS pools from FNMA FHLMC had “default protection”).</a:t>
            </a:r>
          </a:p>
          <a:p>
            <a:pPr>
              <a:defRPr/>
            </a:pPr>
            <a:endParaRPr lang="en-US" sz="1800" dirty="0">
              <a:effectLst>
                <a:outerShdw blurRad="38100" dist="38100" dir="2700000" algn="tl">
                  <a:srgbClr val="FFFFFF"/>
                </a:outerShdw>
              </a:effectLst>
            </a:endParaRPr>
          </a:p>
          <a:p>
            <a:pPr>
              <a:defRPr/>
            </a:pPr>
            <a:r>
              <a:rPr lang="en-US" sz="1800" dirty="0">
                <a:effectLst>
                  <a:outerShdw blurRad="38100" dist="38100" dir="2700000" algn="tl">
                    <a:srgbClr val="FFFFFF"/>
                  </a:outerShdw>
                </a:effectLst>
              </a:rPr>
              <a:t>The way the CMBS industry has worked, an “IO” class is “stripped” off of the other securities (from the excess of pool loan coupon interest over the A-Tranche coupon interest), providing shorter-duration securities that have been major source of profit to CMBS issuers. </a:t>
            </a:r>
          </a:p>
        </p:txBody>
      </p:sp>
      <p:sp>
        <p:nvSpPr>
          <p:cNvPr id="5" name="Footer Placeholder 4"/>
          <p:cNvSpPr>
            <a:spLocks noGrp="1"/>
          </p:cNvSpPr>
          <p:nvPr>
            <p:ph type="ftr" sz="quarter" idx="11"/>
          </p:nvPr>
        </p:nvSpPr>
        <p:spPr/>
        <p:txBody>
          <a:bodyPr/>
          <a:lstStyle/>
          <a:p>
            <a:pPr>
              <a:defRPr/>
            </a:pPr>
            <a:r>
              <a:rPr lang="en-US" smtClean="0"/>
              <a:t>© 2014 OnCourse Learning. All Rights Reserved.</a:t>
            </a:r>
            <a:endParaRPr 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1"/>
          <p:cNvSpPr txBox="1">
            <a:spLocks/>
          </p:cNvSpPr>
          <p:nvPr/>
        </p:nvSpPr>
        <p:spPr bwMode="auto">
          <a:xfrm>
            <a:off x="685800" y="6350"/>
            <a:ext cx="7772400" cy="5270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lgn="ctr" rtl="0" eaLnBrk="0" fontAlgn="base" hangingPunct="0">
              <a:spcBef>
                <a:spcPct val="0"/>
              </a:spcBef>
              <a:spcAft>
                <a:spcPct val="0"/>
              </a:spcAft>
              <a:defRPr sz="4400" kern="1200">
                <a:solidFill>
                  <a:schemeClr val="tx2"/>
                </a:solidFill>
                <a:effectLst>
                  <a:outerShdw blurRad="38100" dist="38100" dir="2700000" algn="tl">
                    <a:srgbClr val="FFFFFF"/>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2pPr>
            <a:lvl3pPr algn="ctr" rtl="0" eaLnBrk="0" fontAlgn="base" hangingPunct="0">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3pPr>
            <a:lvl4pPr algn="ctr" rtl="0" eaLnBrk="0" fontAlgn="base" hangingPunct="0">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4pPr>
            <a:lvl5pPr algn="ctr" rtl="0" eaLnBrk="0" fontAlgn="base" hangingPunct="0">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5pPr>
            <a:lvl6pPr marL="457200" algn="ctr" rtl="0" fontAlgn="base">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6pPr>
            <a:lvl7pPr marL="914400" algn="ctr" rtl="0" fontAlgn="base">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7pPr>
            <a:lvl8pPr marL="1371600" algn="ctr" rtl="0" fontAlgn="base">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8pPr>
            <a:lvl9pPr marL="1828800" algn="ctr" rtl="0" fontAlgn="base">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9pPr>
          </a:lstStyle>
          <a:p>
            <a:pPr>
              <a:defRPr/>
            </a:pPr>
            <a:r>
              <a:rPr lang="en-US" sz="2400" smtClean="0"/>
              <a:t>20.2.1 A Simplified Numerical Example of Tranching</a:t>
            </a:r>
            <a:endParaRPr lang="en-US" sz="2400" dirty="0"/>
          </a:p>
        </p:txBody>
      </p:sp>
      <p:sp>
        <p:nvSpPr>
          <p:cNvPr id="5" name="Slide Number Placeholder 4"/>
          <p:cNvSpPr>
            <a:spLocks noGrp="1"/>
          </p:cNvSpPr>
          <p:nvPr>
            <p:ph type="sldNum" sz="quarter" idx="12"/>
          </p:nvPr>
        </p:nvSpPr>
        <p:spPr/>
        <p:txBody>
          <a:bodyPr/>
          <a:lstStyle/>
          <a:p>
            <a:fld id="{48A99278-0183-414C-88A9-7F7A59B915A5}" type="slidenum">
              <a:rPr lang="en-US" smtClean="0"/>
              <a:pPr/>
              <a:t>11</a:t>
            </a:fld>
            <a:endParaRPr lang="en-US"/>
          </a:p>
        </p:txBody>
      </p:sp>
      <p:sp>
        <p:nvSpPr>
          <p:cNvPr id="6" name="Footer Placeholder 5"/>
          <p:cNvSpPr>
            <a:spLocks noGrp="1"/>
          </p:cNvSpPr>
          <p:nvPr>
            <p:ph type="ftr" sz="quarter" idx="11"/>
          </p:nvPr>
        </p:nvSpPr>
        <p:spPr/>
        <p:txBody>
          <a:bodyPr/>
          <a:lstStyle/>
          <a:p>
            <a:pPr>
              <a:defRPr/>
            </a:pPr>
            <a:r>
              <a:rPr lang="en-US" smtClean="0"/>
              <a:t>© 2014 OnCourse Learning. All Rights Reserved.</a:t>
            </a:r>
            <a:endParaRPr lang="en-US"/>
          </a:p>
        </p:txBody>
      </p:sp>
      <p:grpSp>
        <p:nvGrpSpPr>
          <p:cNvPr id="9" name="Group 8"/>
          <p:cNvGrpSpPr/>
          <p:nvPr/>
        </p:nvGrpSpPr>
        <p:grpSpPr>
          <a:xfrm>
            <a:off x="457200" y="1670050"/>
            <a:ext cx="8506599" cy="4502150"/>
            <a:chOff x="457200" y="1670050"/>
            <a:chExt cx="8506599" cy="4502150"/>
          </a:xfrm>
        </p:grpSpPr>
        <p:pic>
          <p:nvPicPr>
            <p:cNvPr id="100356" name="Picture 4"/>
            <p:cNvPicPr>
              <a:picLocks noChangeAspect="1" noChangeArrowheads="1"/>
            </p:cNvPicPr>
            <p:nvPr/>
          </p:nvPicPr>
          <p:blipFill>
            <a:blip r:embed="rId2" cstate="print"/>
            <a:srcRect/>
            <a:stretch>
              <a:fillRect/>
            </a:stretch>
          </p:blipFill>
          <p:spPr bwMode="auto">
            <a:xfrm>
              <a:off x="457200" y="1670050"/>
              <a:ext cx="8229600" cy="4502150"/>
            </a:xfrm>
            <a:prstGeom prst="rect">
              <a:avLst/>
            </a:prstGeom>
            <a:noFill/>
            <a:ln w="9525">
              <a:solidFill>
                <a:schemeClr val="tx1"/>
              </a:solidFill>
              <a:miter lim="800000"/>
              <a:headEnd/>
              <a:tailEnd/>
            </a:ln>
          </p:spPr>
        </p:pic>
        <p:sp>
          <p:nvSpPr>
            <p:cNvPr id="7" name="Rectangle 6"/>
            <p:cNvSpPr/>
            <p:nvPr/>
          </p:nvSpPr>
          <p:spPr>
            <a:xfrm rot="16200000">
              <a:off x="7888188" y="4944190"/>
              <a:ext cx="1905001" cy="246221"/>
            </a:xfrm>
            <a:prstGeom prst="rect">
              <a:avLst/>
            </a:prstGeom>
          </p:spPr>
          <p:txBody>
            <a:bodyPr wrap="square">
              <a:spAutoFit/>
            </a:bodyPr>
            <a:lstStyle/>
            <a:p>
              <a:r>
                <a:rPr lang="en-US" sz="1000" dirty="0" smtClean="0">
                  <a:latin typeface="Calibri" pitchFamily="34" charset="0"/>
                </a:rPr>
                <a:t>© </a:t>
              </a:r>
              <a:r>
                <a:rPr lang="en-US" sz="1000" dirty="0">
                  <a:latin typeface="Calibri" pitchFamily="34" charset="0"/>
                </a:rPr>
                <a:t>OnCourse Learning</a:t>
              </a:r>
            </a:p>
          </p:txBody>
        </p:sp>
      </p:grpSp>
      <p:sp>
        <p:nvSpPr>
          <p:cNvPr id="8" name="Rectangle 7"/>
          <p:cNvSpPr/>
          <p:nvPr/>
        </p:nvSpPr>
        <p:spPr>
          <a:xfrm>
            <a:off x="457200" y="762000"/>
            <a:ext cx="8229600" cy="707886"/>
          </a:xfrm>
          <a:prstGeom prst="rect">
            <a:avLst/>
          </a:prstGeom>
        </p:spPr>
        <p:txBody>
          <a:bodyPr wrap="square">
            <a:spAutoFit/>
          </a:bodyPr>
          <a:lstStyle/>
          <a:p>
            <a:r>
              <a:rPr lang="en-US" sz="2000" b="1" dirty="0">
                <a:solidFill>
                  <a:srgbClr val="00B0F0"/>
                </a:solidFill>
                <a:latin typeface="Calibri" pitchFamily="34" charset="0"/>
              </a:rPr>
              <a:t>EXHIBIT 20-3 </a:t>
            </a:r>
            <a:r>
              <a:rPr lang="en-US" sz="2000" dirty="0" err="1">
                <a:latin typeface="Calibri" pitchFamily="34" charset="0"/>
              </a:rPr>
              <a:t>CMBS</a:t>
            </a:r>
            <a:r>
              <a:rPr lang="en-US" sz="2000" dirty="0">
                <a:latin typeface="Calibri" pitchFamily="34" charset="0"/>
              </a:rPr>
              <a:t> Mortgage Securitization Basics: Numerical Example of </a:t>
            </a:r>
            <a:r>
              <a:rPr lang="en-US" sz="2000" dirty="0" err="1">
                <a:latin typeface="Calibri" pitchFamily="34" charset="0"/>
              </a:rPr>
              <a:t>Tranching</a:t>
            </a:r>
            <a:r>
              <a:rPr lang="en-US" sz="2000" dirty="0">
                <a:latin typeface="Calibri" pitchFamily="34" charset="0"/>
              </a:rPr>
              <a:t> and Senior/Subordinate </a:t>
            </a:r>
            <a:r>
              <a:rPr lang="en-US" sz="2000" dirty="0" smtClean="0">
                <a:latin typeface="Calibri" pitchFamily="34" charset="0"/>
              </a:rPr>
              <a:t>Structure</a:t>
            </a:r>
            <a:endParaRPr lang="en-US" sz="2000" dirty="0">
              <a:latin typeface="Calibri"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609600" y="9525"/>
            <a:ext cx="7772400" cy="533400"/>
          </a:xfrm>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pPr>
              <a:defRPr/>
            </a:pPr>
            <a:r>
              <a:rPr lang="en-US" sz="2800" dirty="0" smtClean="0"/>
              <a:t>20.2.2 Allocating the Credit Losses</a:t>
            </a:r>
            <a:endParaRPr lang="en-US" sz="2800" dirty="0"/>
          </a:p>
        </p:txBody>
      </p:sp>
      <p:sp>
        <p:nvSpPr>
          <p:cNvPr id="8" name="TextBox 7"/>
          <p:cNvSpPr txBox="1"/>
          <p:nvPr/>
        </p:nvSpPr>
        <p:spPr>
          <a:xfrm>
            <a:off x="457200" y="838200"/>
            <a:ext cx="8229600" cy="830263"/>
          </a:xfrm>
          <a:prstGeom prst="rect">
            <a:avLst/>
          </a:prstGeom>
          <a:noFill/>
        </p:spPr>
        <p:txBody>
          <a:bodyPr wrap="square">
            <a:spAutoFit/>
          </a:bodyPr>
          <a:lstStyle/>
          <a:p>
            <a:pPr marL="1944688" indent="-1944688">
              <a:defRPr/>
            </a:pPr>
            <a:r>
              <a:rPr lang="en-US" sz="2400" b="1" dirty="0">
                <a:solidFill>
                  <a:srgbClr val="00B0F0"/>
                </a:solidFill>
                <a:latin typeface="+mj-lt"/>
              </a:rPr>
              <a:t>Exhibit 20-4</a:t>
            </a:r>
            <a:r>
              <a:rPr lang="en-US" sz="2400" b="1" dirty="0" smtClean="0">
                <a:solidFill>
                  <a:srgbClr val="00B0F0"/>
                </a:solidFill>
                <a:latin typeface="+mj-lt"/>
              </a:rPr>
              <a:t>:	</a:t>
            </a:r>
            <a:r>
              <a:rPr lang="en-US" sz="2400" dirty="0" smtClean="0">
                <a:latin typeface="+mj-lt"/>
              </a:rPr>
              <a:t>Contract </a:t>
            </a:r>
            <a:r>
              <a:rPr lang="en-US" sz="2400" dirty="0" err="1">
                <a:latin typeface="+mj-lt"/>
              </a:rPr>
              <a:t>vs</a:t>
            </a:r>
            <a:r>
              <a:rPr lang="en-US" sz="2400" dirty="0">
                <a:latin typeface="+mj-lt"/>
              </a:rPr>
              <a:t> Ex Post (realized) Cash Flows by </a:t>
            </a:r>
            <a:r>
              <a:rPr lang="en-US" sz="2400" dirty="0" err="1">
                <a:latin typeface="+mj-lt"/>
              </a:rPr>
              <a:t>Tranch</a:t>
            </a:r>
            <a:r>
              <a:rPr lang="en-US" sz="2400" dirty="0">
                <a:latin typeface="+mj-lt"/>
              </a:rPr>
              <a:t> and Year</a:t>
            </a:r>
          </a:p>
        </p:txBody>
      </p:sp>
      <p:sp>
        <p:nvSpPr>
          <p:cNvPr id="9" name="Slide Number Placeholder 8"/>
          <p:cNvSpPr>
            <a:spLocks noGrp="1"/>
          </p:cNvSpPr>
          <p:nvPr>
            <p:ph type="sldNum" sz="quarter" idx="12"/>
          </p:nvPr>
        </p:nvSpPr>
        <p:spPr/>
        <p:txBody>
          <a:bodyPr/>
          <a:lstStyle/>
          <a:p>
            <a:fld id="{48A99278-0183-414C-88A9-7F7A59B915A5}" type="slidenum">
              <a:rPr lang="en-US" smtClean="0"/>
              <a:pPr/>
              <a:t>12</a:t>
            </a:fld>
            <a:endParaRPr lang="en-US"/>
          </a:p>
        </p:txBody>
      </p:sp>
      <p:sp>
        <p:nvSpPr>
          <p:cNvPr id="10" name="Footer Placeholder 9"/>
          <p:cNvSpPr>
            <a:spLocks noGrp="1"/>
          </p:cNvSpPr>
          <p:nvPr>
            <p:ph type="ftr" sz="quarter" idx="11"/>
          </p:nvPr>
        </p:nvSpPr>
        <p:spPr/>
        <p:txBody>
          <a:bodyPr/>
          <a:lstStyle/>
          <a:p>
            <a:pPr>
              <a:defRPr/>
            </a:pPr>
            <a:r>
              <a:rPr lang="en-US" smtClean="0"/>
              <a:t>© 2014 OnCourse Learning. All Rights Reserved.</a:t>
            </a:r>
            <a:endParaRPr lang="en-US"/>
          </a:p>
        </p:txBody>
      </p:sp>
      <p:grpSp>
        <p:nvGrpSpPr>
          <p:cNvPr id="18" name="Group 17"/>
          <p:cNvGrpSpPr/>
          <p:nvPr/>
        </p:nvGrpSpPr>
        <p:grpSpPr>
          <a:xfrm>
            <a:off x="457200" y="1907855"/>
            <a:ext cx="8229600" cy="3045145"/>
            <a:chOff x="457200" y="1907855"/>
            <a:chExt cx="8229600" cy="3045145"/>
          </a:xfrm>
        </p:grpSpPr>
        <p:pic>
          <p:nvPicPr>
            <p:cNvPr id="101384" name="Picture 8"/>
            <p:cNvPicPr>
              <a:picLocks noChangeAspect="1" noChangeArrowheads="1"/>
            </p:cNvPicPr>
            <p:nvPr/>
          </p:nvPicPr>
          <p:blipFill>
            <a:blip r:embed="rId2" cstate="print"/>
            <a:srcRect/>
            <a:stretch>
              <a:fillRect/>
            </a:stretch>
          </p:blipFill>
          <p:spPr bwMode="auto">
            <a:xfrm>
              <a:off x="457200" y="1907855"/>
              <a:ext cx="8229600" cy="3045145"/>
            </a:xfrm>
            <a:prstGeom prst="rect">
              <a:avLst/>
            </a:prstGeom>
            <a:noFill/>
            <a:ln w="9525">
              <a:noFill/>
              <a:miter lim="800000"/>
              <a:headEnd/>
              <a:tailEnd/>
            </a:ln>
          </p:spPr>
        </p:pic>
        <p:cxnSp>
          <p:nvCxnSpPr>
            <p:cNvPr id="15" name="Straight Connector 14"/>
            <p:cNvCxnSpPr/>
            <p:nvPr/>
          </p:nvCxnSpPr>
          <p:spPr bwMode="auto">
            <a:xfrm>
              <a:off x="457200" y="3124200"/>
              <a:ext cx="8229600" cy="0"/>
            </a:xfrm>
            <a:prstGeom prst="line">
              <a:avLst/>
            </a:prstGeom>
            <a:solidFill>
              <a:schemeClr val="accent1"/>
            </a:solidFill>
            <a:ln w="28575" cap="flat" cmpd="sng" algn="ctr">
              <a:solidFill>
                <a:schemeClr val="bg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16" name="Straight Connector 15"/>
            <p:cNvCxnSpPr/>
            <p:nvPr/>
          </p:nvCxnSpPr>
          <p:spPr bwMode="auto">
            <a:xfrm>
              <a:off x="457200" y="3733800"/>
              <a:ext cx="8229600" cy="0"/>
            </a:xfrm>
            <a:prstGeom prst="line">
              <a:avLst/>
            </a:prstGeom>
            <a:solidFill>
              <a:schemeClr val="accent1"/>
            </a:solidFill>
            <a:ln w="28575" cap="flat" cmpd="sng" algn="ctr">
              <a:solidFill>
                <a:schemeClr val="bg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17" name="Straight Connector 16"/>
            <p:cNvCxnSpPr/>
            <p:nvPr/>
          </p:nvCxnSpPr>
          <p:spPr bwMode="auto">
            <a:xfrm>
              <a:off x="457200" y="4343400"/>
              <a:ext cx="8229600" cy="0"/>
            </a:xfrm>
            <a:prstGeom prst="line">
              <a:avLst/>
            </a:prstGeom>
            <a:solidFill>
              <a:schemeClr val="accent1"/>
            </a:solidFill>
            <a:ln w="28575" cap="flat" cmpd="sng" algn="ctr">
              <a:solidFill>
                <a:schemeClr val="bg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p:gr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
            <a:ext cx="7772400" cy="1143000"/>
          </a:xfrm>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pPr>
              <a:defRPr/>
            </a:pPr>
            <a:r>
              <a:rPr lang="en-US" sz="2800" dirty="0" smtClean="0"/>
              <a:t>20.2.3 Unbundling, Specialization, &amp; Value Creation</a:t>
            </a:r>
            <a:endParaRPr lang="en-US" sz="2800" dirty="0"/>
          </a:p>
        </p:txBody>
      </p:sp>
      <p:sp>
        <p:nvSpPr>
          <p:cNvPr id="102403" name="Content Placeholder 2"/>
          <p:cNvSpPr>
            <a:spLocks noGrp="1"/>
          </p:cNvSpPr>
          <p:nvPr>
            <p:ph idx="1"/>
          </p:nvPr>
        </p:nvSpPr>
        <p:spPr>
          <a:xfrm>
            <a:off x="685800" y="1219200"/>
            <a:ext cx="7772400" cy="5105400"/>
          </a:xfrm>
        </p:spPr>
        <p:txBody>
          <a:bodyPr/>
          <a:lstStyle/>
          <a:p>
            <a:r>
              <a:rPr lang="en-US" sz="1800" b="1" smtClean="0"/>
              <a:t>Unbundle cash flow sources. Separate:</a:t>
            </a:r>
          </a:p>
          <a:p>
            <a:pPr lvl="1"/>
            <a:r>
              <a:rPr lang="en-US" sz="1800" smtClean="0"/>
              <a:t>Principal vs Interest</a:t>
            </a:r>
          </a:p>
          <a:p>
            <a:pPr lvl="1"/>
            <a:r>
              <a:rPr lang="en-US" sz="1800" smtClean="0"/>
              <a:t>Credit losses vs Contractual payments</a:t>
            </a:r>
          </a:p>
          <a:p>
            <a:pPr lvl="1"/>
            <a:r>
              <a:rPr lang="en-US" sz="1800" smtClean="0"/>
              <a:t>Stratify &amp; concentrate default risk &amp; maturity</a:t>
            </a:r>
          </a:p>
          <a:p>
            <a:r>
              <a:rPr lang="en-US" sz="1800" b="1" smtClean="0"/>
              <a:t>Specialize match of securities to investors:</a:t>
            </a:r>
          </a:p>
          <a:p>
            <a:pPr lvl="1"/>
            <a:r>
              <a:rPr lang="en-US" sz="1800" smtClean="0"/>
              <a:t>AAA (&amp; other “Investment Grade”) to passive conservative fixed-income investors</a:t>
            </a:r>
          </a:p>
          <a:p>
            <a:pPr lvl="1"/>
            <a:r>
              <a:rPr lang="en-US" sz="1800" smtClean="0"/>
              <a:t>Lower-rated &amp; “B-pieces” to specialized investors with RE expertise, more active &amp; aggressive</a:t>
            </a:r>
          </a:p>
          <a:p>
            <a:pPr lvl="1"/>
            <a:r>
              <a:rPr lang="en-US" sz="1800" smtClean="0"/>
              <a:t>Shorter maturities to investors with short-term liabilities (banks), longer maturities to investors with long-ter liabilities (LICs, PFs)</a:t>
            </a:r>
          </a:p>
          <a:p>
            <a:r>
              <a:rPr lang="en-US" sz="1800" b="1" smtClean="0"/>
              <a:t>Market value of securities created in deal must exceed cost of acquiring the mortgage pool reflecting par values (OLBs) of the mortgages:</a:t>
            </a:r>
          </a:p>
          <a:p>
            <a:pPr lvl="1"/>
            <a:r>
              <a:rPr lang="en-US" sz="1800" smtClean="0"/>
              <a:t>Sufficient to cover cost of securitization and pool/trust administration (including necessary profit to investment bank).</a:t>
            </a:r>
          </a:p>
        </p:txBody>
      </p:sp>
      <p:sp>
        <p:nvSpPr>
          <p:cNvPr id="4" name="Slide Number Placeholder 3"/>
          <p:cNvSpPr>
            <a:spLocks noGrp="1"/>
          </p:cNvSpPr>
          <p:nvPr>
            <p:ph type="sldNum" sz="quarter" idx="12"/>
          </p:nvPr>
        </p:nvSpPr>
        <p:spPr/>
        <p:txBody>
          <a:bodyPr/>
          <a:lstStyle/>
          <a:p>
            <a:fld id="{BE2EE7B0-3F58-4064-A6B1-2C77F4CA9B2A}" type="slidenum">
              <a:rPr lang="en-US" smtClean="0"/>
              <a:pPr/>
              <a:t>13</a:t>
            </a:fld>
            <a:endParaRPr lang="en-US"/>
          </a:p>
        </p:txBody>
      </p:sp>
      <p:sp>
        <p:nvSpPr>
          <p:cNvPr id="5" name="Footer Placeholder 4"/>
          <p:cNvSpPr>
            <a:spLocks noGrp="1"/>
          </p:cNvSpPr>
          <p:nvPr>
            <p:ph type="ftr" sz="quarter" idx="11"/>
          </p:nvPr>
        </p:nvSpPr>
        <p:spPr/>
        <p:txBody>
          <a:bodyPr/>
          <a:lstStyle/>
          <a:p>
            <a:pPr>
              <a:defRPr/>
            </a:pPr>
            <a:r>
              <a:rPr lang="en-US" smtClean="0"/>
              <a:t>© 2014 OnCourse Learning. All Rights Reserved.</a:t>
            </a:r>
            <a:endParaRPr 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3250" y="152400"/>
            <a:ext cx="7772400" cy="457200"/>
          </a:xfrm>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pPr>
              <a:defRPr/>
            </a:pPr>
            <a:r>
              <a:rPr lang="en-US" sz="3200" dirty="0" smtClean="0"/>
              <a:t>How CMBS add value…</a:t>
            </a:r>
            <a:endParaRPr lang="en-US" sz="3200" dirty="0"/>
          </a:p>
        </p:txBody>
      </p:sp>
      <p:sp>
        <p:nvSpPr>
          <p:cNvPr id="103427" name="Content Placeholder 2"/>
          <p:cNvSpPr>
            <a:spLocks noGrp="1"/>
          </p:cNvSpPr>
          <p:nvPr>
            <p:ph idx="1"/>
          </p:nvPr>
        </p:nvSpPr>
        <p:spPr>
          <a:xfrm>
            <a:off x="603250" y="838200"/>
            <a:ext cx="7772400" cy="5715000"/>
          </a:xfrm>
        </p:spPr>
        <p:txBody>
          <a:bodyPr/>
          <a:lstStyle/>
          <a:p>
            <a:r>
              <a:rPr lang="en-US" sz="2800" dirty="0" smtClean="0"/>
              <a:t>Unbundling &amp; specialization:</a:t>
            </a:r>
          </a:p>
          <a:p>
            <a:pPr lvl="1"/>
            <a:r>
              <a:rPr lang="en-US" sz="2400" dirty="0" smtClean="0"/>
              <a:t>Match risk &amp; return characteristics better to particular niches of investors in the bond market</a:t>
            </a:r>
          </a:p>
          <a:p>
            <a:r>
              <a:rPr lang="en-US" sz="2800" dirty="0" smtClean="0"/>
              <a:t>Appeal to remote, passive investors without specialized real estate expertise, bring bond market to RE (</a:t>
            </a:r>
            <a:r>
              <a:rPr lang="en-US" sz="2800" dirty="0" err="1" smtClean="0"/>
              <a:t>inclu</a:t>
            </a:r>
            <a:r>
              <a:rPr lang="en-US" sz="2800" dirty="0" smtClean="0"/>
              <a:t> ratings, e.g., AAA </a:t>
            </a:r>
            <a:r>
              <a:rPr lang="en-US" sz="2800" dirty="0" err="1" smtClean="0"/>
              <a:t>CRE</a:t>
            </a:r>
            <a:r>
              <a:rPr lang="en-US" sz="2800" dirty="0" smtClean="0"/>
              <a:t> bonds).</a:t>
            </a:r>
          </a:p>
          <a:p>
            <a:r>
              <a:rPr lang="en-US" sz="2800" dirty="0" smtClean="0"/>
              <a:t>Enhanced liquidity (top tranches) compared to whole loans</a:t>
            </a:r>
          </a:p>
          <a:p>
            <a:r>
              <a:rPr lang="en-US" sz="2800" dirty="0" smtClean="0"/>
              <a:t>Standardization improves efficiency of origination &amp; admin of loans.</a:t>
            </a:r>
          </a:p>
        </p:txBody>
      </p:sp>
      <p:sp>
        <p:nvSpPr>
          <p:cNvPr id="4" name="Slide Number Placeholder 3"/>
          <p:cNvSpPr>
            <a:spLocks noGrp="1"/>
          </p:cNvSpPr>
          <p:nvPr>
            <p:ph type="sldNum" sz="quarter" idx="12"/>
          </p:nvPr>
        </p:nvSpPr>
        <p:spPr/>
        <p:txBody>
          <a:bodyPr/>
          <a:lstStyle/>
          <a:p>
            <a:fld id="{BE2EE7B0-3F58-4064-A6B1-2C77F4CA9B2A}" type="slidenum">
              <a:rPr lang="en-US" smtClean="0"/>
              <a:pPr/>
              <a:t>14</a:t>
            </a:fld>
            <a:endParaRPr lang="en-US"/>
          </a:p>
        </p:txBody>
      </p:sp>
      <p:sp>
        <p:nvSpPr>
          <p:cNvPr id="5" name="Footer Placeholder 4"/>
          <p:cNvSpPr>
            <a:spLocks noGrp="1"/>
          </p:cNvSpPr>
          <p:nvPr>
            <p:ph type="ftr" sz="quarter" idx="11"/>
          </p:nvPr>
        </p:nvSpPr>
        <p:spPr/>
        <p:txBody>
          <a:bodyPr/>
          <a:lstStyle/>
          <a:p>
            <a:pPr>
              <a:defRPr/>
            </a:pPr>
            <a:r>
              <a:rPr lang="en-US" smtClean="0"/>
              <a:t>© 2014 OnCourse Learning. All Rights Reserved.</a:t>
            </a:r>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04800" y="76200"/>
            <a:ext cx="8382000" cy="830263"/>
          </a:xfrm>
          <a:prstGeom prst="rect">
            <a:avLst/>
          </a:prstGeom>
          <a:noFill/>
        </p:spPr>
        <p:txBody>
          <a:bodyPr>
            <a:spAutoFit/>
          </a:bodyPr>
          <a:lstStyle/>
          <a:p>
            <a:pPr algn="ctr">
              <a:defRPr/>
            </a:pPr>
            <a:r>
              <a:rPr lang="en-US" sz="2400" dirty="0">
                <a:latin typeface="+mj-lt"/>
              </a:rPr>
              <a:t>Exhibit 20-5: Summary of CMBS Example Bond Characteristics, Values, and Ex Post Realized Returns</a:t>
            </a:r>
          </a:p>
        </p:txBody>
      </p:sp>
      <p:pic>
        <p:nvPicPr>
          <p:cNvPr id="104451" name="Picture 3"/>
          <p:cNvPicPr>
            <a:picLocks noChangeAspect="1"/>
          </p:cNvPicPr>
          <p:nvPr/>
        </p:nvPicPr>
        <p:blipFill>
          <a:blip r:embed="rId3" cstate="print"/>
          <a:srcRect/>
          <a:stretch>
            <a:fillRect/>
          </a:stretch>
        </p:blipFill>
        <p:spPr bwMode="auto">
          <a:xfrm>
            <a:off x="303213" y="919163"/>
            <a:ext cx="8686800" cy="2505075"/>
          </a:xfrm>
          <a:prstGeom prst="rect">
            <a:avLst/>
          </a:prstGeom>
          <a:solidFill>
            <a:schemeClr val="bg1"/>
          </a:solidFill>
          <a:ln w="9525">
            <a:noFill/>
            <a:miter lim="800000"/>
            <a:headEnd/>
            <a:tailEnd/>
          </a:ln>
        </p:spPr>
      </p:pic>
      <p:graphicFrame>
        <p:nvGraphicFramePr>
          <p:cNvPr id="104452" name="Object 3"/>
          <p:cNvGraphicFramePr>
            <a:graphicFrameLocks noChangeAspect="1"/>
          </p:cNvGraphicFramePr>
          <p:nvPr/>
        </p:nvGraphicFramePr>
        <p:xfrm>
          <a:off x="3352800" y="4256088"/>
          <a:ext cx="2576513" cy="609600"/>
        </p:xfrm>
        <a:graphic>
          <a:graphicData uri="http://schemas.openxmlformats.org/presentationml/2006/ole">
            <p:oleObj spid="_x0000_s104452" name="Equation" r:id="rId4" imgW="1663700" imgH="393700" progId="Equation.3">
              <p:embed/>
            </p:oleObj>
          </a:graphicData>
        </a:graphic>
      </p:graphicFrame>
      <p:sp>
        <p:nvSpPr>
          <p:cNvPr id="6" name="TextBox 5"/>
          <p:cNvSpPr txBox="1"/>
          <p:nvPr/>
        </p:nvSpPr>
        <p:spPr>
          <a:xfrm>
            <a:off x="455613" y="3557588"/>
            <a:ext cx="8382000" cy="708025"/>
          </a:xfrm>
          <a:prstGeom prst="rect">
            <a:avLst/>
          </a:prstGeom>
          <a:noFill/>
        </p:spPr>
        <p:txBody>
          <a:bodyPr>
            <a:spAutoFit/>
          </a:bodyPr>
          <a:lstStyle/>
          <a:p>
            <a:pPr>
              <a:defRPr/>
            </a:pPr>
            <a:r>
              <a:rPr lang="en-US" sz="2000" i="1" dirty="0">
                <a:latin typeface="+mj-lt"/>
              </a:rPr>
              <a:t>Example bond pricing, for Class B, the 12% market yield implies bond price (value) is $24.15, discounting contractual cash flows @ the yield:</a:t>
            </a:r>
          </a:p>
        </p:txBody>
      </p:sp>
      <p:graphicFrame>
        <p:nvGraphicFramePr>
          <p:cNvPr id="104454" name="Object 3"/>
          <p:cNvGraphicFramePr>
            <a:graphicFrameLocks noChangeAspect="1"/>
          </p:cNvGraphicFramePr>
          <p:nvPr/>
        </p:nvGraphicFramePr>
        <p:xfrm>
          <a:off x="2128838" y="5791200"/>
          <a:ext cx="5035550" cy="649288"/>
        </p:xfrm>
        <a:graphic>
          <a:graphicData uri="http://schemas.openxmlformats.org/presentationml/2006/ole">
            <p:oleObj spid="_x0000_s104454" name="Equation" r:id="rId5" imgW="3251200" imgH="419100" progId="Equation.3">
              <p:embed/>
            </p:oleObj>
          </a:graphicData>
        </a:graphic>
      </p:graphicFrame>
      <p:sp>
        <p:nvSpPr>
          <p:cNvPr id="8" name="TextBox 7"/>
          <p:cNvSpPr txBox="1"/>
          <p:nvPr/>
        </p:nvSpPr>
        <p:spPr>
          <a:xfrm>
            <a:off x="449263" y="5022850"/>
            <a:ext cx="8382000" cy="708025"/>
          </a:xfrm>
          <a:prstGeom prst="rect">
            <a:avLst/>
          </a:prstGeom>
          <a:noFill/>
        </p:spPr>
        <p:txBody>
          <a:bodyPr>
            <a:spAutoFit/>
          </a:bodyPr>
          <a:lstStyle/>
          <a:p>
            <a:pPr>
              <a:defRPr/>
            </a:pPr>
            <a:r>
              <a:rPr lang="en-US" sz="2000" i="1" dirty="0">
                <a:latin typeface="+mj-lt"/>
              </a:rPr>
              <a:t>Example realized yield for Class B (after credit losses) is the ex post IRR based on realized cash flows &amp; original market price:</a:t>
            </a:r>
          </a:p>
        </p:txBody>
      </p:sp>
      <p:sp>
        <p:nvSpPr>
          <p:cNvPr id="9" name="Slide Number Placeholder 8"/>
          <p:cNvSpPr>
            <a:spLocks noGrp="1"/>
          </p:cNvSpPr>
          <p:nvPr>
            <p:ph type="sldNum" sz="quarter" idx="12"/>
          </p:nvPr>
        </p:nvSpPr>
        <p:spPr/>
        <p:txBody>
          <a:bodyPr/>
          <a:lstStyle/>
          <a:p>
            <a:fld id="{48A99278-0183-414C-88A9-7F7A59B915A5}" type="slidenum">
              <a:rPr lang="en-US" smtClean="0"/>
              <a:pPr/>
              <a:t>15</a:t>
            </a:fld>
            <a:endParaRPr lang="en-US"/>
          </a:p>
        </p:txBody>
      </p:sp>
      <p:sp>
        <p:nvSpPr>
          <p:cNvPr id="10" name="Footer Placeholder 9"/>
          <p:cNvSpPr>
            <a:spLocks noGrp="1"/>
          </p:cNvSpPr>
          <p:nvPr>
            <p:ph type="ftr" sz="quarter" idx="11"/>
          </p:nvPr>
        </p:nvSpPr>
        <p:spPr/>
        <p:txBody>
          <a:bodyPr/>
          <a:lstStyle/>
          <a:p>
            <a:pPr>
              <a:defRPr/>
            </a:pPr>
            <a:r>
              <a:rPr lang="en-US" smtClean="0"/>
              <a:t>© 2014 OnCourse Learning. All Rights Reserved.</a:t>
            </a:r>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fld id="{702AB831-C981-4B9F-832D-F09445D66535}" type="slidenum">
              <a:rPr lang="en-US"/>
              <a:pPr/>
              <a:t>16</a:t>
            </a:fld>
            <a:endParaRPr lang="en-US"/>
          </a:p>
        </p:txBody>
      </p:sp>
      <p:sp>
        <p:nvSpPr>
          <p:cNvPr id="478210" name="Text Box 2"/>
          <p:cNvSpPr txBox="1">
            <a:spLocks noChangeArrowheads="1"/>
          </p:cNvSpPr>
          <p:nvPr/>
        </p:nvSpPr>
        <p:spPr bwMode="auto">
          <a:xfrm>
            <a:off x="228600" y="152400"/>
            <a:ext cx="8382000" cy="396875"/>
          </a:xfrm>
          <a:prstGeom prst="rect">
            <a:avLst/>
          </a:prstGeom>
          <a:noFill/>
          <a:ln w="9525">
            <a:noFill/>
            <a:miter lim="800000"/>
            <a:headEnd/>
            <a:tailEnd/>
          </a:ln>
          <a:effectLst/>
        </p:spPr>
        <p:txBody>
          <a:bodyPr>
            <a:spAutoFit/>
          </a:bodyPr>
          <a:lstStyle/>
          <a:p>
            <a:pPr eaLnBrk="1" hangingPunct="1">
              <a:defRPr/>
            </a:pPr>
            <a:r>
              <a:rPr lang="en-US" sz="2000" b="1" dirty="0">
                <a:solidFill>
                  <a:srgbClr val="000000"/>
                </a:solidFill>
                <a:effectLst>
                  <a:outerShdw blurRad="38100" dist="38100" dir="2700000" algn="tl">
                    <a:srgbClr val="FFFFFF"/>
                  </a:outerShdw>
                </a:effectLst>
              </a:rPr>
              <a:t>20.2.1 (2e revised) A simple numerical example of </a:t>
            </a:r>
            <a:r>
              <a:rPr lang="en-US" sz="2000" b="1" dirty="0" err="1">
                <a:solidFill>
                  <a:srgbClr val="000000"/>
                </a:solidFill>
                <a:effectLst>
                  <a:outerShdw blurRad="38100" dist="38100" dir="2700000" algn="tl">
                    <a:srgbClr val="FFFFFF"/>
                  </a:outerShdw>
                </a:effectLst>
              </a:rPr>
              <a:t>tranching</a:t>
            </a:r>
            <a:r>
              <a:rPr lang="en-US" sz="2000" b="1" dirty="0">
                <a:solidFill>
                  <a:srgbClr val="000000"/>
                </a:solidFill>
                <a:effectLst>
                  <a:outerShdw blurRad="38100" dist="38100" dir="2700000" algn="tl">
                    <a:srgbClr val="FFFFFF"/>
                  </a:outerShdw>
                </a:effectLst>
              </a:rPr>
              <a:t>...</a:t>
            </a:r>
          </a:p>
        </p:txBody>
      </p:sp>
      <p:sp>
        <p:nvSpPr>
          <p:cNvPr id="478211" name="Text Box 3"/>
          <p:cNvSpPr txBox="1">
            <a:spLocks noChangeArrowheads="1"/>
          </p:cNvSpPr>
          <p:nvPr/>
        </p:nvSpPr>
        <p:spPr bwMode="auto">
          <a:xfrm>
            <a:off x="228600" y="609600"/>
            <a:ext cx="8686800" cy="5614988"/>
          </a:xfrm>
          <a:prstGeom prst="rect">
            <a:avLst/>
          </a:prstGeom>
          <a:solidFill>
            <a:srgbClr val="FFFFCC"/>
          </a:solidFill>
          <a:ln w="9525">
            <a:solidFill>
              <a:srgbClr val="0000FF"/>
            </a:solidFill>
            <a:miter lim="800000"/>
            <a:headEnd/>
            <a:tailEnd/>
          </a:ln>
          <a:effectLst/>
        </p:spPr>
        <p:txBody>
          <a:bodyPr>
            <a:spAutoFit/>
          </a:bodyPr>
          <a:lstStyle/>
          <a:p>
            <a:pPr eaLnBrk="1" hangingPunct="1">
              <a:defRPr/>
            </a:pPr>
            <a:r>
              <a:rPr lang="en-US" sz="1800" b="1" i="1" dirty="0">
                <a:solidFill>
                  <a:srgbClr val="0000FF"/>
                </a:solidFill>
                <a:effectLst>
                  <a:outerShdw blurRad="38100" dist="38100" dir="2700000" algn="tl">
                    <a:srgbClr val="C0C0C0"/>
                  </a:outerShdw>
                </a:effectLst>
              </a:rPr>
              <a:t>CMBS Structure of Securities in the Deal…</a:t>
            </a:r>
          </a:p>
          <a:p>
            <a:pPr eaLnBrk="1" hangingPunct="1">
              <a:spcBef>
                <a:spcPct val="50000"/>
              </a:spcBef>
              <a:defRPr/>
            </a:pPr>
            <a:r>
              <a:rPr lang="en-US" sz="1800" b="1" dirty="0">
                <a:solidFill>
                  <a:srgbClr val="000000"/>
                </a:solidFill>
                <a:effectLst>
                  <a:outerShdw blurRad="38100" dist="38100" dir="2700000" algn="tl">
                    <a:srgbClr val="C0C0C0"/>
                  </a:outerShdw>
                </a:effectLst>
              </a:rPr>
              <a:t>Three classes (tranches) are created based on the underlying pool, and sold into the bond (CMBS) market:</a:t>
            </a:r>
          </a:p>
          <a:p>
            <a:pPr eaLnBrk="1" hangingPunct="1">
              <a:spcBef>
                <a:spcPct val="50000"/>
              </a:spcBef>
              <a:defRPr/>
            </a:pPr>
            <a:endParaRPr lang="en-US" sz="1800" b="1" dirty="0">
              <a:solidFill>
                <a:srgbClr val="000000"/>
              </a:solidFill>
              <a:effectLst>
                <a:outerShdw blurRad="38100" dist="38100" dir="2700000" algn="tl">
                  <a:srgbClr val="C0C0C0"/>
                </a:outerShdw>
              </a:effectLst>
            </a:endParaRPr>
          </a:p>
          <a:p>
            <a:pPr eaLnBrk="1" hangingPunct="1">
              <a:spcBef>
                <a:spcPct val="50000"/>
              </a:spcBef>
              <a:defRPr/>
            </a:pPr>
            <a:endParaRPr lang="en-US" sz="1800" b="1" dirty="0">
              <a:solidFill>
                <a:srgbClr val="000000"/>
              </a:solidFill>
              <a:effectLst>
                <a:outerShdw blurRad="38100" dist="38100" dir="2700000" algn="tl">
                  <a:srgbClr val="C0C0C0"/>
                </a:outerShdw>
              </a:effectLst>
            </a:endParaRPr>
          </a:p>
          <a:p>
            <a:pPr eaLnBrk="1" hangingPunct="1">
              <a:spcBef>
                <a:spcPct val="50000"/>
              </a:spcBef>
              <a:defRPr/>
            </a:pPr>
            <a:endParaRPr lang="en-US" sz="1800" b="1" dirty="0">
              <a:solidFill>
                <a:srgbClr val="000000"/>
              </a:solidFill>
              <a:effectLst>
                <a:outerShdw blurRad="38100" dist="38100" dir="2700000" algn="tl">
                  <a:srgbClr val="C0C0C0"/>
                </a:outerShdw>
              </a:effectLst>
            </a:endParaRPr>
          </a:p>
          <a:p>
            <a:pPr eaLnBrk="1" hangingPunct="1">
              <a:spcBef>
                <a:spcPct val="50000"/>
              </a:spcBef>
              <a:defRPr/>
            </a:pPr>
            <a:endParaRPr lang="en-US" sz="1600" b="1" dirty="0">
              <a:solidFill>
                <a:srgbClr val="0000FF"/>
              </a:solidFill>
              <a:effectLst>
                <a:outerShdw blurRad="38100" dist="38100" dir="2700000" algn="tl">
                  <a:srgbClr val="C0C0C0"/>
                </a:outerShdw>
              </a:effectLst>
            </a:endParaRPr>
          </a:p>
          <a:p>
            <a:pPr eaLnBrk="1" hangingPunct="1">
              <a:spcBef>
                <a:spcPct val="50000"/>
              </a:spcBef>
              <a:buFontTx/>
              <a:buChar char="•"/>
              <a:defRPr/>
            </a:pPr>
            <a:endParaRPr lang="en-US" sz="1600" b="1" dirty="0">
              <a:solidFill>
                <a:srgbClr val="0000FF"/>
              </a:solidFill>
              <a:effectLst>
                <a:outerShdw blurRad="38100" dist="38100" dir="2700000" algn="tl">
                  <a:srgbClr val="C0C0C0"/>
                </a:outerShdw>
              </a:effectLst>
            </a:endParaRPr>
          </a:p>
          <a:p>
            <a:pPr eaLnBrk="1" hangingPunct="1">
              <a:spcBef>
                <a:spcPct val="50000"/>
              </a:spcBef>
              <a:defRPr/>
            </a:pPr>
            <a:r>
              <a:rPr lang="en-US" sz="1800" b="1" dirty="0">
                <a:solidFill>
                  <a:srgbClr val="0000FF"/>
                </a:solidFill>
                <a:effectLst>
                  <a:outerShdw blurRad="38100" dist="38100" dir="2700000" algn="tl">
                    <a:srgbClr val="C0C0C0"/>
                  </a:outerShdw>
                </a:effectLst>
              </a:rPr>
              <a:t>A Tranche is “senior”, “investment grade” securities:</a:t>
            </a:r>
          </a:p>
          <a:p>
            <a:pPr lvl="1" eaLnBrk="1" hangingPunct="1">
              <a:buFontTx/>
              <a:buChar char="•"/>
              <a:defRPr/>
            </a:pPr>
            <a:r>
              <a:rPr lang="en-US" sz="1800" b="1" dirty="0">
                <a:solidFill>
                  <a:srgbClr val="000000"/>
                </a:solidFill>
              </a:rPr>
              <a:t> Gets retired 1</a:t>
            </a:r>
            <a:r>
              <a:rPr lang="en-US" sz="1800" b="1" baseline="30000" dirty="0">
                <a:solidFill>
                  <a:srgbClr val="000000"/>
                </a:solidFill>
              </a:rPr>
              <a:t>st</a:t>
            </a:r>
            <a:r>
              <a:rPr lang="en-US" sz="1800" b="1" dirty="0">
                <a:solidFill>
                  <a:srgbClr val="000000"/>
                </a:solidFill>
              </a:rPr>
              <a:t> (all five 1-yr loans liquidating pmts would go to A).</a:t>
            </a:r>
          </a:p>
          <a:p>
            <a:pPr lvl="1" eaLnBrk="1" hangingPunct="1">
              <a:buFontTx/>
              <a:buChar char="•"/>
              <a:defRPr/>
            </a:pPr>
            <a:r>
              <a:rPr lang="en-US" sz="1800" b="1" dirty="0">
                <a:solidFill>
                  <a:srgbClr val="000000"/>
                </a:solidFill>
              </a:rPr>
              <a:t> </a:t>
            </a:r>
            <a:r>
              <a:rPr lang="en-US" sz="1800" b="1" dirty="0">
                <a:solidFill>
                  <a:srgbClr val="CC0000"/>
                </a:solidFill>
              </a:rPr>
              <a:t>25%</a:t>
            </a:r>
            <a:r>
              <a:rPr lang="en-US" sz="1800" b="1" dirty="0">
                <a:solidFill>
                  <a:srgbClr val="000000"/>
                </a:solidFill>
              </a:rPr>
              <a:t> </a:t>
            </a:r>
            <a:r>
              <a:rPr lang="en-US" sz="1800" b="1" dirty="0">
                <a:solidFill>
                  <a:srgbClr val="CC0000"/>
                </a:solidFill>
              </a:rPr>
              <a:t>credit support</a:t>
            </a:r>
            <a:r>
              <a:rPr lang="en-US" sz="1800" b="1" dirty="0">
                <a:solidFill>
                  <a:srgbClr val="000000"/>
                </a:solidFill>
              </a:rPr>
              <a:t> </a:t>
            </a:r>
            <a:r>
              <a:rPr lang="en-US" sz="1800" b="1" dirty="0">
                <a:solidFill>
                  <a:srgbClr val="000000"/>
                </a:solidFill>
                <a:sym typeface="Wingdings" pitchFamily="2" charset="2"/>
              </a:rPr>
              <a:t> 25% of pool par value will be assigned credit losses (par value lost in default) </a:t>
            </a:r>
            <a:r>
              <a:rPr lang="en-US" sz="1800" b="1" i="1" dirty="0">
                <a:solidFill>
                  <a:srgbClr val="CC0000"/>
                </a:solidFill>
                <a:sym typeface="Wingdings" pitchFamily="2" charset="2"/>
              </a:rPr>
              <a:t>before</a:t>
            </a:r>
            <a:r>
              <a:rPr lang="en-US" sz="1800" b="1" dirty="0">
                <a:solidFill>
                  <a:srgbClr val="000000"/>
                </a:solidFill>
                <a:sym typeface="Wingdings" pitchFamily="2" charset="2"/>
              </a:rPr>
              <a:t> Tranche A receives any credit losses (any reduction in par due to default).  Effective LTV for A tranche = (1-0.25)70% = 52.5%. (Underlying properties would have to lose 47.5% of their value before Tranche A gets hit, since it is </a:t>
            </a:r>
            <a:r>
              <a:rPr lang="en-US" sz="1800" b="1" i="1" dirty="0">
                <a:solidFill>
                  <a:srgbClr val="000000"/>
                </a:solidFill>
                <a:sym typeface="Wingdings" pitchFamily="2" charset="2"/>
              </a:rPr>
              <a:t>most senior</a:t>
            </a:r>
            <a:r>
              <a:rPr lang="en-US" sz="1800" b="1" dirty="0">
                <a:solidFill>
                  <a:srgbClr val="000000"/>
                </a:solidFill>
                <a:sym typeface="Wingdings" pitchFamily="2" charset="2"/>
              </a:rPr>
              <a:t> tranche.)</a:t>
            </a:r>
          </a:p>
          <a:p>
            <a:pPr lvl="1" eaLnBrk="1" hangingPunct="1">
              <a:buFontTx/>
              <a:buChar char="•"/>
              <a:defRPr/>
            </a:pPr>
            <a:r>
              <a:rPr lang="en-US" sz="1800" b="1" dirty="0">
                <a:solidFill>
                  <a:srgbClr val="000000"/>
                </a:solidFill>
                <a:sym typeface="Wingdings" pitchFamily="2" charset="2"/>
              </a:rPr>
              <a:t> Shorter duration: WAM = (50/75)*1 + (25/75)*2 = 1.33 yrs.</a:t>
            </a:r>
          </a:p>
        </p:txBody>
      </p:sp>
      <p:sp>
        <p:nvSpPr>
          <p:cNvPr id="6" name="Rectangle 5"/>
          <p:cNvSpPr/>
          <p:nvPr/>
        </p:nvSpPr>
        <p:spPr bwMode="auto">
          <a:xfrm>
            <a:off x="1600200" y="2895600"/>
            <a:ext cx="533400" cy="304800"/>
          </a:xfrm>
          <a:prstGeom prst="rect">
            <a:avLst/>
          </a:prstGeom>
          <a:solidFill>
            <a:schemeClr val="bg1"/>
          </a:solidFill>
          <a:ln w="9525" cap="flat" cmpd="sng" algn="ctr">
            <a:noFill/>
            <a:prstDash val="solid"/>
            <a:round/>
            <a:headEnd type="none" w="med" len="med"/>
            <a:tailEnd type="none" w="med" len="med"/>
          </a:ln>
          <a:effectLst/>
        </p:spPr>
        <p:txBody>
          <a:bodyPr/>
          <a:lstStyle/>
          <a:p>
            <a:pPr eaLnBrk="1" hangingPunct="1">
              <a:defRPr/>
            </a:pPr>
            <a:endParaRPr lang="en-US" sz="2000" b="1" i="1">
              <a:solidFill>
                <a:srgbClr val="000000"/>
              </a:solidFill>
              <a:effectLst>
                <a:outerShdw blurRad="38100" dist="38100" dir="2700000" algn="tl">
                  <a:srgbClr val="000000">
                    <a:alpha val="43137"/>
                  </a:srgbClr>
                </a:outerShdw>
              </a:effectLst>
            </a:endParaRPr>
          </a:p>
        </p:txBody>
      </p:sp>
      <p:pic>
        <p:nvPicPr>
          <p:cNvPr id="105478" name="Picture 8"/>
          <p:cNvPicPr>
            <a:picLocks noChangeAspect="1" noChangeArrowheads="1"/>
          </p:cNvPicPr>
          <p:nvPr/>
        </p:nvPicPr>
        <p:blipFill>
          <a:blip r:embed="rId3" cstate="print"/>
          <a:srcRect/>
          <a:stretch>
            <a:fillRect/>
          </a:stretch>
        </p:blipFill>
        <p:spPr bwMode="auto">
          <a:xfrm>
            <a:off x="228600" y="1752600"/>
            <a:ext cx="8686800" cy="1816100"/>
          </a:xfrm>
          <a:prstGeom prst="rect">
            <a:avLst/>
          </a:prstGeom>
          <a:solidFill>
            <a:schemeClr val="bg1"/>
          </a:solidFill>
          <a:ln w="9525">
            <a:noFill/>
            <a:miter lim="800000"/>
            <a:headEnd/>
            <a:tailEnd/>
          </a:ln>
        </p:spPr>
      </p:pic>
      <p:sp>
        <p:nvSpPr>
          <p:cNvPr id="2" name="Rectangle 1"/>
          <p:cNvSpPr/>
          <p:nvPr/>
        </p:nvSpPr>
        <p:spPr bwMode="auto">
          <a:xfrm>
            <a:off x="244475" y="1763713"/>
            <a:ext cx="1143000" cy="228600"/>
          </a:xfrm>
          <a:prstGeom prst="rect">
            <a:avLst/>
          </a:prstGeom>
          <a:solidFill>
            <a:schemeClr val="bg1"/>
          </a:solidFill>
          <a:ln w="9525" cap="flat" cmpd="sng" algn="ctr">
            <a:noFill/>
            <a:prstDash val="solid"/>
            <a:round/>
            <a:headEnd type="none" w="med" len="med"/>
            <a:tailEnd type="none" w="med" len="med"/>
          </a:ln>
          <a:effectLst/>
        </p:spPr>
        <p:txBody>
          <a:bodyPr/>
          <a:lstStyle/>
          <a:p>
            <a:pPr eaLnBrk="1" hangingPunct="1">
              <a:defRPr/>
            </a:pPr>
            <a:endParaRPr lang="en-US" sz="2000" b="1" i="1">
              <a:effectLst>
                <a:outerShdw blurRad="38100" dist="38100" dir="2700000" algn="tl">
                  <a:srgbClr val="000000">
                    <a:alpha val="43137"/>
                  </a:srgbClr>
                </a:outerShdw>
              </a:effectLst>
            </a:endParaRPr>
          </a:p>
        </p:txBody>
      </p:sp>
      <p:sp>
        <p:nvSpPr>
          <p:cNvPr id="8" name="Footer Placeholder 7"/>
          <p:cNvSpPr>
            <a:spLocks noGrp="1"/>
          </p:cNvSpPr>
          <p:nvPr>
            <p:ph type="ftr" sz="quarter" idx="11"/>
          </p:nvPr>
        </p:nvSpPr>
        <p:spPr/>
        <p:txBody>
          <a:bodyPr/>
          <a:lstStyle/>
          <a:p>
            <a:pPr>
              <a:defRPr/>
            </a:pPr>
            <a:r>
              <a:rPr lang="en-US" smtClean="0"/>
              <a:t>© 2014 OnCourse Learning. All Rights Reserved.</a:t>
            </a:r>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fld id="{1F9E680C-8CAE-41FE-BA3D-2DB0705C490C}" type="slidenum">
              <a:rPr lang="en-US"/>
              <a:pPr/>
              <a:t>17</a:t>
            </a:fld>
            <a:endParaRPr lang="en-US"/>
          </a:p>
        </p:txBody>
      </p:sp>
      <p:sp>
        <p:nvSpPr>
          <p:cNvPr id="537602" name="Rectangle 2"/>
          <p:cNvSpPr>
            <a:spLocks noChangeArrowheads="1"/>
          </p:cNvSpPr>
          <p:nvPr/>
        </p:nvSpPr>
        <p:spPr bwMode="auto">
          <a:xfrm>
            <a:off x="533400" y="2667000"/>
            <a:ext cx="8229600" cy="3416300"/>
          </a:xfrm>
          <a:prstGeom prst="rect">
            <a:avLst/>
          </a:prstGeom>
          <a:noFill/>
          <a:ln w="9525">
            <a:noFill/>
            <a:miter lim="800000"/>
            <a:headEnd/>
            <a:tailEnd/>
          </a:ln>
          <a:effectLst/>
        </p:spPr>
        <p:txBody>
          <a:bodyPr>
            <a:spAutoFit/>
          </a:bodyPr>
          <a:lstStyle/>
          <a:p>
            <a:pPr eaLnBrk="1" hangingPunct="1">
              <a:defRPr/>
            </a:pPr>
            <a:r>
              <a:rPr lang="en-US" sz="1800" b="1" dirty="0">
                <a:solidFill>
                  <a:srgbClr val="0000FF"/>
                </a:solidFill>
                <a:effectLst>
                  <a:outerShdw blurRad="38100" dist="38100" dir="2700000" algn="tl">
                    <a:srgbClr val="000000"/>
                  </a:outerShdw>
                </a:effectLst>
              </a:rPr>
              <a:t>B Tranche is “subordinated” (“non-investment grade” &amp; “unrated”) securities:</a:t>
            </a:r>
          </a:p>
          <a:p>
            <a:pPr eaLnBrk="1" hangingPunct="1">
              <a:buFontTx/>
              <a:buChar char="•"/>
              <a:defRPr/>
            </a:pPr>
            <a:r>
              <a:rPr lang="en-US" sz="1800" b="1" dirty="0">
                <a:solidFill>
                  <a:srgbClr val="000000"/>
                </a:solidFill>
              </a:rPr>
              <a:t> Much riskier than whole loan of 70% LTV, because it is </a:t>
            </a:r>
            <a:r>
              <a:rPr lang="en-US" sz="1800" b="1" i="1" u="sng" dirty="0">
                <a:solidFill>
                  <a:srgbClr val="000000"/>
                </a:solidFill>
              </a:rPr>
              <a:t>levered</a:t>
            </a:r>
            <a:r>
              <a:rPr lang="en-US" sz="1800" b="1" dirty="0">
                <a:solidFill>
                  <a:srgbClr val="000000"/>
                </a:solidFill>
              </a:rPr>
              <a:t>: loss of 47.5% of property value would wipe out B tranche, only cause 25% loss severity (1 - .525/.700) in loan. </a:t>
            </a:r>
            <a:r>
              <a:rPr lang="en-US" sz="1800" i="1" dirty="0">
                <a:solidFill>
                  <a:srgbClr val="3333FF"/>
                </a:solidFill>
              </a:rPr>
              <a:t>(“Levered Debt”)</a:t>
            </a:r>
            <a:endParaRPr lang="en-US" sz="1800" b="1" dirty="0">
              <a:solidFill>
                <a:srgbClr val="000000"/>
              </a:solidFill>
            </a:endParaRPr>
          </a:p>
          <a:p>
            <a:pPr eaLnBrk="1" hangingPunct="1">
              <a:buFontTx/>
              <a:buChar char="•"/>
              <a:defRPr/>
            </a:pPr>
            <a:r>
              <a:rPr lang="en-US" sz="1800" b="1" dirty="0">
                <a:solidFill>
                  <a:srgbClr val="000000"/>
                </a:solidFill>
              </a:rPr>
              <a:t> Longer duration: (WAM = (25/25)*2 = 2.00 yrs.</a:t>
            </a:r>
          </a:p>
          <a:p>
            <a:pPr eaLnBrk="1" hangingPunct="1">
              <a:buFontTx/>
              <a:buChar char="•"/>
              <a:defRPr/>
            </a:pPr>
            <a:endParaRPr lang="en-US" sz="1800" b="1" dirty="0">
              <a:solidFill>
                <a:srgbClr val="0000FF"/>
              </a:solidFill>
              <a:effectLst>
                <a:outerShdw blurRad="38100" dist="38100" dir="2700000" algn="tl">
                  <a:srgbClr val="000000"/>
                </a:outerShdw>
              </a:effectLst>
            </a:endParaRPr>
          </a:p>
          <a:p>
            <a:pPr eaLnBrk="1" hangingPunct="1">
              <a:defRPr/>
            </a:pPr>
            <a:r>
              <a:rPr lang="en-US" sz="1800" b="1" dirty="0">
                <a:solidFill>
                  <a:srgbClr val="0000FF"/>
                </a:solidFill>
                <a:effectLst>
                  <a:outerShdw blurRad="38100" dist="38100" dir="2700000" algn="tl">
                    <a:srgbClr val="000000"/>
                  </a:outerShdw>
                </a:effectLst>
              </a:rPr>
              <a:t> “X Tranche” (IO security)</a:t>
            </a:r>
            <a:r>
              <a:rPr lang="en-US" sz="1800" b="1" dirty="0">
                <a:solidFill>
                  <a:srgbClr val="FF0000"/>
                </a:solidFill>
                <a:effectLst>
                  <a:outerShdw blurRad="38100" dist="38100" dir="2700000" algn="tl">
                    <a:srgbClr val="000000"/>
                  </a:outerShdw>
                </a:effectLst>
              </a:rPr>
              <a:t> </a:t>
            </a:r>
          </a:p>
          <a:p>
            <a:pPr eaLnBrk="1" hangingPunct="1">
              <a:buFont typeface="Arial" pitchFamily="34" charset="0"/>
              <a:buChar char="•"/>
              <a:defRPr/>
            </a:pPr>
            <a:r>
              <a:rPr lang="en-US" sz="1800" b="1" dirty="0">
                <a:solidFill>
                  <a:srgbClr val="000000"/>
                </a:solidFill>
              </a:rPr>
              <a:t> Notional par and high claim priority on interest:</a:t>
            </a:r>
          </a:p>
          <a:p>
            <a:pPr eaLnBrk="1" hangingPunct="1">
              <a:buFontTx/>
              <a:buChar char="•"/>
              <a:defRPr/>
            </a:pPr>
            <a:r>
              <a:rPr lang="en-US" sz="1800" b="1" dirty="0">
                <a:solidFill>
                  <a:srgbClr val="000000"/>
                </a:solidFill>
              </a:rPr>
              <a:t> Any r</a:t>
            </a:r>
            <a:r>
              <a:rPr lang="en-US" sz="1800" b="1" dirty="0">
                <a:solidFill>
                  <a:srgbClr val="000000"/>
                </a:solidFill>
                <a:sym typeface="Wingdings" pitchFamily="2" charset="2"/>
              </a:rPr>
              <a:t>ecovery in default allocated 1st to interest, IO variable coupon 1.5%, 1% Yr1, 2, based on notional par = entire pool (as it remains).</a:t>
            </a:r>
          </a:p>
          <a:p>
            <a:pPr eaLnBrk="1" hangingPunct="1">
              <a:buFontTx/>
              <a:buChar char="•"/>
              <a:defRPr/>
            </a:pPr>
            <a:r>
              <a:rPr lang="en-US" sz="1800" b="1" dirty="0">
                <a:solidFill>
                  <a:srgbClr val="000000"/>
                </a:solidFill>
                <a:sym typeface="Wingdings" pitchFamily="2" charset="2"/>
              </a:rPr>
              <a:t> </a:t>
            </a:r>
            <a:r>
              <a:rPr lang="en-US" sz="1800" b="1" dirty="0">
                <a:solidFill>
                  <a:srgbClr val="000000"/>
                </a:solidFill>
                <a:effectLst>
                  <a:outerShdw blurRad="38100" dist="38100" dir="2700000" algn="tl">
                    <a:srgbClr val="FFFFFF"/>
                  </a:outerShdw>
                </a:effectLst>
              </a:rPr>
              <a:t>Based on “extra interest” stripped from A tranche (security coupon = 8%, underlying pool WAC = 10%).</a:t>
            </a:r>
            <a:endParaRPr lang="en-US" sz="1800" b="1" dirty="0">
              <a:solidFill>
                <a:srgbClr val="000000"/>
              </a:solidFill>
              <a:sym typeface="Wingdings" pitchFamily="2" charset="2"/>
            </a:endParaRPr>
          </a:p>
        </p:txBody>
      </p:sp>
      <p:pic>
        <p:nvPicPr>
          <p:cNvPr id="107524" name="Picture 8"/>
          <p:cNvPicPr>
            <a:picLocks noChangeAspect="1" noChangeArrowheads="1"/>
          </p:cNvPicPr>
          <p:nvPr/>
        </p:nvPicPr>
        <p:blipFill>
          <a:blip r:embed="rId3" cstate="print"/>
          <a:srcRect/>
          <a:stretch>
            <a:fillRect/>
          </a:stretch>
        </p:blipFill>
        <p:spPr bwMode="auto">
          <a:xfrm>
            <a:off x="228600" y="685800"/>
            <a:ext cx="8686800" cy="1816100"/>
          </a:xfrm>
          <a:prstGeom prst="rect">
            <a:avLst/>
          </a:prstGeom>
          <a:solidFill>
            <a:schemeClr val="bg1"/>
          </a:solidFill>
          <a:ln w="9525">
            <a:noFill/>
            <a:miter lim="800000"/>
            <a:headEnd/>
            <a:tailEnd/>
          </a:ln>
        </p:spPr>
      </p:pic>
      <p:sp>
        <p:nvSpPr>
          <p:cNvPr id="6" name="Rectangle 5"/>
          <p:cNvSpPr/>
          <p:nvPr/>
        </p:nvSpPr>
        <p:spPr bwMode="auto">
          <a:xfrm>
            <a:off x="228600" y="685800"/>
            <a:ext cx="1143000" cy="228600"/>
          </a:xfrm>
          <a:prstGeom prst="rect">
            <a:avLst/>
          </a:prstGeom>
          <a:solidFill>
            <a:schemeClr val="bg1"/>
          </a:solidFill>
          <a:ln w="9525" cap="flat" cmpd="sng" algn="ctr">
            <a:noFill/>
            <a:prstDash val="solid"/>
            <a:round/>
            <a:headEnd type="none" w="med" len="med"/>
            <a:tailEnd type="none" w="med" len="med"/>
          </a:ln>
          <a:effectLst/>
        </p:spPr>
        <p:txBody>
          <a:bodyPr/>
          <a:lstStyle/>
          <a:p>
            <a:pPr eaLnBrk="1" hangingPunct="1">
              <a:defRPr/>
            </a:pPr>
            <a:endParaRPr lang="en-US" sz="2000" b="1" i="1">
              <a:effectLst>
                <a:outerShdw blurRad="38100" dist="38100" dir="2700000" algn="tl">
                  <a:srgbClr val="000000">
                    <a:alpha val="43137"/>
                  </a:srgbClr>
                </a:outerShdw>
              </a:effectLst>
            </a:endParaRPr>
          </a:p>
        </p:txBody>
      </p:sp>
      <p:sp>
        <p:nvSpPr>
          <p:cNvPr id="7" name="Footer Placeholder 6"/>
          <p:cNvSpPr>
            <a:spLocks noGrp="1"/>
          </p:cNvSpPr>
          <p:nvPr>
            <p:ph type="ftr" sz="quarter" idx="11"/>
          </p:nvPr>
        </p:nvSpPr>
        <p:spPr/>
        <p:txBody>
          <a:bodyPr/>
          <a:lstStyle/>
          <a:p>
            <a:pPr>
              <a:defRPr/>
            </a:pPr>
            <a:r>
              <a:rPr lang="en-US" smtClean="0"/>
              <a:t>© 2014 OnCourse Learning. All Rights Reserved.</a:t>
            </a:r>
            <a:endParaRPr 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fld id="{A30D1D57-9ED2-41F8-BE98-05E769644648}" type="slidenum">
              <a:rPr lang="en-US"/>
              <a:pPr/>
              <a:t>18</a:t>
            </a:fld>
            <a:endParaRPr lang="en-US"/>
          </a:p>
        </p:txBody>
      </p:sp>
      <p:sp>
        <p:nvSpPr>
          <p:cNvPr id="537602" name="Rectangle 2"/>
          <p:cNvSpPr>
            <a:spLocks noChangeArrowheads="1"/>
          </p:cNvSpPr>
          <p:nvPr/>
        </p:nvSpPr>
        <p:spPr bwMode="auto">
          <a:xfrm>
            <a:off x="533400" y="2209800"/>
            <a:ext cx="8229600" cy="4122738"/>
          </a:xfrm>
          <a:prstGeom prst="rect">
            <a:avLst/>
          </a:prstGeom>
          <a:noFill/>
          <a:ln w="9525">
            <a:noFill/>
            <a:miter lim="800000"/>
            <a:headEnd/>
            <a:tailEnd/>
          </a:ln>
          <a:effectLst/>
        </p:spPr>
        <p:txBody>
          <a:bodyPr wrap="square">
            <a:spAutoFit/>
          </a:bodyPr>
          <a:lstStyle/>
          <a:p>
            <a:pPr eaLnBrk="1" hangingPunct="1">
              <a:defRPr/>
            </a:pPr>
            <a:r>
              <a:rPr lang="en-US" sz="1800" b="1" dirty="0">
                <a:solidFill>
                  <a:srgbClr val="0000FF"/>
                </a:solidFill>
                <a:effectLst>
                  <a:outerShdw blurRad="38100" dist="38100" dir="2700000" algn="tl">
                    <a:srgbClr val="000000"/>
                  </a:outerShdw>
                </a:effectLst>
              </a:rPr>
              <a:t>A Tranche contractual cash flows:</a:t>
            </a:r>
          </a:p>
          <a:p>
            <a:pPr eaLnBrk="1" hangingPunct="1">
              <a:buFontTx/>
              <a:buChar char="•"/>
              <a:defRPr/>
            </a:pPr>
            <a:r>
              <a:rPr lang="en-US" sz="1800" b="1" dirty="0">
                <a:solidFill>
                  <a:srgbClr val="000000"/>
                </a:solidFill>
              </a:rPr>
              <a:t> Yr.1: $50 principal cash inflow to pool from five maturing loans: All allocated to Tranche A because it is “top” active tranche and its remaining par value ($75) exceeds the principal cash inflow:  = $50 (principal)</a:t>
            </a:r>
          </a:p>
          <a:p>
            <a:pPr eaLnBrk="1" hangingPunct="1">
              <a:buFontTx/>
              <a:buChar char="•"/>
              <a:defRPr/>
            </a:pPr>
            <a:r>
              <a:rPr lang="en-US" sz="1800" b="1" dirty="0">
                <a:solidFill>
                  <a:srgbClr val="000000"/>
                </a:solidFill>
              </a:rPr>
              <a:t> Yr.1: $6 of pool interest income (out of total $100*10% = $10) allocated to Tranche A because that is its coupon (8%* $75 = $6) and it has seniority and there is &gt;= $6 interest available from the pool.</a:t>
            </a:r>
          </a:p>
          <a:p>
            <a:pPr eaLnBrk="1" hangingPunct="1">
              <a:buFontTx/>
              <a:buChar char="•"/>
              <a:defRPr/>
            </a:pPr>
            <a:r>
              <a:rPr lang="en-US" sz="1800" b="1" dirty="0">
                <a:solidFill>
                  <a:srgbClr val="000000"/>
                </a:solidFill>
              </a:rPr>
              <a:t> Yr.2: $25 principal cash flow allocated to </a:t>
            </a:r>
            <a:r>
              <a:rPr lang="en-US" sz="1800" b="1" dirty="0" err="1">
                <a:solidFill>
                  <a:srgbClr val="000000"/>
                </a:solidFill>
              </a:rPr>
              <a:t>Tranch</a:t>
            </a:r>
            <a:r>
              <a:rPr lang="en-US" sz="1800" b="1" dirty="0">
                <a:solidFill>
                  <a:srgbClr val="000000"/>
                </a:solidFill>
              </a:rPr>
              <a:t> A because that is its remaining par value, it has seniority, and there is &gt;= $25 of principal cash flow available to pool (from five remaining maturing mortgages, totaling $50 contract payoff).</a:t>
            </a:r>
          </a:p>
          <a:p>
            <a:pPr eaLnBrk="1" hangingPunct="1">
              <a:buFontTx/>
              <a:buChar char="•"/>
              <a:defRPr/>
            </a:pPr>
            <a:r>
              <a:rPr lang="en-US" sz="1800" b="1" dirty="0">
                <a:solidFill>
                  <a:srgbClr val="000000"/>
                </a:solidFill>
              </a:rPr>
              <a:t> Yr.2: $2 of pool interest income (out of total $50*10% = $5) allocated to Tranche A because that is its coupon (8%* $25 = $2) and it has seniority and there is &gt;= $2 interest available from the pool.</a:t>
            </a:r>
          </a:p>
          <a:p>
            <a:pPr eaLnBrk="1" hangingPunct="1">
              <a:buFontTx/>
              <a:buChar char="•"/>
              <a:defRPr/>
            </a:pPr>
            <a:r>
              <a:rPr lang="en-US" sz="1800" b="1" dirty="0">
                <a:solidFill>
                  <a:srgbClr val="000000"/>
                </a:solidFill>
              </a:rPr>
              <a:t> Total Yr1 = 50+6 = $56. Total Yr2 = 25+2 = $27.</a:t>
            </a:r>
            <a:endParaRPr lang="en-US" sz="1800" b="1" dirty="0">
              <a:solidFill>
                <a:srgbClr val="000000"/>
              </a:solidFill>
              <a:sym typeface="Wingdings" pitchFamily="2" charset="2"/>
            </a:endParaRPr>
          </a:p>
        </p:txBody>
      </p:sp>
      <p:pic>
        <p:nvPicPr>
          <p:cNvPr id="109572" name="Picture 2"/>
          <p:cNvPicPr>
            <a:picLocks noChangeAspect="1" noChangeArrowheads="1"/>
          </p:cNvPicPr>
          <p:nvPr/>
        </p:nvPicPr>
        <p:blipFill>
          <a:blip r:embed="rId3" cstate="print"/>
          <a:srcRect/>
          <a:stretch>
            <a:fillRect/>
          </a:stretch>
        </p:blipFill>
        <p:spPr bwMode="auto">
          <a:xfrm>
            <a:off x="2133600" y="228600"/>
            <a:ext cx="4446588" cy="1981200"/>
          </a:xfrm>
          <a:prstGeom prst="rect">
            <a:avLst/>
          </a:prstGeom>
          <a:noFill/>
          <a:ln w="9525">
            <a:noFill/>
            <a:miter lim="800000"/>
            <a:headEnd/>
            <a:tailEnd/>
          </a:ln>
        </p:spPr>
      </p:pic>
      <p:sp>
        <p:nvSpPr>
          <p:cNvPr id="7" name="Oval 6"/>
          <p:cNvSpPr/>
          <p:nvPr/>
        </p:nvSpPr>
        <p:spPr bwMode="auto">
          <a:xfrm>
            <a:off x="4038600" y="990600"/>
            <a:ext cx="2895600" cy="457200"/>
          </a:xfrm>
          <a:prstGeom prst="ellipse">
            <a:avLst/>
          </a:prstGeom>
          <a:noFill/>
          <a:ln w="15875" cap="flat" cmpd="sng" algn="ctr">
            <a:solidFill>
              <a:srgbClr val="FF0000"/>
            </a:solidFill>
            <a:prstDash val="solid"/>
            <a:round/>
            <a:headEnd type="none" w="med" len="med"/>
            <a:tailEnd type="none" w="med" len="med"/>
          </a:ln>
          <a:effectLst/>
        </p:spPr>
        <p:txBody>
          <a:bodyPr/>
          <a:lstStyle/>
          <a:p>
            <a:pPr eaLnBrk="1" hangingPunct="1">
              <a:defRPr/>
            </a:pPr>
            <a:endParaRPr lang="en-US" sz="2000" b="1" i="1">
              <a:solidFill>
                <a:srgbClr val="000000"/>
              </a:solidFill>
              <a:effectLst>
                <a:outerShdw blurRad="38100" dist="38100" dir="2700000" algn="tl">
                  <a:srgbClr val="000000">
                    <a:alpha val="43137"/>
                  </a:srgbClr>
                </a:outerShdw>
              </a:effectLst>
            </a:endParaRPr>
          </a:p>
        </p:txBody>
      </p:sp>
      <p:sp>
        <p:nvSpPr>
          <p:cNvPr id="6" name="Footer Placeholder 5"/>
          <p:cNvSpPr>
            <a:spLocks noGrp="1"/>
          </p:cNvSpPr>
          <p:nvPr>
            <p:ph type="ftr" sz="quarter" idx="11"/>
          </p:nvPr>
        </p:nvSpPr>
        <p:spPr/>
        <p:txBody>
          <a:bodyPr/>
          <a:lstStyle/>
          <a:p>
            <a:pPr>
              <a:defRPr/>
            </a:pPr>
            <a:r>
              <a:rPr lang="en-US" smtClean="0"/>
              <a:t>© 2014 OnCourse Learning. All Rights Reserved.</a:t>
            </a:r>
            <a:endParaRPr 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fld id="{A55EBC3A-6B47-4701-AE48-F94700BC65EB}" type="slidenum">
              <a:rPr lang="en-US"/>
              <a:pPr/>
              <a:t>19</a:t>
            </a:fld>
            <a:endParaRPr lang="en-US"/>
          </a:p>
        </p:txBody>
      </p:sp>
      <p:sp>
        <p:nvSpPr>
          <p:cNvPr id="537602" name="Rectangle 2"/>
          <p:cNvSpPr>
            <a:spLocks noChangeArrowheads="1"/>
          </p:cNvSpPr>
          <p:nvPr/>
        </p:nvSpPr>
        <p:spPr bwMode="auto">
          <a:xfrm>
            <a:off x="533400" y="2209800"/>
            <a:ext cx="8229600" cy="4398963"/>
          </a:xfrm>
          <a:prstGeom prst="rect">
            <a:avLst/>
          </a:prstGeom>
          <a:solidFill>
            <a:srgbClr val="FFFFCC"/>
          </a:solidFill>
          <a:ln w="9525">
            <a:noFill/>
            <a:miter lim="800000"/>
            <a:headEnd/>
            <a:tailEnd/>
          </a:ln>
          <a:effectLst/>
        </p:spPr>
        <p:txBody>
          <a:bodyPr wrap="square">
            <a:spAutoFit/>
          </a:bodyPr>
          <a:lstStyle/>
          <a:p>
            <a:pPr eaLnBrk="1" hangingPunct="1">
              <a:defRPr/>
            </a:pPr>
            <a:r>
              <a:rPr lang="en-US" sz="1800" b="1" dirty="0">
                <a:solidFill>
                  <a:srgbClr val="0000FF"/>
                </a:solidFill>
                <a:effectLst>
                  <a:outerShdw blurRad="38100" dist="38100" dir="2700000" algn="tl">
                    <a:srgbClr val="000000"/>
                  </a:outerShdw>
                </a:effectLst>
              </a:rPr>
              <a:t>X Tranche contractual cash flows (interest only):</a:t>
            </a:r>
          </a:p>
          <a:p>
            <a:pPr eaLnBrk="1" hangingPunct="1">
              <a:buFontTx/>
              <a:buChar char="•"/>
              <a:defRPr/>
            </a:pPr>
            <a:r>
              <a:rPr lang="en-US" sz="1800" b="1" dirty="0">
                <a:solidFill>
                  <a:srgbClr val="000000"/>
                </a:solidFill>
              </a:rPr>
              <a:t> Yr.1: $1.50 of pool interest income (out of total $100*10% = $10) allocated to Tranche X because that is its coupon (1.5%* $100 = $1.5) and there is &gt;= $1.5 interest cash flow available in the pool and X has seniority (equal with A).</a:t>
            </a:r>
          </a:p>
          <a:p>
            <a:pPr eaLnBrk="1" hangingPunct="1">
              <a:buFontTx/>
              <a:buChar char="•"/>
              <a:defRPr/>
            </a:pPr>
            <a:r>
              <a:rPr lang="en-US" sz="1800" b="1" dirty="0">
                <a:solidFill>
                  <a:srgbClr val="000000"/>
                </a:solidFill>
              </a:rPr>
              <a:t> Yr.2: $0.50 of pool interest income (out of total $50*10% = $5) allocated to Tranche X because that is its coupon (1%*$50 = $0.5) and there is &gt;= $0.5 interest cash flow available in the pool and X has seniority (equal with A).</a:t>
            </a:r>
          </a:p>
          <a:p>
            <a:pPr eaLnBrk="1" hangingPunct="1">
              <a:buFontTx/>
              <a:buChar char="•"/>
              <a:defRPr/>
            </a:pPr>
            <a:r>
              <a:rPr lang="en-US" sz="1800" b="1" dirty="0">
                <a:solidFill>
                  <a:srgbClr val="000000"/>
                </a:solidFill>
              </a:rPr>
              <a:t> Total Yr1 = $1.50. Total Yr2 = $0.50.</a:t>
            </a:r>
          </a:p>
          <a:p>
            <a:pPr eaLnBrk="1" hangingPunct="1">
              <a:buFontTx/>
              <a:buChar char="•"/>
              <a:defRPr/>
            </a:pPr>
            <a:endParaRPr lang="en-US" sz="1800" b="1" dirty="0">
              <a:solidFill>
                <a:srgbClr val="000000"/>
              </a:solidFill>
              <a:sym typeface="Wingdings" pitchFamily="2" charset="2"/>
            </a:endParaRPr>
          </a:p>
          <a:p>
            <a:pPr eaLnBrk="1" hangingPunct="1">
              <a:defRPr/>
            </a:pPr>
            <a:r>
              <a:rPr lang="en-US" sz="1800" b="1" i="1" dirty="0">
                <a:solidFill>
                  <a:srgbClr val="000000"/>
                </a:solidFill>
                <a:sym typeface="Wingdings" pitchFamily="2" charset="2"/>
              </a:rPr>
              <a:t>How did we determine the coupons in X?...</a:t>
            </a:r>
          </a:p>
          <a:p>
            <a:pPr eaLnBrk="1" hangingPunct="1">
              <a:defRPr/>
            </a:pPr>
            <a:r>
              <a:rPr lang="en-US" sz="1800" b="1" dirty="0">
                <a:solidFill>
                  <a:srgbClr val="000000"/>
                </a:solidFill>
                <a:sym typeface="Wingdings" pitchFamily="2" charset="2"/>
              </a:rPr>
              <a:t>Consider difference between WAC in pool minus coupons in bonds:</a:t>
            </a:r>
          </a:p>
          <a:p>
            <a:pPr eaLnBrk="1" hangingPunct="1">
              <a:buFont typeface="Arial" pitchFamily="34" charset="0"/>
              <a:buChar char="•"/>
              <a:defRPr/>
            </a:pPr>
            <a:r>
              <a:rPr lang="en-US" sz="1800" b="1" dirty="0">
                <a:solidFill>
                  <a:srgbClr val="000000"/>
                </a:solidFill>
                <a:sym typeface="Wingdings" pitchFamily="2" charset="2"/>
              </a:rPr>
              <a:t> Yr.1: A tranche has 8% coupon on $75M par (</a:t>
            </a:r>
            <a:r>
              <a:rPr lang="en-US" sz="1800" b="1" dirty="0" err="1">
                <a:solidFill>
                  <a:srgbClr val="000000"/>
                </a:solidFill>
                <a:sym typeface="Wingdings" pitchFamily="2" charset="2"/>
              </a:rPr>
              <a:t>vs</a:t>
            </a:r>
            <a:r>
              <a:rPr lang="en-US" sz="1800" b="1" dirty="0">
                <a:solidFill>
                  <a:srgbClr val="000000"/>
                </a:solidFill>
                <a:sym typeface="Wingdings" pitchFamily="2" charset="2"/>
              </a:rPr>
              <a:t> 10% WAC in pool), hence:</a:t>
            </a:r>
          </a:p>
          <a:p>
            <a:pPr lvl="1" eaLnBrk="1" hangingPunct="1">
              <a:buFont typeface="Arial" pitchFamily="34" charset="0"/>
              <a:buChar char="•"/>
              <a:defRPr/>
            </a:pPr>
            <a:r>
              <a:rPr lang="en-US" sz="1800" b="1" dirty="0">
                <a:solidFill>
                  <a:srgbClr val="000000"/>
                </a:solidFill>
                <a:sym typeface="Wingdings" pitchFamily="2" charset="2"/>
              </a:rPr>
              <a:t> (10% - 8%)*$75M = $1.5M extra interest,  1.5% of $100M Yr.1 total par.</a:t>
            </a:r>
          </a:p>
          <a:p>
            <a:pPr eaLnBrk="1" hangingPunct="1">
              <a:buFont typeface="Arial" pitchFamily="34" charset="0"/>
              <a:buChar char="•"/>
              <a:defRPr/>
            </a:pPr>
            <a:r>
              <a:rPr lang="en-US" sz="1800" b="1" dirty="0">
                <a:solidFill>
                  <a:srgbClr val="000000"/>
                </a:solidFill>
                <a:sym typeface="Wingdings" pitchFamily="2" charset="2"/>
              </a:rPr>
              <a:t> Yr.2: A </a:t>
            </a:r>
            <a:r>
              <a:rPr lang="en-US" sz="1800" b="1" dirty="0" err="1">
                <a:solidFill>
                  <a:srgbClr val="000000"/>
                </a:solidFill>
                <a:sym typeface="Wingdings" pitchFamily="2" charset="2"/>
              </a:rPr>
              <a:t>tranch</a:t>
            </a:r>
            <a:r>
              <a:rPr lang="en-US" sz="1800" b="1" dirty="0">
                <a:solidFill>
                  <a:srgbClr val="000000"/>
                </a:solidFill>
                <a:sym typeface="Wingdings" pitchFamily="2" charset="2"/>
              </a:rPr>
              <a:t> has 8% coupon on $25M remaining par (</a:t>
            </a:r>
            <a:r>
              <a:rPr lang="en-US" sz="1800" b="1" dirty="0" err="1">
                <a:solidFill>
                  <a:srgbClr val="000000"/>
                </a:solidFill>
                <a:sym typeface="Wingdings" pitchFamily="2" charset="2"/>
              </a:rPr>
              <a:t>vs</a:t>
            </a:r>
            <a:r>
              <a:rPr lang="en-US" sz="1800" b="1" dirty="0">
                <a:solidFill>
                  <a:srgbClr val="000000"/>
                </a:solidFill>
                <a:sym typeface="Wingdings" pitchFamily="2" charset="2"/>
              </a:rPr>
              <a:t> 10% WAC in pool):</a:t>
            </a:r>
          </a:p>
          <a:p>
            <a:pPr lvl="1" eaLnBrk="1" hangingPunct="1">
              <a:buFont typeface="Arial" pitchFamily="34" charset="0"/>
              <a:buChar char="•"/>
              <a:defRPr/>
            </a:pPr>
            <a:r>
              <a:rPr lang="en-US" sz="1800" b="1" dirty="0">
                <a:solidFill>
                  <a:srgbClr val="000000"/>
                </a:solidFill>
                <a:sym typeface="Wingdings" pitchFamily="2" charset="2"/>
              </a:rPr>
              <a:t> (10% - 8%)*$25M = $0.5M on $50M remaining par in pool  1% coupon. </a:t>
            </a:r>
          </a:p>
        </p:txBody>
      </p:sp>
      <p:pic>
        <p:nvPicPr>
          <p:cNvPr id="111620" name="Picture 2"/>
          <p:cNvPicPr>
            <a:picLocks noChangeAspect="1" noChangeArrowheads="1"/>
          </p:cNvPicPr>
          <p:nvPr/>
        </p:nvPicPr>
        <p:blipFill>
          <a:blip r:embed="rId3" cstate="print"/>
          <a:srcRect/>
          <a:stretch>
            <a:fillRect/>
          </a:stretch>
        </p:blipFill>
        <p:spPr bwMode="auto">
          <a:xfrm>
            <a:off x="2133600" y="228600"/>
            <a:ext cx="4446588" cy="1981200"/>
          </a:xfrm>
          <a:prstGeom prst="rect">
            <a:avLst/>
          </a:prstGeom>
          <a:noFill/>
          <a:ln w="9525">
            <a:noFill/>
            <a:miter lim="800000"/>
            <a:headEnd/>
            <a:tailEnd/>
          </a:ln>
        </p:spPr>
      </p:pic>
      <p:sp>
        <p:nvSpPr>
          <p:cNvPr id="6" name="Oval 5"/>
          <p:cNvSpPr/>
          <p:nvPr/>
        </p:nvSpPr>
        <p:spPr bwMode="auto">
          <a:xfrm>
            <a:off x="4038600" y="1371600"/>
            <a:ext cx="2895600" cy="457200"/>
          </a:xfrm>
          <a:prstGeom prst="ellipse">
            <a:avLst/>
          </a:prstGeom>
          <a:noFill/>
          <a:ln w="15875" cap="flat" cmpd="sng" algn="ctr">
            <a:solidFill>
              <a:srgbClr val="FF0000"/>
            </a:solidFill>
            <a:prstDash val="solid"/>
            <a:round/>
            <a:headEnd type="none" w="med" len="med"/>
            <a:tailEnd type="none" w="med" len="med"/>
          </a:ln>
          <a:effectLst/>
        </p:spPr>
        <p:txBody>
          <a:bodyPr/>
          <a:lstStyle/>
          <a:p>
            <a:pPr eaLnBrk="1" hangingPunct="1">
              <a:defRPr/>
            </a:pPr>
            <a:endParaRPr lang="en-US" sz="2000" b="1" i="1">
              <a:solidFill>
                <a:srgbClr val="000000"/>
              </a:solidFill>
              <a:effectLst>
                <a:outerShdw blurRad="38100" dist="38100" dir="2700000" algn="tl">
                  <a:srgbClr val="000000">
                    <a:alpha val="43137"/>
                  </a:srgbClr>
                </a:outerShdw>
              </a:effectLst>
            </a:endParaRPr>
          </a:p>
        </p:txBody>
      </p:sp>
      <p:sp>
        <p:nvSpPr>
          <p:cNvPr id="7" name="Footer Placeholder 6"/>
          <p:cNvSpPr>
            <a:spLocks noGrp="1"/>
          </p:cNvSpPr>
          <p:nvPr>
            <p:ph type="ftr" sz="quarter" idx="11"/>
          </p:nvPr>
        </p:nvSpPr>
        <p:spPr/>
        <p:txBody>
          <a:bodyPr/>
          <a:lstStyle/>
          <a:p>
            <a:pPr>
              <a:defRPr/>
            </a:pPr>
            <a:r>
              <a:rPr lang="en-US" smtClean="0"/>
              <a:t>© 2014 OnCourse Learning. All Rights Reserved.</a:t>
            </a:r>
            <a:endParaRPr 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fld id="{2877D50C-BBBA-47DC-BA74-35176573F23F}" type="slidenum">
              <a:rPr lang="en-US"/>
              <a:pPr/>
              <a:t>20</a:t>
            </a:fld>
            <a:endParaRPr lang="en-US"/>
          </a:p>
        </p:txBody>
      </p:sp>
      <p:sp>
        <p:nvSpPr>
          <p:cNvPr id="537602" name="Rectangle 2"/>
          <p:cNvSpPr>
            <a:spLocks noChangeArrowheads="1"/>
          </p:cNvSpPr>
          <p:nvPr/>
        </p:nvSpPr>
        <p:spPr bwMode="auto">
          <a:xfrm>
            <a:off x="533400" y="2209800"/>
            <a:ext cx="8305800" cy="4524375"/>
          </a:xfrm>
          <a:prstGeom prst="rect">
            <a:avLst/>
          </a:prstGeom>
          <a:noFill/>
          <a:ln w="9525">
            <a:noFill/>
            <a:miter lim="800000"/>
            <a:headEnd/>
            <a:tailEnd/>
          </a:ln>
          <a:effectLst/>
        </p:spPr>
        <p:txBody>
          <a:bodyPr>
            <a:spAutoFit/>
          </a:bodyPr>
          <a:lstStyle/>
          <a:p>
            <a:pPr eaLnBrk="1" hangingPunct="1">
              <a:defRPr/>
            </a:pPr>
            <a:r>
              <a:rPr lang="en-US" sz="1800" b="1" dirty="0">
                <a:solidFill>
                  <a:srgbClr val="0000FF"/>
                </a:solidFill>
                <a:effectLst>
                  <a:outerShdw blurRad="38100" dist="38100" dir="2700000" algn="tl">
                    <a:srgbClr val="000000"/>
                  </a:outerShdw>
                </a:effectLst>
              </a:rPr>
              <a:t>B Tranche contractual cash flows:</a:t>
            </a:r>
          </a:p>
          <a:p>
            <a:pPr eaLnBrk="1" hangingPunct="1">
              <a:buFontTx/>
              <a:buChar char="•"/>
              <a:defRPr/>
            </a:pPr>
            <a:r>
              <a:rPr lang="en-US" sz="1800" b="1" dirty="0">
                <a:solidFill>
                  <a:srgbClr val="000000"/>
                </a:solidFill>
              </a:rPr>
              <a:t> Yr.1: No principal paid to B because there is none left over in the pool after A got its share.</a:t>
            </a:r>
          </a:p>
          <a:p>
            <a:pPr eaLnBrk="1" hangingPunct="1">
              <a:buFontTx/>
              <a:buChar char="•"/>
              <a:defRPr/>
            </a:pPr>
            <a:r>
              <a:rPr lang="en-US" sz="1800" b="1" dirty="0">
                <a:solidFill>
                  <a:srgbClr val="000000"/>
                </a:solidFill>
              </a:rPr>
              <a:t> Yr.1: $2.50 of pool interest income (out of total $100*10% = $10) allocated to Tranche B because that is its coupon (10%* $25 = $2.5) and there is &gt;= $2.5 interest cash flow available in the pool after Tranche A &amp; </a:t>
            </a:r>
            <a:r>
              <a:rPr lang="en-US" sz="1800" b="1" dirty="0" err="1">
                <a:solidFill>
                  <a:srgbClr val="000000"/>
                </a:solidFill>
              </a:rPr>
              <a:t>Tranch</a:t>
            </a:r>
            <a:r>
              <a:rPr lang="en-US" sz="1800" b="1" dirty="0">
                <a:solidFill>
                  <a:srgbClr val="000000"/>
                </a:solidFill>
              </a:rPr>
              <a:t> X have been paid their coupons (with seniority): 10%*$100 = $10 </a:t>
            </a:r>
            <a:r>
              <a:rPr lang="en-US" sz="1800" b="1" dirty="0">
                <a:solidFill>
                  <a:srgbClr val="000000"/>
                </a:solidFill>
                <a:sym typeface="Wingdings" pitchFamily="2" charset="2"/>
              </a:rPr>
              <a:t> $6 to A, $1.5 to X, rest to B</a:t>
            </a:r>
            <a:r>
              <a:rPr lang="en-US" sz="1800" b="1" dirty="0">
                <a:solidFill>
                  <a:srgbClr val="000000"/>
                </a:solidFill>
              </a:rPr>
              <a:t>.</a:t>
            </a:r>
          </a:p>
          <a:p>
            <a:pPr eaLnBrk="1" hangingPunct="1">
              <a:buFontTx/>
              <a:buChar char="•"/>
              <a:defRPr/>
            </a:pPr>
            <a:r>
              <a:rPr lang="en-US" sz="1800" b="1" dirty="0">
                <a:solidFill>
                  <a:srgbClr val="000000"/>
                </a:solidFill>
              </a:rPr>
              <a:t> Yr.2: $25 principal cash flow allocated to </a:t>
            </a:r>
            <a:r>
              <a:rPr lang="en-US" sz="1800" b="1" dirty="0" err="1">
                <a:solidFill>
                  <a:srgbClr val="000000"/>
                </a:solidFill>
              </a:rPr>
              <a:t>Tranch</a:t>
            </a:r>
            <a:r>
              <a:rPr lang="en-US" sz="1800" b="1" dirty="0">
                <a:solidFill>
                  <a:srgbClr val="000000"/>
                </a:solidFill>
              </a:rPr>
              <a:t> B because that is its remaining par value and there is &gt;= $25 of principal cash flow available AFTER paying off Tranche A with seniority (from five remaining maturing mortgages, totaling $50 contract payoff: first $25 to A, last to B).</a:t>
            </a:r>
          </a:p>
          <a:p>
            <a:pPr eaLnBrk="1" hangingPunct="1">
              <a:buFontTx/>
              <a:buChar char="•"/>
              <a:defRPr/>
            </a:pPr>
            <a:r>
              <a:rPr lang="en-US" sz="1800" b="1" dirty="0">
                <a:solidFill>
                  <a:srgbClr val="000000"/>
                </a:solidFill>
              </a:rPr>
              <a:t> Yr.2: $2.50 of pool interest income (out of total $50*10% = $5) allocated to Tranche A because that is its coupon (10%* $25 = $2.5) and there is &gt;= $2.5 interest cash flow available in the pool after Tranche A &amp; </a:t>
            </a:r>
            <a:r>
              <a:rPr lang="en-US" sz="1800" b="1" dirty="0" err="1">
                <a:solidFill>
                  <a:srgbClr val="000000"/>
                </a:solidFill>
              </a:rPr>
              <a:t>Tranch</a:t>
            </a:r>
            <a:r>
              <a:rPr lang="en-US" sz="1800" b="1" dirty="0">
                <a:solidFill>
                  <a:srgbClr val="000000"/>
                </a:solidFill>
              </a:rPr>
              <a:t> X have been paid their coupons (with seniority): 10%*50 = 5 </a:t>
            </a:r>
            <a:r>
              <a:rPr lang="en-US" sz="1800" b="1" dirty="0">
                <a:solidFill>
                  <a:srgbClr val="000000"/>
                </a:solidFill>
                <a:sym typeface="Wingdings" pitchFamily="2" charset="2"/>
              </a:rPr>
              <a:t> </a:t>
            </a:r>
            <a:r>
              <a:rPr lang="en-US" sz="1800" b="1" dirty="0">
                <a:solidFill>
                  <a:srgbClr val="000000"/>
                </a:solidFill>
              </a:rPr>
              <a:t>$2 for A, $0.5 for X, rest for B.</a:t>
            </a:r>
          </a:p>
          <a:p>
            <a:pPr eaLnBrk="1" hangingPunct="1">
              <a:buFontTx/>
              <a:buChar char="•"/>
              <a:defRPr/>
            </a:pPr>
            <a:r>
              <a:rPr lang="en-US" sz="1800" b="1" dirty="0">
                <a:solidFill>
                  <a:srgbClr val="000000"/>
                </a:solidFill>
              </a:rPr>
              <a:t> Total Yr1 = $2.50. Total Yr2 = 25+2.50 = $27.50.</a:t>
            </a:r>
            <a:endParaRPr lang="en-US" sz="1800" b="1" dirty="0">
              <a:solidFill>
                <a:srgbClr val="000000"/>
              </a:solidFill>
              <a:sym typeface="Wingdings" pitchFamily="2" charset="2"/>
            </a:endParaRPr>
          </a:p>
        </p:txBody>
      </p:sp>
      <p:pic>
        <p:nvPicPr>
          <p:cNvPr id="113668" name="Picture 2"/>
          <p:cNvPicPr>
            <a:picLocks noChangeAspect="1" noChangeArrowheads="1"/>
          </p:cNvPicPr>
          <p:nvPr/>
        </p:nvPicPr>
        <p:blipFill>
          <a:blip r:embed="rId3" cstate="print"/>
          <a:srcRect/>
          <a:stretch>
            <a:fillRect/>
          </a:stretch>
        </p:blipFill>
        <p:spPr bwMode="auto">
          <a:xfrm>
            <a:off x="2133600" y="228600"/>
            <a:ext cx="4446588" cy="1981200"/>
          </a:xfrm>
          <a:prstGeom prst="rect">
            <a:avLst/>
          </a:prstGeom>
          <a:noFill/>
          <a:ln w="9525">
            <a:noFill/>
            <a:miter lim="800000"/>
            <a:headEnd/>
            <a:tailEnd/>
          </a:ln>
        </p:spPr>
      </p:pic>
      <p:sp>
        <p:nvSpPr>
          <p:cNvPr id="6" name="Oval 5"/>
          <p:cNvSpPr/>
          <p:nvPr/>
        </p:nvSpPr>
        <p:spPr bwMode="auto">
          <a:xfrm>
            <a:off x="4038600" y="1752600"/>
            <a:ext cx="2895600" cy="457200"/>
          </a:xfrm>
          <a:prstGeom prst="ellipse">
            <a:avLst/>
          </a:prstGeom>
          <a:noFill/>
          <a:ln w="15875" cap="flat" cmpd="sng" algn="ctr">
            <a:solidFill>
              <a:srgbClr val="FF0000"/>
            </a:solidFill>
            <a:prstDash val="solid"/>
            <a:round/>
            <a:headEnd type="none" w="med" len="med"/>
            <a:tailEnd type="none" w="med" len="med"/>
          </a:ln>
          <a:effectLst/>
        </p:spPr>
        <p:txBody>
          <a:bodyPr/>
          <a:lstStyle/>
          <a:p>
            <a:pPr eaLnBrk="1" hangingPunct="1">
              <a:defRPr/>
            </a:pPr>
            <a:endParaRPr lang="en-US" sz="2000" b="1" i="1">
              <a:solidFill>
                <a:srgbClr val="000000"/>
              </a:solidFill>
              <a:effectLst>
                <a:outerShdw blurRad="38100" dist="38100" dir="2700000" algn="tl">
                  <a:srgbClr val="000000">
                    <a:alpha val="43137"/>
                  </a:srgbClr>
                </a:outerShdw>
              </a:effectLst>
            </a:endParaRPr>
          </a:p>
        </p:txBody>
      </p:sp>
      <p:sp>
        <p:nvSpPr>
          <p:cNvPr id="7" name="Footer Placeholder 6"/>
          <p:cNvSpPr>
            <a:spLocks noGrp="1"/>
          </p:cNvSpPr>
          <p:nvPr>
            <p:ph type="ftr" sz="quarter" idx="11"/>
          </p:nvPr>
        </p:nvSpPr>
        <p:spPr/>
        <p:txBody>
          <a:bodyPr/>
          <a:lstStyle/>
          <a:p>
            <a:pPr>
              <a:defRPr/>
            </a:pPr>
            <a:r>
              <a:rPr lang="en-US" smtClean="0"/>
              <a:t>© 2014 OnCourse Learning. All Rights Reserved.</a:t>
            </a:r>
            <a:endParaRPr 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10" name="Footer Placeholder 9"/>
          <p:cNvSpPr>
            <a:spLocks noGrp="1"/>
          </p:cNvSpPr>
          <p:nvPr>
            <p:ph type="ftr" sz="quarter" idx="11"/>
          </p:nvPr>
        </p:nvSpPr>
        <p:spPr/>
        <p:txBody>
          <a:bodyPr/>
          <a:lstStyle/>
          <a:p>
            <a:pPr>
              <a:defRPr/>
            </a:pPr>
            <a:r>
              <a:rPr lang="en-US" smtClean="0"/>
              <a:t>© 2014 OnCourse Learning. All Rights Reserved.</a:t>
            </a:r>
            <a:endParaRPr lang="en-US"/>
          </a:p>
        </p:txBody>
      </p:sp>
      <p:sp>
        <p:nvSpPr>
          <p:cNvPr id="5" name="Slide Number Placeholder 3"/>
          <p:cNvSpPr>
            <a:spLocks noGrp="1"/>
          </p:cNvSpPr>
          <p:nvPr>
            <p:ph type="sldNum" sz="quarter" idx="12"/>
          </p:nvPr>
        </p:nvSpPr>
        <p:spPr/>
        <p:txBody>
          <a:bodyPr/>
          <a:lstStyle/>
          <a:p>
            <a:fld id="{9605F8AC-1681-4F7A-9D32-4C1E4B9AC53C}" type="slidenum">
              <a:rPr lang="en-US"/>
              <a:pPr/>
              <a:t>21</a:t>
            </a:fld>
            <a:endParaRPr lang="en-US"/>
          </a:p>
        </p:txBody>
      </p:sp>
      <p:sp>
        <p:nvSpPr>
          <p:cNvPr id="115715" name="Rectangle 2"/>
          <p:cNvSpPr>
            <a:spLocks noChangeArrowheads="1"/>
          </p:cNvSpPr>
          <p:nvPr/>
        </p:nvSpPr>
        <p:spPr bwMode="auto">
          <a:xfrm>
            <a:off x="533400" y="2667000"/>
            <a:ext cx="8229600" cy="1695450"/>
          </a:xfrm>
          <a:prstGeom prst="rect">
            <a:avLst/>
          </a:prstGeom>
          <a:noFill/>
          <a:ln w="9525">
            <a:noFill/>
            <a:miter lim="800000"/>
            <a:headEnd/>
            <a:tailEnd/>
          </a:ln>
        </p:spPr>
        <p:txBody>
          <a:bodyPr>
            <a:spAutoFit/>
          </a:bodyPr>
          <a:lstStyle/>
          <a:p>
            <a:pPr algn="ctr" eaLnBrk="1" hangingPunct="1"/>
            <a:r>
              <a:rPr lang="en-US" sz="2000" b="1" dirty="0">
                <a:solidFill>
                  <a:srgbClr val="0000FF"/>
                </a:solidFill>
              </a:rPr>
              <a:t>Value at issuance as </a:t>
            </a:r>
            <a:r>
              <a:rPr lang="en-US" sz="2000" b="1" dirty="0" err="1">
                <a:solidFill>
                  <a:srgbClr val="0000FF"/>
                </a:solidFill>
              </a:rPr>
              <a:t>CMBS</a:t>
            </a:r>
            <a:r>
              <a:rPr lang="en-US" sz="2000" b="1" dirty="0">
                <a:solidFill>
                  <a:srgbClr val="0000FF"/>
                </a:solidFill>
              </a:rPr>
              <a:t>:</a:t>
            </a:r>
          </a:p>
          <a:p>
            <a:pPr eaLnBrk="1" hangingPunct="1">
              <a:spcBef>
                <a:spcPts val="500"/>
              </a:spcBef>
            </a:pPr>
            <a:r>
              <a:rPr lang="en-US" sz="2000" dirty="0">
                <a:solidFill>
                  <a:srgbClr val="0000FF"/>
                </a:solidFill>
                <a:latin typeface="Arial" charset="0"/>
              </a:rPr>
              <a:t>The present value (</a:t>
            </a:r>
            <a:r>
              <a:rPr lang="en-US" sz="2000" dirty="0" err="1">
                <a:solidFill>
                  <a:srgbClr val="0000FF"/>
                </a:solidFill>
                <a:latin typeface="Arial" charset="0"/>
              </a:rPr>
              <a:t>mkt</a:t>
            </a:r>
            <a:r>
              <a:rPr lang="en-US" sz="2000" dirty="0">
                <a:solidFill>
                  <a:srgbClr val="0000FF"/>
                </a:solidFill>
                <a:latin typeface="Arial" charset="0"/>
              </a:rPr>
              <a:t> value) of each tranche (class of bonds) is determined by discounting the contractual cash flows to maturity of the bonds back to PV using the market yield-to-maturity (“</a:t>
            </a:r>
            <a:r>
              <a:rPr lang="en-US" sz="2000" dirty="0" err="1">
                <a:solidFill>
                  <a:srgbClr val="0000FF"/>
                </a:solidFill>
                <a:latin typeface="Arial" charset="0"/>
              </a:rPr>
              <a:t>YTM</a:t>
            </a:r>
            <a:r>
              <a:rPr lang="en-US" sz="2000" dirty="0">
                <a:solidFill>
                  <a:srgbClr val="0000FF"/>
                </a:solidFill>
                <a:latin typeface="Arial" charset="0"/>
              </a:rPr>
              <a:t>”) as the discount rate:</a:t>
            </a:r>
          </a:p>
        </p:txBody>
      </p:sp>
      <p:pic>
        <p:nvPicPr>
          <p:cNvPr id="115716" name="Picture 8"/>
          <p:cNvPicPr>
            <a:picLocks noChangeAspect="1" noChangeArrowheads="1"/>
          </p:cNvPicPr>
          <p:nvPr/>
        </p:nvPicPr>
        <p:blipFill>
          <a:blip r:embed="rId4" cstate="print"/>
          <a:srcRect/>
          <a:stretch>
            <a:fillRect/>
          </a:stretch>
        </p:blipFill>
        <p:spPr bwMode="auto">
          <a:xfrm>
            <a:off x="228600" y="685800"/>
            <a:ext cx="8686800" cy="1816100"/>
          </a:xfrm>
          <a:prstGeom prst="rect">
            <a:avLst/>
          </a:prstGeom>
          <a:solidFill>
            <a:schemeClr val="bg1"/>
          </a:solidFill>
          <a:ln w="9525">
            <a:noFill/>
            <a:miter lim="800000"/>
            <a:headEnd/>
            <a:tailEnd/>
          </a:ln>
        </p:spPr>
      </p:pic>
      <p:graphicFrame>
        <p:nvGraphicFramePr>
          <p:cNvPr id="115717" name="Object 5"/>
          <p:cNvGraphicFramePr>
            <a:graphicFrameLocks noChangeAspect="1"/>
          </p:cNvGraphicFramePr>
          <p:nvPr/>
        </p:nvGraphicFramePr>
        <p:xfrm>
          <a:off x="533400" y="4419600"/>
          <a:ext cx="2693988" cy="609600"/>
        </p:xfrm>
        <a:graphic>
          <a:graphicData uri="http://schemas.openxmlformats.org/presentationml/2006/ole">
            <p:oleObj spid="_x0000_s115717" name="Equation" r:id="rId5" imgW="1739900" imgH="393700" progId="Equation.3">
              <p:embed/>
            </p:oleObj>
          </a:graphicData>
        </a:graphic>
      </p:graphicFrame>
      <p:graphicFrame>
        <p:nvGraphicFramePr>
          <p:cNvPr id="115718" name="Object 3"/>
          <p:cNvGraphicFramePr>
            <a:graphicFrameLocks noChangeAspect="1"/>
          </p:cNvGraphicFramePr>
          <p:nvPr/>
        </p:nvGraphicFramePr>
        <p:xfrm>
          <a:off x="3352800" y="4419600"/>
          <a:ext cx="2576513" cy="609600"/>
        </p:xfrm>
        <a:graphic>
          <a:graphicData uri="http://schemas.openxmlformats.org/presentationml/2006/ole">
            <p:oleObj spid="_x0000_s115718" name="Equation" r:id="rId6" imgW="1663700" imgH="393700" progId="Equation.3">
              <p:embed/>
            </p:oleObj>
          </a:graphicData>
        </a:graphic>
      </p:graphicFrame>
      <p:graphicFrame>
        <p:nvGraphicFramePr>
          <p:cNvPr id="115719" name="Object 4"/>
          <p:cNvGraphicFramePr>
            <a:graphicFrameLocks noChangeAspect="1"/>
          </p:cNvGraphicFramePr>
          <p:nvPr/>
        </p:nvGraphicFramePr>
        <p:xfrm>
          <a:off x="6070600" y="4419600"/>
          <a:ext cx="2438400" cy="609600"/>
        </p:xfrm>
        <a:graphic>
          <a:graphicData uri="http://schemas.openxmlformats.org/presentationml/2006/ole">
            <p:oleObj spid="_x0000_s115719" name="Equation" r:id="rId7" imgW="1574800" imgH="393700" progId="Equation.3">
              <p:embed/>
            </p:oleObj>
          </a:graphicData>
        </a:graphic>
      </p:graphicFrame>
      <p:sp>
        <p:nvSpPr>
          <p:cNvPr id="115720" name="Rectangle 2"/>
          <p:cNvSpPr>
            <a:spLocks noChangeArrowheads="1"/>
          </p:cNvSpPr>
          <p:nvPr/>
        </p:nvSpPr>
        <p:spPr bwMode="auto">
          <a:xfrm>
            <a:off x="609600" y="5181600"/>
            <a:ext cx="8229600" cy="1144588"/>
          </a:xfrm>
          <a:prstGeom prst="rect">
            <a:avLst/>
          </a:prstGeom>
          <a:noFill/>
          <a:ln w="9525">
            <a:noFill/>
            <a:miter lim="800000"/>
            <a:headEnd/>
            <a:tailEnd/>
          </a:ln>
        </p:spPr>
        <p:txBody>
          <a:bodyPr>
            <a:spAutoFit/>
          </a:bodyPr>
          <a:lstStyle/>
          <a:p>
            <a:pPr eaLnBrk="1" hangingPunct="1"/>
            <a:r>
              <a:rPr lang="en-US" sz="2000">
                <a:solidFill>
                  <a:srgbClr val="0000FF"/>
                </a:solidFill>
                <a:latin typeface="Arial" charset="0"/>
              </a:rPr>
              <a:t>The idea is that at issuance the </a:t>
            </a:r>
            <a:r>
              <a:rPr lang="en-US" sz="2000" b="1">
                <a:solidFill>
                  <a:srgbClr val="0000FF"/>
                </a:solidFill>
                <a:latin typeface="Arial" charset="0"/>
              </a:rPr>
              <a:t>sum</a:t>
            </a:r>
            <a:r>
              <a:rPr lang="en-US" sz="2000">
                <a:solidFill>
                  <a:srgbClr val="0000FF"/>
                </a:solidFill>
                <a:latin typeface="Arial" charset="0"/>
              </a:rPr>
              <a:t> of the values of all of the tranches </a:t>
            </a:r>
            <a:r>
              <a:rPr lang="en-US" sz="2000" b="1">
                <a:solidFill>
                  <a:srgbClr val="0000FF"/>
                </a:solidFill>
                <a:latin typeface="Arial" charset="0"/>
              </a:rPr>
              <a:t>exceeds</a:t>
            </a:r>
            <a:r>
              <a:rPr lang="en-US" sz="2000">
                <a:solidFill>
                  <a:srgbClr val="0000FF"/>
                </a:solidFill>
                <a:latin typeface="Arial" charset="0"/>
              </a:rPr>
              <a:t> the value (cost) of the </a:t>
            </a:r>
            <a:r>
              <a:rPr lang="en-US" sz="2000" b="1">
                <a:solidFill>
                  <a:srgbClr val="0000FF"/>
                </a:solidFill>
                <a:latin typeface="Arial" charset="0"/>
              </a:rPr>
              <a:t>pool</a:t>
            </a:r>
            <a:r>
              <a:rPr lang="en-US" sz="2000">
                <a:solidFill>
                  <a:srgbClr val="0000FF"/>
                </a:solidFill>
                <a:latin typeface="Arial" charset="0"/>
              </a:rPr>
              <a:t> of all the individual mortgages:</a:t>
            </a:r>
          </a:p>
          <a:p>
            <a:pPr algn="ctr" eaLnBrk="1" hangingPunct="1">
              <a:spcBef>
                <a:spcPts val="1000"/>
              </a:spcBef>
            </a:pPr>
            <a:r>
              <a:rPr lang="en-US" sz="2000">
                <a:solidFill>
                  <a:srgbClr val="0000FF"/>
                </a:solidFill>
                <a:latin typeface="Arial" charset="0"/>
              </a:rPr>
              <a:t>A + B + X  =  $75.00 + $24.15 + $1.82  =  $100.97  &gt;  $100.</a:t>
            </a:r>
          </a:p>
        </p:txBody>
      </p:sp>
      <p:sp>
        <p:nvSpPr>
          <p:cNvPr id="9" name="Rectangle 8"/>
          <p:cNvSpPr/>
          <p:nvPr/>
        </p:nvSpPr>
        <p:spPr bwMode="auto">
          <a:xfrm>
            <a:off x="228600" y="685800"/>
            <a:ext cx="1143000" cy="228600"/>
          </a:xfrm>
          <a:prstGeom prst="rect">
            <a:avLst/>
          </a:prstGeom>
          <a:solidFill>
            <a:schemeClr val="bg1"/>
          </a:solidFill>
          <a:ln w="9525" cap="flat" cmpd="sng" algn="ctr">
            <a:noFill/>
            <a:prstDash val="solid"/>
            <a:round/>
            <a:headEnd type="none" w="med" len="med"/>
            <a:tailEnd type="none" w="med" len="med"/>
          </a:ln>
          <a:effectLst/>
        </p:spPr>
        <p:txBody>
          <a:bodyPr/>
          <a:lstStyle/>
          <a:p>
            <a:pPr eaLnBrk="1" hangingPunct="1">
              <a:defRPr/>
            </a:pPr>
            <a:endParaRPr lang="en-US" sz="2000" b="1" i="1">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17" name="Footer Placeholder 16"/>
          <p:cNvSpPr>
            <a:spLocks noGrp="1"/>
          </p:cNvSpPr>
          <p:nvPr>
            <p:ph type="ftr" sz="quarter" idx="11"/>
          </p:nvPr>
        </p:nvSpPr>
        <p:spPr/>
        <p:txBody>
          <a:bodyPr/>
          <a:lstStyle/>
          <a:p>
            <a:pPr>
              <a:defRPr/>
            </a:pPr>
            <a:r>
              <a:rPr lang="en-US" smtClean="0"/>
              <a:t>© 2014 OnCourse Learning. All Rights Reserved.</a:t>
            </a:r>
            <a:endParaRPr lang="en-US"/>
          </a:p>
        </p:txBody>
      </p:sp>
      <p:sp>
        <p:nvSpPr>
          <p:cNvPr id="5" name="Slide Number Placeholder 3"/>
          <p:cNvSpPr>
            <a:spLocks noGrp="1"/>
          </p:cNvSpPr>
          <p:nvPr>
            <p:ph type="sldNum" sz="quarter" idx="12"/>
          </p:nvPr>
        </p:nvSpPr>
        <p:spPr/>
        <p:txBody>
          <a:bodyPr/>
          <a:lstStyle/>
          <a:p>
            <a:fld id="{10C731EC-BBC6-45E3-973E-72247C71283C}" type="slidenum">
              <a:rPr lang="en-US"/>
              <a:pPr/>
              <a:t>22</a:t>
            </a:fld>
            <a:endParaRPr lang="en-US"/>
          </a:p>
        </p:txBody>
      </p:sp>
      <p:sp>
        <p:nvSpPr>
          <p:cNvPr id="117763" name="Rectangle 2"/>
          <p:cNvSpPr>
            <a:spLocks noChangeArrowheads="1"/>
          </p:cNvSpPr>
          <p:nvPr/>
        </p:nvSpPr>
        <p:spPr bwMode="auto">
          <a:xfrm>
            <a:off x="533400" y="2667000"/>
            <a:ext cx="8229600" cy="1387475"/>
          </a:xfrm>
          <a:prstGeom prst="rect">
            <a:avLst/>
          </a:prstGeom>
          <a:noFill/>
          <a:ln w="9525">
            <a:noFill/>
            <a:miter lim="800000"/>
            <a:headEnd/>
            <a:tailEnd/>
          </a:ln>
        </p:spPr>
        <p:txBody>
          <a:bodyPr>
            <a:spAutoFit/>
          </a:bodyPr>
          <a:lstStyle/>
          <a:p>
            <a:pPr algn="ctr" eaLnBrk="1" hangingPunct="1"/>
            <a:r>
              <a:rPr lang="en-US" sz="2000" b="1">
                <a:solidFill>
                  <a:srgbClr val="0000FF"/>
                </a:solidFill>
              </a:rPr>
              <a:t>Value at issuance as CMBS:</a:t>
            </a:r>
          </a:p>
          <a:p>
            <a:pPr eaLnBrk="1" hangingPunct="1">
              <a:spcBef>
                <a:spcPts val="500"/>
              </a:spcBef>
            </a:pPr>
            <a:r>
              <a:rPr lang="en-US" sz="2000">
                <a:solidFill>
                  <a:srgbClr val="0000FF"/>
                </a:solidFill>
                <a:latin typeface="Arial" charset="0"/>
              </a:rPr>
              <a:t>Note: YTM is really just a way of quoting prices of bonds (similar to “cap rate” in real estate). The YTM doesn’t exactly causally </a:t>
            </a:r>
            <a:r>
              <a:rPr lang="en-US" sz="2000" i="1">
                <a:solidFill>
                  <a:srgbClr val="0000FF"/>
                </a:solidFill>
                <a:latin typeface="Arial" charset="0"/>
              </a:rPr>
              <a:t>determine</a:t>
            </a:r>
            <a:r>
              <a:rPr lang="en-US" sz="2000">
                <a:solidFill>
                  <a:srgbClr val="0000FF"/>
                </a:solidFill>
                <a:latin typeface="Arial" charset="0"/>
              </a:rPr>
              <a:t> the price (value) of the bond. (That’s more complicated.)</a:t>
            </a:r>
          </a:p>
        </p:txBody>
      </p:sp>
      <p:pic>
        <p:nvPicPr>
          <p:cNvPr id="117764" name="Picture 8"/>
          <p:cNvPicPr>
            <a:picLocks noChangeAspect="1" noChangeArrowheads="1"/>
          </p:cNvPicPr>
          <p:nvPr/>
        </p:nvPicPr>
        <p:blipFill>
          <a:blip r:embed="rId4" cstate="print"/>
          <a:srcRect/>
          <a:stretch>
            <a:fillRect/>
          </a:stretch>
        </p:blipFill>
        <p:spPr bwMode="auto">
          <a:xfrm>
            <a:off x="228600" y="685800"/>
            <a:ext cx="8686800" cy="1816100"/>
          </a:xfrm>
          <a:prstGeom prst="rect">
            <a:avLst/>
          </a:prstGeom>
          <a:solidFill>
            <a:schemeClr val="bg1"/>
          </a:solidFill>
          <a:ln w="9525">
            <a:noFill/>
            <a:miter lim="800000"/>
            <a:headEnd/>
            <a:tailEnd/>
          </a:ln>
        </p:spPr>
      </p:pic>
      <p:graphicFrame>
        <p:nvGraphicFramePr>
          <p:cNvPr id="117765" name="Object 5"/>
          <p:cNvGraphicFramePr>
            <a:graphicFrameLocks noChangeAspect="1"/>
          </p:cNvGraphicFramePr>
          <p:nvPr/>
        </p:nvGraphicFramePr>
        <p:xfrm>
          <a:off x="533400" y="4419600"/>
          <a:ext cx="2693988" cy="609600"/>
        </p:xfrm>
        <a:graphic>
          <a:graphicData uri="http://schemas.openxmlformats.org/presentationml/2006/ole">
            <p:oleObj spid="_x0000_s117765" name="Equation" r:id="rId5" imgW="1739900" imgH="393700" progId="Equation.3">
              <p:embed/>
            </p:oleObj>
          </a:graphicData>
        </a:graphic>
      </p:graphicFrame>
      <p:graphicFrame>
        <p:nvGraphicFramePr>
          <p:cNvPr id="117766" name="Object 3"/>
          <p:cNvGraphicFramePr>
            <a:graphicFrameLocks noChangeAspect="1"/>
          </p:cNvGraphicFramePr>
          <p:nvPr/>
        </p:nvGraphicFramePr>
        <p:xfrm>
          <a:off x="3352800" y="4419600"/>
          <a:ext cx="2576513" cy="609600"/>
        </p:xfrm>
        <a:graphic>
          <a:graphicData uri="http://schemas.openxmlformats.org/presentationml/2006/ole">
            <p:oleObj spid="_x0000_s117766" name="Equation" r:id="rId6" imgW="1663700" imgH="393700" progId="Equation.3">
              <p:embed/>
            </p:oleObj>
          </a:graphicData>
        </a:graphic>
      </p:graphicFrame>
      <p:graphicFrame>
        <p:nvGraphicFramePr>
          <p:cNvPr id="117767" name="Object 4"/>
          <p:cNvGraphicFramePr>
            <a:graphicFrameLocks noChangeAspect="1"/>
          </p:cNvGraphicFramePr>
          <p:nvPr/>
        </p:nvGraphicFramePr>
        <p:xfrm>
          <a:off x="6070600" y="4419600"/>
          <a:ext cx="2438400" cy="609600"/>
        </p:xfrm>
        <a:graphic>
          <a:graphicData uri="http://schemas.openxmlformats.org/presentationml/2006/ole">
            <p:oleObj spid="_x0000_s117767" name="Equation" r:id="rId7" imgW="1574800" imgH="393700" progId="Equation.3">
              <p:embed/>
            </p:oleObj>
          </a:graphicData>
        </a:graphic>
      </p:graphicFrame>
      <p:sp>
        <p:nvSpPr>
          <p:cNvPr id="8" name="Rectangle 2"/>
          <p:cNvSpPr>
            <a:spLocks noChangeArrowheads="1"/>
          </p:cNvSpPr>
          <p:nvPr/>
        </p:nvSpPr>
        <p:spPr bwMode="auto">
          <a:xfrm>
            <a:off x="609600" y="5181600"/>
            <a:ext cx="8229600" cy="1323975"/>
          </a:xfrm>
          <a:prstGeom prst="rect">
            <a:avLst/>
          </a:prstGeom>
          <a:noFill/>
          <a:ln w="9525">
            <a:noFill/>
            <a:miter lim="800000"/>
            <a:headEnd/>
            <a:tailEnd/>
          </a:ln>
          <a:effectLst/>
        </p:spPr>
        <p:txBody>
          <a:bodyPr>
            <a:spAutoFit/>
          </a:bodyPr>
          <a:lstStyle/>
          <a:p>
            <a:pPr eaLnBrk="1" hangingPunct="1">
              <a:defRPr/>
            </a:pPr>
            <a:r>
              <a:rPr lang="en-US" sz="2000" dirty="0">
                <a:solidFill>
                  <a:srgbClr val="0000FF"/>
                </a:solidFill>
                <a:latin typeface="Arial"/>
              </a:rPr>
              <a:t>Example, in the case of Bond B, its </a:t>
            </a:r>
            <a:r>
              <a:rPr lang="en-US" sz="2000" b="1" dirty="0">
                <a:solidFill>
                  <a:srgbClr val="0000FF"/>
                </a:solidFill>
                <a:latin typeface="Arial"/>
              </a:rPr>
              <a:t>price</a:t>
            </a:r>
            <a:r>
              <a:rPr lang="en-US" sz="2000" dirty="0">
                <a:solidFill>
                  <a:srgbClr val="0000FF"/>
                </a:solidFill>
                <a:latin typeface="Arial"/>
              </a:rPr>
              <a:t> (</a:t>
            </a:r>
            <a:r>
              <a:rPr lang="en-US" sz="2000" dirty="0" err="1">
                <a:solidFill>
                  <a:srgbClr val="0000FF"/>
                </a:solidFill>
                <a:latin typeface="Arial"/>
              </a:rPr>
              <a:t>mkt</a:t>
            </a:r>
            <a:r>
              <a:rPr lang="en-US" sz="2000" dirty="0">
                <a:solidFill>
                  <a:srgbClr val="0000FF"/>
                </a:solidFill>
                <a:latin typeface="Arial"/>
              </a:rPr>
              <a:t> value) is </a:t>
            </a:r>
            <a:r>
              <a:rPr lang="en-US" sz="2000" b="1" i="1" dirty="0">
                <a:solidFill>
                  <a:srgbClr val="0000FF"/>
                </a:solidFill>
                <a:latin typeface="Arial"/>
              </a:rPr>
              <a:t>less than</a:t>
            </a:r>
            <a:r>
              <a:rPr lang="en-US" sz="2000" b="1" dirty="0">
                <a:solidFill>
                  <a:srgbClr val="0000FF"/>
                </a:solidFill>
                <a:latin typeface="Arial"/>
              </a:rPr>
              <a:t> </a:t>
            </a:r>
            <a:r>
              <a:rPr lang="en-US" sz="2000" dirty="0">
                <a:solidFill>
                  <a:srgbClr val="0000FF"/>
                </a:solidFill>
                <a:latin typeface="Arial"/>
              </a:rPr>
              <a:t>its par value ($24.15 &lt; $25). This reflects (implies) its </a:t>
            </a:r>
            <a:r>
              <a:rPr lang="en-US" sz="2000" b="1" dirty="0">
                <a:solidFill>
                  <a:srgbClr val="0000FF"/>
                </a:solidFill>
                <a:latin typeface="Arial"/>
              </a:rPr>
              <a:t>YTM</a:t>
            </a:r>
            <a:r>
              <a:rPr lang="en-US" sz="2000" dirty="0">
                <a:solidFill>
                  <a:srgbClr val="0000FF"/>
                </a:solidFill>
                <a:latin typeface="Arial"/>
              </a:rPr>
              <a:t> is </a:t>
            </a:r>
            <a:r>
              <a:rPr lang="en-US" sz="2000" b="1" i="1" dirty="0">
                <a:solidFill>
                  <a:srgbClr val="0000FF"/>
                </a:solidFill>
                <a:latin typeface="Arial"/>
              </a:rPr>
              <a:t>greater than</a:t>
            </a:r>
            <a:r>
              <a:rPr lang="en-US" sz="2000" b="1" dirty="0">
                <a:solidFill>
                  <a:srgbClr val="0000FF"/>
                </a:solidFill>
                <a:latin typeface="Arial"/>
              </a:rPr>
              <a:t> </a:t>
            </a:r>
            <a:r>
              <a:rPr lang="en-US" sz="2000" dirty="0">
                <a:solidFill>
                  <a:srgbClr val="0000FF"/>
                </a:solidFill>
                <a:latin typeface="Arial"/>
              </a:rPr>
              <a:t>its coupon interest rate (12% &gt; 10%).</a:t>
            </a:r>
          </a:p>
          <a:p>
            <a:pPr algn="ctr" eaLnBrk="1" hangingPunct="1">
              <a:defRPr/>
            </a:pPr>
            <a:r>
              <a:rPr lang="en-US" sz="2000" b="1" i="1" dirty="0">
                <a:solidFill>
                  <a:srgbClr val="0000FF"/>
                </a:solidFill>
                <a:effectLst>
                  <a:outerShdw blurRad="38100" dist="38100" dir="2700000" algn="tl">
                    <a:srgbClr val="000000">
                      <a:alpha val="43137"/>
                    </a:srgbClr>
                  </a:outerShdw>
                </a:effectLst>
                <a:latin typeface="Arial"/>
              </a:rPr>
              <a:t>Why do you suppose this is so for Bond B?...</a:t>
            </a:r>
          </a:p>
        </p:txBody>
      </p:sp>
      <p:sp>
        <p:nvSpPr>
          <p:cNvPr id="9" name="Oval 8"/>
          <p:cNvSpPr/>
          <p:nvPr/>
        </p:nvSpPr>
        <p:spPr bwMode="auto">
          <a:xfrm>
            <a:off x="5334000" y="838200"/>
            <a:ext cx="685800" cy="990600"/>
          </a:xfrm>
          <a:prstGeom prst="ellipse">
            <a:avLst/>
          </a:prstGeom>
          <a:noFill/>
          <a:ln w="15875" cap="flat" cmpd="sng" algn="ctr">
            <a:solidFill>
              <a:srgbClr val="0000FF"/>
            </a:solidFill>
            <a:prstDash val="solid"/>
            <a:round/>
            <a:headEnd type="none" w="med" len="med"/>
            <a:tailEnd type="none" w="med" len="med"/>
          </a:ln>
          <a:effectLst/>
        </p:spPr>
        <p:txBody>
          <a:bodyPr/>
          <a:lstStyle/>
          <a:p>
            <a:pPr eaLnBrk="1" hangingPunct="1">
              <a:defRPr/>
            </a:pPr>
            <a:endParaRPr lang="en-US" sz="2000" b="1" i="1">
              <a:solidFill>
                <a:srgbClr val="000000"/>
              </a:solidFill>
              <a:effectLst>
                <a:outerShdw blurRad="38100" dist="38100" dir="2700000" algn="tl">
                  <a:srgbClr val="000000">
                    <a:alpha val="43137"/>
                  </a:srgbClr>
                </a:outerShdw>
              </a:effectLst>
            </a:endParaRPr>
          </a:p>
        </p:txBody>
      </p:sp>
      <p:cxnSp>
        <p:nvCxnSpPr>
          <p:cNvPr id="117770" name="Straight Arrow Connector 10"/>
          <p:cNvCxnSpPr>
            <a:cxnSpLocks noChangeShapeType="1"/>
            <a:stCxn id="9" idx="0"/>
            <a:endCxn id="9" idx="0"/>
          </p:cNvCxnSpPr>
          <p:nvPr/>
        </p:nvCxnSpPr>
        <p:spPr bwMode="auto">
          <a:xfrm>
            <a:off x="5676900" y="838200"/>
            <a:ext cx="0" cy="0"/>
          </a:xfrm>
          <a:prstGeom prst="straightConnector1">
            <a:avLst/>
          </a:prstGeom>
          <a:noFill/>
          <a:ln w="9525" algn="ctr">
            <a:solidFill>
              <a:schemeClr val="tx1"/>
            </a:solidFill>
            <a:round/>
            <a:headEnd/>
            <a:tailEnd type="arrow" w="med" len="med"/>
          </a:ln>
        </p:spPr>
      </p:cxnSp>
      <p:cxnSp>
        <p:nvCxnSpPr>
          <p:cNvPr id="117771" name="Straight Arrow Connector 12"/>
          <p:cNvCxnSpPr>
            <a:cxnSpLocks noChangeShapeType="1"/>
            <a:endCxn id="9" idx="0"/>
          </p:cNvCxnSpPr>
          <p:nvPr/>
        </p:nvCxnSpPr>
        <p:spPr bwMode="auto">
          <a:xfrm flipH="1">
            <a:off x="5676900" y="533400"/>
            <a:ext cx="190500" cy="304800"/>
          </a:xfrm>
          <a:prstGeom prst="straightConnector1">
            <a:avLst/>
          </a:prstGeom>
          <a:noFill/>
          <a:ln w="19050" algn="ctr">
            <a:solidFill>
              <a:srgbClr val="0000FF"/>
            </a:solidFill>
            <a:round/>
            <a:headEnd/>
            <a:tailEnd type="arrow" w="med" len="med"/>
          </a:ln>
        </p:spPr>
      </p:cxnSp>
      <p:sp>
        <p:nvSpPr>
          <p:cNvPr id="117772" name="TextBox 13"/>
          <p:cNvSpPr txBox="1">
            <a:spLocks noChangeArrowheads="1"/>
          </p:cNvSpPr>
          <p:nvPr/>
        </p:nvSpPr>
        <p:spPr bwMode="auto">
          <a:xfrm>
            <a:off x="5105400" y="0"/>
            <a:ext cx="3581400" cy="646113"/>
          </a:xfrm>
          <a:prstGeom prst="rect">
            <a:avLst/>
          </a:prstGeom>
          <a:noFill/>
          <a:ln w="9525">
            <a:noFill/>
            <a:miter lim="800000"/>
            <a:headEnd/>
            <a:tailEnd/>
          </a:ln>
        </p:spPr>
        <p:txBody>
          <a:bodyPr>
            <a:spAutoFit/>
          </a:bodyPr>
          <a:lstStyle/>
          <a:p>
            <a:pPr eaLnBrk="1" hangingPunct="1"/>
            <a:r>
              <a:rPr lang="en-US" sz="1800">
                <a:solidFill>
                  <a:srgbClr val="0000FF"/>
                </a:solidFill>
              </a:rPr>
              <a:t>From bond mkt: </a:t>
            </a:r>
          </a:p>
          <a:p>
            <a:pPr algn="ctr" eaLnBrk="1" hangingPunct="1"/>
            <a:r>
              <a:rPr lang="en-US" sz="1800">
                <a:solidFill>
                  <a:srgbClr val="0000FF"/>
                </a:solidFill>
              </a:rPr>
              <a:t>Supply &amp; Demand </a:t>
            </a:r>
            <a:r>
              <a:rPr lang="en-US" sz="1800">
                <a:solidFill>
                  <a:srgbClr val="0000FF"/>
                </a:solidFill>
                <a:sym typeface="Wingdings" pitchFamily="2" charset="2"/>
              </a:rPr>
              <a:t> price  YTM</a:t>
            </a:r>
            <a:endParaRPr lang="en-US" sz="1800">
              <a:solidFill>
                <a:srgbClr val="0000FF"/>
              </a:solidFill>
            </a:endParaRPr>
          </a:p>
        </p:txBody>
      </p:sp>
      <p:sp>
        <p:nvSpPr>
          <p:cNvPr id="15" name="Right Arrow 14"/>
          <p:cNvSpPr/>
          <p:nvPr/>
        </p:nvSpPr>
        <p:spPr bwMode="auto">
          <a:xfrm>
            <a:off x="6096000" y="1295400"/>
            <a:ext cx="228600" cy="381000"/>
          </a:xfrm>
          <a:prstGeom prst="rightArrow">
            <a:avLst/>
          </a:prstGeom>
          <a:noFill/>
          <a:ln w="9525" cap="flat" cmpd="sng" algn="ctr">
            <a:solidFill>
              <a:srgbClr val="0000FF"/>
            </a:solidFill>
            <a:prstDash val="solid"/>
            <a:round/>
            <a:headEnd type="none" w="med" len="med"/>
            <a:tailEnd type="none" w="med" len="med"/>
          </a:ln>
          <a:effectLst/>
        </p:spPr>
        <p:txBody>
          <a:bodyPr/>
          <a:lstStyle/>
          <a:p>
            <a:pPr eaLnBrk="1" hangingPunct="1">
              <a:defRPr/>
            </a:pPr>
            <a:endParaRPr lang="en-US" sz="2000" b="1" i="1">
              <a:solidFill>
                <a:srgbClr val="000000"/>
              </a:solidFill>
              <a:effectLst>
                <a:outerShdw blurRad="38100" dist="38100" dir="2700000" algn="tl">
                  <a:srgbClr val="000000">
                    <a:alpha val="43137"/>
                  </a:srgbClr>
                </a:outerShdw>
              </a:effectLst>
            </a:endParaRPr>
          </a:p>
        </p:txBody>
      </p:sp>
      <p:sp>
        <p:nvSpPr>
          <p:cNvPr id="18" name="Right Arrow 17"/>
          <p:cNvSpPr/>
          <p:nvPr/>
        </p:nvSpPr>
        <p:spPr bwMode="auto">
          <a:xfrm rot="10800000">
            <a:off x="7162800" y="1295400"/>
            <a:ext cx="228600" cy="381000"/>
          </a:xfrm>
          <a:prstGeom prst="rightArrow">
            <a:avLst/>
          </a:prstGeom>
          <a:noFill/>
          <a:ln w="9525" cap="flat" cmpd="sng" algn="ctr">
            <a:solidFill>
              <a:srgbClr val="0000FF"/>
            </a:solidFill>
            <a:prstDash val="solid"/>
            <a:round/>
            <a:headEnd type="none" w="med" len="med"/>
            <a:tailEnd type="none" w="med" len="med"/>
          </a:ln>
          <a:effectLst/>
        </p:spPr>
        <p:txBody>
          <a:bodyPr/>
          <a:lstStyle/>
          <a:p>
            <a:pPr eaLnBrk="1" hangingPunct="1">
              <a:defRPr/>
            </a:pPr>
            <a:endParaRPr lang="en-US" sz="2000" b="1" i="1">
              <a:solidFill>
                <a:srgbClr val="000000"/>
              </a:solidFill>
              <a:effectLst>
                <a:outerShdw blurRad="38100" dist="38100" dir="2700000" algn="tl">
                  <a:srgbClr val="000000">
                    <a:alpha val="43137"/>
                  </a:srgbClr>
                </a:outerShdw>
              </a:effectLst>
            </a:endParaRPr>
          </a:p>
        </p:txBody>
      </p:sp>
      <p:sp>
        <p:nvSpPr>
          <p:cNvPr id="16" name="Rectangle 15"/>
          <p:cNvSpPr/>
          <p:nvPr/>
        </p:nvSpPr>
        <p:spPr bwMode="auto">
          <a:xfrm>
            <a:off x="228600" y="685800"/>
            <a:ext cx="1143000" cy="228600"/>
          </a:xfrm>
          <a:prstGeom prst="rect">
            <a:avLst/>
          </a:prstGeom>
          <a:solidFill>
            <a:schemeClr val="bg1"/>
          </a:solidFill>
          <a:ln w="9525" cap="flat" cmpd="sng" algn="ctr">
            <a:noFill/>
            <a:prstDash val="solid"/>
            <a:round/>
            <a:headEnd type="none" w="med" len="med"/>
            <a:tailEnd type="none" w="med" len="med"/>
          </a:ln>
          <a:effectLst/>
        </p:spPr>
        <p:txBody>
          <a:bodyPr/>
          <a:lstStyle/>
          <a:p>
            <a:pPr eaLnBrk="1" hangingPunct="1">
              <a:defRPr/>
            </a:pPr>
            <a:endParaRPr lang="en-US" sz="2000" b="1" i="1">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14" name="Footer Placeholder 13"/>
          <p:cNvSpPr>
            <a:spLocks noGrp="1"/>
          </p:cNvSpPr>
          <p:nvPr>
            <p:ph type="ftr" sz="quarter" idx="11"/>
          </p:nvPr>
        </p:nvSpPr>
        <p:spPr/>
        <p:txBody>
          <a:bodyPr/>
          <a:lstStyle/>
          <a:p>
            <a:pPr>
              <a:defRPr/>
            </a:pPr>
            <a:r>
              <a:rPr lang="en-US" smtClean="0"/>
              <a:t>© 2014 OnCourse Learning. All Rights Reserved.</a:t>
            </a:r>
            <a:endParaRPr lang="en-US"/>
          </a:p>
        </p:txBody>
      </p:sp>
      <p:sp>
        <p:nvSpPr>
          <p:cNvPr id="5" name="Slide Number Placeholder 3"/>
          <p:cNvSpPr>
            <a:spLocks noGrp="1"/>
          </p:cNvSpPr>
          <p:nvPr>
            <p:ph type="sldNum" sz="quarter" idx="12"/>
          </p:nvPr>
        </p:nvSpPr>
        <p:spPr/>
        <p:txBody>
          <a:bodyPr/>
          <a:lstStyle/>
          <a:p>
            <a:fld id="{985A608F-004D-4950-A34D-6B646C237C44}" type="slidenum">
              <a:rPr lang="en-US"/>
              <a:pPr/>
              <a:t>23</a:t>
            </a:fld>
            <a:endParaRPr lang="en-US"/>
          </a:p>
        </p:txBody>
      </p:sp>
      <p:pic>
        <p:nvPicPr>
          <p:cNvPr id="119811" name="Picture 5"/>
          <p:cNvPicPr>
            <a:picLocks noChangeAspect="1" noChangeArrowheads="1"/>
          </p:cNvPicPr>
          <p:nvPr/>
        </p:nvPicPr>
        <p:blipFill>
          <a:blip r:embed="rId3" cstate="print"/>
          <a:srcRect/>
          <a:stretch>
            <a:fillRect/>
          </a:stretch>
        </p:blipFill>
        <p:spPr bwMode="auto">
          <a:xfrm>
            <a:off x="0" y="1371600"/>
            <a:ext cx="9144000" cy="1728788"/>
          </a:xfrm>
          <a:prstGeom prst="rect">
            <a:avLst/>
          </a:prstGeom>
          <a:solidFill>
            <a:schemeClr val="bg1"/>
          </a:solidFill>
          <a:ln w="9525">
            <a:noFill/>
            <a:miter lim="800000"/>
            <a:headEnd/>
            <a:tailEnd/>
          </a:ln>
        </p:spPr>
      </p:pic>
      <p:sp>
        <p:nvSpPr>
          <p:cNvPr id="119812" name="Rectangle 2"/>
          <p:cNvSpPr>
            <a:spLocks noChangeArrowheads="1"/>
          </p:cNvSpPr>
          <p:nvPr/>
        </p:nvSpPr>
        <p:spPr bwMode="auto">
          <a:xfrm>
            <a:off x="457200" y="0"/>
            <a:ext cx="8305800" cy="1323439"/>
          </a:xfrm>
          <a:prstGeom prst="rect">
            <a:avLst/>
          </a:prstGeom>
          <a:noFill/>
          <a:ln w="9525">
            <a:noFill/>
            <a:miter lim="800000"/>
            <a:headEnd/>
            <a:tailEnd/>
          </a:ln>
        </p:spPr>
        <p:txBody>
          <a:bodyPr wrap="square">
            <a:spAutoFit/>
          </a:bodyPr>
          <a:lstStyle/>
          <a:p>
            <a:pPr eaLnBrk="1" hangingPunct="1">
              <a:spcBef>
                <a:spcPct val="50000"/>
              </a:spcBef>
            </a:pPr>
            <a:r>
              <a:rPr lang="en-US" sz="2000" dirty="0">
                <a:solidFill>
                  <a:srgbClr val="FF0000"/>
                </a:solidFill>
                <a:latin typeface="Arial" charset="0"/>
              </a:rPr>
              <a:t>Now suppose all loans pay as contracted except one of the 2-yr loans defaults in yr.2 paying no interest that year and recovering only $5 million in foreclosure sale proceeds (5/11 = 45% “recovery rate”, </a:t>
            </a:r>
          </a:p>
          <a:p>
            <a:pPr eaLnBrk="1" hangingPunct="1"/>
            <a:r>
              <a:rPr lang="en-US" sz="2000" dirty="0">
                <a:solidFill>
                  <a:srgbClr val="FF0000"/>
                </a:solidFill>
                <a:latin typeface="Arial" charset="0"/>
              </a:rPr>
              <a:t>55% loss “severity”). What will the ex post </a:t>
            </a:r>
            <a:r>
              <a:rPr lang="en-US" sz="2000" dirty="0" err="1">
                <a:solidFill>
                  <a:srgbClr val="FF0000"/>
                </a:solidFill>
                <a:latin typeface="Arial" charset="0"/>
              </a:rPr>
              <a:t>CMBS</a:t>
            </a:r>
            <a:r>
              <a:rPr lang="en-US" sz="2000" dirty="0">
                <a:solidFill>
                  <a:srgbClr val="FF0000"/>
                </a:solidFill>
                <a:latin typeface="Arial" charset="0"/>
              </a:rPr>
              <a:t> cash flows look like?...</a:t>
            </a:r>
          </a:p>
        </p:txBody>
      </p:sp>
      <p:pic>
        <p:nvPicPr>
          <p:cNvPr id="119813" name="Picture 8"/>
          <p:cNvPicPr>
            <a:picLocks noChangeAspect="1" noChangeArrowheads="1"/>
          </p:cNvPicPr>
          <p:nvPr/>
        </p:nvPicPr>
        <p:blipFill>
          <a:blip r:embed="rId4" cstate="print"/>
          <a:srcRect/>
          <a:stretch>
            <a:fillRect/>
          </a:stretch>
        </p:blipFill>
        <p:spPr bwMode="auto">
          <a:xfrm>
            <a:off x="0" y="3657600"/>
            <a:ext cx="8686800" cy="1816100"/>
          </a:xfrm>
          <a:prstGeom prst="rect">
            <a:avLst/>
          </a:prstGeom>
          <a:solidFill>
            <a:schemeClr val="bg1"/>
          </a:solidFill>
          <a:ln w="9525">
            <a:noFill/>
            <a:miter lim="800000"/>
            <a:headEnd/>
            <a:tailEnd/>
          </a:ln>
        </p:spPr>
      </p:pic>
      <p:sp>
        <p:nvSpPr>
          <p:cNvPr id="119814" name="Rectangle 2"/>
          <p:cNvSpPr>
            <a:spLocks noChangeArrowheads="1"/>
          </p:cNvSpPr>
          <p:nvPr/>
        </p:nvSpPr>
        <p:spPr bwMode="auto">
          <a:xfrm>
            <a:off x="457200" y="3276600"/>
            <a:ext cx="7848600" cy="400050"/>
          </a:xfrm>
          <a:prstGeom prst="rect">
            <a:avLst/>
          </a:prstGeom>
          <a:noFill/>
          <a:ln w="9525">
            <a:noFill/>
            <a:miter lim="800000"/>
            <a:headEnd/>
            <a:tailEnd/>
          </a:ln>
        </p:spPr>
        <p:txBody>
          <a:bodyPr>
            <a:spAutoFit/>
          </a:bodyPr>
          <a:lstStyle/>
          <a:p>
            <a:pPr eaLnBrk="1" hangingPunct="1">
              <a:spcBef>
                <a:spcPct val="50000"/>
              </a:spcBef>
            </a:pPr>
            <a:r>
              <a:rPr lang="en-US" sz="2000" dirty="0">
                <a:solidFill>
                  <a:srgbClr val="FF0000"/>
                </a:solidFill>
                <a:latin typeface="Arial" charset="0"/>
              </a:rPr>
              <a:t>Versus it was supposed to be:</a:t>
            </a:r>
          </a:p>
        </p:txBody>
      </p:sp>
      <p:sp>
        <p:nvSpPr>
          <p:cNvPr id="9" name="Oval 8"/>
          <p:cNvSpPr/>
          <p:nvPr/>
        </p:nvSpPr>
        <p:spPr bwMode="auto">
          <a:xfrm>
            <a:off x="6858000" y="2209800"/>
            <a:ext cx="1600200" cy="304800"/>
          </a:xfrm>
          <a:prstGeom prst="ellipse">
            <a:avLst/>
          </a:prstGeom>
          <a:noFill/>
          <a:ln w="15875" cap="flat" cmpd="sng" algn="ctr">
            <a:solidFill>
              <a:srgbClr val="FF0000"/>
            </a:solidFill>
            <a:prstDash val="solid"/>
            <a:round/>
            <a:headEnd type="none" w="med" len="med"/>
            <a:tailEnd type="none" w="med" len="med"/>
          </a:ln>
          <a:effectLst/>
        </p:spPr>
        <p:txBody>
          <a:bodyPr/>
          <a:lstStyle/>
          <a:p>
            <a:pPr eaLnBrk="1" hangingPunct="1">
              <a:defRPr/>
            </a:pPr>
            <a:endParaRPr lang="en-US" sz="2000" b="1" i="1">
              <a:solidFill>
                <a:srgbClr val="000000"/>
              </a:solidFill>
              <a:effectLst>
                <a:outerShdw blurRad="38100" dist="38100" dir="2700000" algn="tl">
                  <a:srgbClr val="000000">
                    <a:alpha val="43137"/>
                  </a:srgbClr>
                </a:outerShdw>
              </a:effectLst>
            </a:endParaRPr>
          </a:p>
        </p:txBody>
      </p:sp>
      <p:sp>
        <p:nvSpPr>
          <p:cNvPr id="11" name="Oval 10"/>
          <p:cNvSpPr/>
          <p:nvPr/>
        </p:nvSpPr>
        <p:spPr bwMode="auto">
          <a:xfrm>
            <a:off x="7162800" y="4724400"/>
            <a:ext cx="1600200" cy="304800"/>
          </a:xfrm>
          <a:prstGeom prst="ellipse">
            <a:avLst/>
          </a:prstGeom>
          <a:noFill/>
          <a:ln w="15875" cap="flat" cmpd="sng" algn="ctr">
            <a:solidFill>
              <a:srgbClr val="FF0000"/>
            </a:solidFill>
            <a:prstDash val="solid"/>
            <a:round/>
            <a:headEnd type="none" w="med" len="med"/>
            <a:tailEnd type="none" w="med" len="med"/>
          </a:ln>
          <a:effectLst/>
        </p:spPr>
        <p:txBody>
          <a:bodyPr/>
          <a:lstStyle/>
          <a:p>
            <a:pPr eaLnBrk="1" hangingPunct="1">
              <a:defRPr/>
            </a:pPr>
            <a:endParaRPr lang="en-US" sz="2000" b="1" i="1">
              <a:solidFill>
                <a:srgbClr val="000000"/>
              </a:solidFill>
              <a:effectLst>
                <a:outerShdw blurRad="38100" dist="38100" dir="2700000" algn="tl">
                  <a:srgbClr val="000000">
                    <a:alpha val="43137"/>
                  </a:srgbClr>
                </a:outerShdw>
              </a:effectLst>
            </a:endParaRPr>
          </a:p>
        </p:txBody>
      </p:sp>
      <p:sp>
        <p:nvSpPr>
          <p:cNvPr id="12" name="Oval 11"/>
          <p:cNvSpPr/>
          <p:nvPr/>
        </p:nvSpPr>
        <p:spPr bwMode="auto">
          <a:xfrm>
            <a:off x="8458200" y="2209800"/>
            <a:ext cx="685800" cy="228600"/>
          </a:xfrm>
          <a:prstGeom prst="ellipse">
            <a:avLst/>
          </a:prstGeom>
          <a:noFill/>
          <a:ln w="15875" cap="flat" cmpd="sng" algn="ctr">
            <a:solidFill>
              <a:srgbClr val="FF0000"/>
            </a:solidFill>
            <a:prstDash val="solid"/>
            <a:round/>
            <a:headEnd type="none" w="med" len="med"/>
            <a:tailEnd type="none" w="med" len="med"/>
          </a:ln>
          <a:effectLst/>
        </p:spPr>
        <p:txBody>
          <a:bodyPr/>
          <a:lstStyle/>
          <a:p>
            <a:pPr eaLnBrk="1" hangingPunct="1">
              <a:defRPr/>
            </a:pPr>
            <a:endParaRPr lang="en-US" sz="2000" b="1" i="1">
              <a:solidFill>
                <a:srgbClr val="000000"/>
              </a:solidFill>
              <a:effectLst>
                <a:outerShdw blurRad="38100" dist="38100" dir="2700000" algn="tl">
                  <a:srgbClr val="000000">
                    <a:alpha val="43137"/>
                  </a:srgbClr>
                </a:outerShdw>
              </a:effectLst>
            </a:endParaRPr>
          </a:p>
        </p:txBody>
      </p:sp>
      <p:sp>
        <p:nvSpPr>
          <p:cNvPr id="13" name="Oval 12"/>
          <p:cNvSpPr/>
          <p:nvPr/>
        </p:nvSpPr>
        <p:spPr bwMode="auto">
          <a:xfrm>
            <a:off x="5105400" y="4800600"/>
            <a:ext cx="685800" cy="228600"/>
          </a:xfrm>
          <a:prstGeom prst="ellipse">
            <a:avLst/>
          </a:prstGeom>
          <a:noFill/>
          <a:ln w="15875" cap="flat" cmpd="sng" algn="ctr">
            <a:solidFill>
              <a:srgbClr val="FF0000"/>
            </a:solidFill>
            <a:prstDash val="solid"/>
            <a:round/>
            <a:headEnd type="none" w="med" len="med"/>
            <a:tailEnd type="none" w="med" len="med"/>
          </a:ln>
          <a:effectLst/>
        </p:spPr>
        <p:txBody>
          <a:bodyPr/>
          <a:lstStyle/>
          <a:p>
            <a:pPr eaLnBrk="1" hangingPunct="1">
              <a:defRPr/>
            </a:pPr>
            <a:endParaRPr lang="en-US" sz="2000" b="1" i="1">
              <a:solidFill>
                <a:srgbClr val="000000"/>
              </a:solidFill>
              <a:effectLst>
                <a:outerShdw blurRad="38100" dist="38100" dir="2700000" algn="tl">
                  <a:srgbClr val="000000">
                    <a:alpha val="43137"/>
                  </a:srgbClr>
                </a:outerShdw>
              </a:effectLst>
            </a:endParaRPr>
          </a:p>
        </p:txBody>
      </p:sp>
      <p:sp>
        <p:nvSpPr>
          <p:cNvPr id="119819" name="Rectangle 2"/>
          <p:cNvSpPr>
            <a:spLocks noChangeArrowheads="1"/>
          </p:cNvSpPr>
          <p:nvPr/>
        </p:nvSpPr>
        <p:spPr bwMode="auto">
          <a:xfrm>
            <a:off x="381000" y="5486400"/>
            <a:ext cx="8382000" cy="1016000"/>
          </a:xfrm>
          <a:prstGeom prst="rect">
            <a:avLst/>
          </a:prstGeom>
          <a:noFill/>
          <a:ln w="9525">
            <a:noFill/>
            <a:miter lim="800000"/>
            <a:headEnd/>
            <a:tailEnd/>
          </a:ln>
        </p:spPr>
        <p:txBody>
          <a:bodyPr>
            <a:spAutoFit/>
          </a:bodyPr>
          <a:lstStyle/>
          <a:p>
            <a:pPr eaLnBrk="1" hangingPunct="1">
              <a:spcBef>
                <a:spcPct val="50000"/>
              </a:spcBef>
            </a:pPr>
            <a:r>
              <a:rPr lang="en-US" sz="2000" dirty="0">
                <a:solidFill>
                  <a:srgbClr val="FF0000"/>
                </a:solidFill>
                <a:latin typeface="Arial" charset="0"/>
              </a:rPr>
              <a:t>$6M lifetime losses in overall pool = 6% loss rate (% </a:t>
            </a:r>
            <a:r>
              <a:rPr lang="en-US" sz="2000" dirty="0" err="1">
                <a:solidFill>
                  <a:srgbClr val="FF0000"/>
                </a:solidFill>
                <a:latin typeface="Arial" charset="0"/>
              </a:rPr>
              <a:t>orig</a:t>
            </a:r>
            <a:r>
              <a:rPr lang="en-US" sz="2000" dirty="0">
                <a:solidFill>
                  <a:srgbClr val="FF0000"/>
                </a:solidFill>
                <a:latin typeface="Arial" charset="0"/>
              </a:rPr>
              <a:t> par).</a:t>
            </a:r>
          </a:p>
          <a:p>
            <a:pPr eaLnBrk="1" hangingPunct="1"/>
            <a:r>
              <a:rPr lang="en-US" sz="2000" dirty="0">
                <a:solidFill>
                  <a:srgbClr val="FF0000"/>
                </a:solidFill>
                <a:latin typeface="Arial" charset="0"/>
              </a:rPr>
              <a:t>Yr.2 $6M loss </a:t>
            </a:r>
            <a:r>
              <a:rPr lang="en-US" sz="2000" dirty="0" err="1">
                <a:solidFill>
                  <a:srgbClr val="FF0000"/>
                </a:solidFill>
                <a:latin typeface="Arial" charset="0"/>
              </a:rPr>
              <a:t>vs</a:t>
            </a:r>
            <a:r>
              <a:rPr lang="en-US" sz="2000" dirty="0">
                <a:solidFill>
                  <a:srgbClr val="FF0000"/>
                </a:solidFill>
                <a:latin typeface="Arial" charset="0"/>
              </a:rPr>
              <a:t> $50M = 12% loss of remaining par balance </a:t>
            </a:r>
            <a:r>
              <a:rPr lang="en-US" sz="1600" dirty="0">
                <a:solidFill>
                  <a:srgbClr val="FF0000"/>
                </a:solidFill>
                <a:latin typeface="Arial" charset="0"/>
              </a:rPr>
              <a:t>(“</a:t>
            </a:r>
            <a:r>
              <a:rPr lang="en-US" sz="1600" dirty="0" err="1">
                <a:solidFill>
                  <a:srgbClr val="FF0000"/>
                </a:solidFill>
                <a:latin typeface="Arial" charset="0"/>
              </a:rPr>
              <a:t>UPB</a:t>
            </a:r>
            <a:r>
              <a:rPr lang="en-US" sz="1600" dirty="0">
                <a:solidFill>
                  <a:srgbClr val="FF0000"/>
                </a:solidFill>
                <a:latin typeface="Arial" charset="0"/>
              </a:rPr>
              <a:t>” = unpaid balance)</a:t>
            </a:r>
            <a:r>
              <a:rPr lang="en-US" sz="2000" dirty="0">
                <a:solidFill>
                  <a:srgbClr val="FF0000"/>
                </a:solidFill>
                <a:latin typeface="Arial" charset="0"/>
              </a:rPr>
              <a:t> B receives lifetime -0.34% yield (</a:t>
            </a:r>
            <a:r>
              <a:rPr lang="en-US" sz="2000" dirty="0" err="1">
                <a:solidFill>
                  <a:srgbClr val="FF0000"/>
                </a:solidFill>
                <a:latin typeface="Arial" charset="0"/>
              </a:rPr>
              <a:t>IRR</a:t>
            </a:r>
            <a:r>
              <a:rPr lang="en-US" sz="2000" dirty="0">
                <a:solidFill>
                  <a:srgbClr val="FF0000"/>
                </a:solidFill>
                <a:latin typeface="Arial" charset="0"/>
              </a:rPr>
              <a:t>) not 12%.</a:t>
            </a:r>
            <a:endParaRPr lang="en-US" sz="1600" dirty="0">
              <a:solidFill>
                <a:srgbClr val="FF0000"/>
              </a:solidFill>
              <a:latin typeface="Arial" charset="0"/>
            </a:endParaRPr>
          </a:p>
        </p:txBody>
      </p:sp>
      <p:sp>
        <p:nvSpPr>
          <p:cNvPr id="15" name="Rectangle 14"/>
          <p:cNvSpPr/>
          <p:nvPr/>
        </p:nvSpPr>
        <p:spPr bwMode="auto">
          <a:xfrm>
            <a:off x="76200" y="1622425"/>
            <a:ext cx="1143000" cy="228600"/>
          </a:xfrm>
          <a:prstGeom prst="rect">
            <a:avLst/>
          </a:prstGeom>
          <a:solidFill>
            <a:schemeClr val="bg1"/>
          </a:solidFill>
          <a:ln w="9525" cap="flat" cmpd="sng" algn="ctr">
            <a:noFill/>
            <a:prstDash val="solid"/>
            <a:round/>
            <a:headEnd type="none" w="med" len="med"/>
            <a:tailEnd type="none" w="med" len="med"/>
          </a:ln>
          <a:effectLst/>
        </p:spPr>
        <p:txBody>
          <a:bodyPr/>
          <a:lstStyle/>
          <a:p>
            <a:pPr eaLnBrk="1" hangingPunct="1">
              <a:defRPr/>
            </a:pPr>
            <a:endParaRPr lang="en-US" sz="2000" b="1" i="1">
              <a:effectLst>
                <a:outerShdw blurRad="38100" dist="38100" dir="2700000" algn="tl">
                  <a:srgbClr val="000000">
                    <a:alpha val="43137"/>
                  </a:srgbClr>
                </a:outerShdw>
              </a:effectLst>
            </a:endParaRPr>
          </a:p>
        </p:txBody>
      </p:sp>
      <p:sp>
        <p:nvSpPr>
          <p:cNvPr id="16" name="Rectangle 15"/>
          <p:cNvSpPr/>
          <p:nvPr/>
        </p:nvSpPr>
        <p:spPr bwMode="auto">
          <a:xfrm>
            <a:off x="76200" y="3967163"/>
            <a:ext cx="1143000" cy="228600"/>
          </a:xfrm>
          <a:prstGeom prst="rect">
            <a:avLst/>
          </a:prstGeom>
          <a:solidFill>
            <a:schemeClr val="bg1"/>
          </a:solidFill>
          <a:ln w="9525" cap="flat" cmpd="sng" algn="ctr">
            <a:noFill/>
            <a:prstDash val="solid"/>
            <a:round/>
            <a:headEnd type="none" w="med" len="med"/>
            <a:tailEnd type="none" w="med" len="med"/>
          </a:ln>
          <a:effectLst/>
        </p:spPr>
        <p:txBody>
          <a:bodyPr/>
          <a:lstStyle/>
          <a:p>
            <a:pPr eaLnBrk="1" hangingPunct="1">
              <a:defRPr/>
            </a:pPr>
            <a:endParaRPr lang="en-US" sz="2000" b="1" i="1">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10" name="Footer Placeholder 9"/>
          <p:cNvSpPr>
            <a:spLocks noGrp="1"/>
          </p:cNvSpPr>
          <p:nvPr>
            <p:ph type="ftr" sz="quarter" idx="11"/>
          </p:nvPr>
        </p:nvSpPr>
        <p:spPr/>
        <p:txBody>
          <a:bodyPr/>
          <a:lstStyle/>
          <a:p>
            <a:pPr>
              <a:defRPr/>
            </a:pPr>
            <a:r>
              <a:rPr lang="en-US" smtClean="0"/>
              <a:t>© 2014 OnCourse Learning. All Rights Reserved.</a:t>
            </a:r>
            <a:endParaRPr lang="en-US"/>
          </a:p>
        </p:txBody>
      </p:sp>
      <p:sp>
        <p:nvSpPr>
          <p:cNvPr id="5" name="Slide Number Placeholder 3"/>
          <p:cNvSpPr>
            <a:spLocks noGrp="1"/>
          </p:cNvSpPr>
          <p:nvPr>
            <p:ph type="sldNum" sz="quarter" idx="12"/>
          </p:nvPr>
        </p:nvSpPr>
        <p:spPr/>
        <p:txBody>
          <a:bodyPr/>
          <a:lstStyle/>
          <a:p>
            <a:fld id="{C96628BB-8AD2-424D-9C05-ABBF72AB8D3B}" type="slidenum">
              <a:rPr lang="en-US"/>
              <a:pPr/>
              <a:t>24</a:t>
            </a:fld>
            <a:endParaRPr lang="en-US"/>
          </a:p>
        </p:txBody>
      </p:sp>
      <p:sp>
        <p:nvSpPr>
          <p:cNvPr id="121859" name="Rectangle 2"/>
          <p:cNvSpPr>
            <a:spLocks noChangeArrowheads="1"/>
          </p:cNvSpPr>
          <p:nvPr/>
        </p:nvSpPr>
        <p:spPr bwMode="auto">
          <a:xfrm>
            <a:off x="457200" y="2057400"/>
            <a:ext cx="8534400" cy="4478149"/>
          </a:xfrm>
          <a:prstGeom prst="rect">
            <a:avLst/>
          </a:prstGeom>
          <a:solidFill>
            <a:srgbClr val="FFFFCC"/>
          </a:solidFill>
          <a:ln w="9525">
            <a:noFill/>
            <a:miter lim="800000"/>
            <a:headEnd/>
            <a:tailEnd/>
          </a:ln>
        </p:spPr>
        <p:txBody>
          <a:bodyPr>
            <a:spAutoFit/>
          </a:bodyPr>
          <a:lstStyle/>
          <a:p>
            <a:pPr eaLnBrk="1" hangingPunct="1"/>
            <a:r>
              <a:rPr lang="en-US" sz="1800" b="1" dirty="0">
                <a:solidFill>
                  <a:srgbClr val="0000FF"/>
                </a:solidFill>
              </a:rPr>
              <a:t>B Tranche is “subordinated” (“non-investment grade” &amp; “unrated”) securities:</a:t>
            </a:r>
          </a:p>
          <a:p>
            <a:pPr marL="233363" indent="-233363" eaLnBrk="1" hangingPunct="1">
              <a:buFontTx/>
              <a:buChar char="•"/>
            </a:pPr>
            <a:r>
              <a:rPr lang="en-US" sz="1800" b="1" dirty="0" smtClean="0">
                <a:solidFill>
                  <a:srgbClr val="000000"/>
                </a:solidFill>
              </a:rPr>
              <a:t>Much </a:t>
            </a:r>
            <a:r>
              <a:rPr lang="en-US" sz="1800" b="1" dirty="0">
                <a:solidFill>
                  <a:srgbClr val="000000"/>
                </a:solidFill>
              </a:rPr>
              <a:t>riskier than whole loan of 70% LTV, because it is </a:t>
            </a:r>
            <a:r>
              <a:rPr lang="en-US" sz="1800" b="1" i="1" u="sng" dirty="0">
                <a:solidFill>
                  <a:srgbClr val="000000"/>
                </a:solidFill>
              </a:rPr>
              <a:t>levered</a:t>
            </a:r>
            <a:r>
              <a:rPr lang="en-US" sz="1800" b="1" dirty="0">
                <a:solidFill>
                  <a:srgbClr val="000000"/>
                </a:solidFill>
              </a:rPr>
              <a:t>: loss of 47.5% of property value would wipe out B tranche, only cause 25% loss severity (1 - .525/.700) in loan, based on security being “underwater”. </a:t>
            </a:r>
            <a:r>
              <a:rPr lang="en-US" sz="1800" i="1" dirty="0">
                <a:solidFill>
                  <a:srgbClr val="3333FF"/>
                </a:solidFill>
              </a:rPr>
              <a:t>(“Levered Debt”)</a:t>
            </a:r>
            <a:endParaRPr lang="en-US" sz="1800" b="1" dirty="0">
              <a:solidFill>
                <a:srgbClr val="000000"/>
              </a:solidFill>
            </a:endParaRPr>
          </a:p>
          <a:p>
            <a:pPr marL="233363" indent="-233363" eaLnBrk="1" hangingPunct="1">
              <a:buFontTx/>
              <a:buChar char="•"/>
            </a:pPr>
            <a:r>
              <a:rPr lang="en-US" sz="1800" b="1" dirty="0" smtClean="0">
                <a:solidFill>
                  <a:srgbClr val="000000"/>
                </a:solidFill>
              </a:rPr>
              <a:t>Longer </a:t>
            </a:r>
            <a:r>
              <a:rPr lang="en-US" sz="1800" b="1" dirty="0">
                <a:solidFill>
                  <a:srgbClr val="000000"/>
                </a:solidFill>
              </a:rPr>
              <a:t>duration: (</a:t>
            </a:r>
            <a:r>
              <a:rPr lang="en-US" sz="1800" b="1" dirty="0" err="1">
                <a:solidFill>
                  <a:srgbClr val="000000"/>
                </a:solidFill>
              </a:rPr>
              <a:t>WAM</a:t>
            </a:r>
            <a:r>
              <a:rPr lang="en-US" sz="1800" b="1" dirty="0">
                <a:solidFill>
                  <a:srgbClr val="000000"/>
                </a:solidFill>
              </a:rPr>
              <a:t> = (25/25)*2 = 2.00 yrs.</a:t>
            </a:r>
          </a:p>
          <a:p>
            <a:pPr marL="233363" indent="-233363" eaLnBrk="1" hangingPunct="1">
              <a:buFontTx/>
              <a:buChar char="•"/>
            </a:pPr>
            <a:r>
              <a:rPr lang="en-US" sz="1800" b="1" dirty="0" smtClean="0">
                <a:solidFill>
                  <a:srgbClr val="FF0000"/>
                </a:solidFill>
                <a:sym typeface="Wingdings" pitchFamily="2" charset="2"/>
              </a:rPr>
              <a:t>$</a:t>
            </a:r>
            <a:r>
              <a:rPr lang="en-US" sz="1800" b="1" dirty="0">
                <a:solidFill>
                  <a:srgbClr val="FF0000"/>
                </a:solidFill>
                <a:sym typeface="Wingdings" pitchFamily="2" charset="2"/>
              </a:rPr>
              <a:t>5,000,000 recovery on defaulted Yr2 loan allocated 1</a:t>
            </a:r>
            <a:r>
              <a:rPr lang="en-US" sz="1800" b="1" baseline="30000" dirty="0">
                <a:solidFill>
                  <a:srgbClr val="FF0000"/>
                </a:solidFill>
                <a:sym typeface="Wingdings" pitchFamily="2" charset="2"/>
              </a:rPr>
              <a:t>st</a:t>
            </a:r>
            <a:r>
              <a:rPr lang="en-US" sz="1800" b="1" dirty="0">
                <a:solidFill>
                  <a:srgbClr val="FF0000"/>
                </a:solidFill>
                <a:sym typeface="Wingdings" pitchFamily="2" charset="2"/>
              </a:rPr>
              <a:t> to owed interest on loan ($1,000,000), leaving only $4,000,000 for principal recovery ($6,000,000 loss assigned entirely to B tranche par value, but after it’s paid </a:t>
            </a:r>
            <a:r>
              <a:rPr lang="en-US" sz="1800" b="1" dirty="0" err="1">
                <a:solidFill>
                  <a:srgbClr val="FF0000"/>
                </a:solidFill>
                <a:sym typeface="Wingdings" pitchFamily="2" charset="2"/>
              </a:rPr>
              <a:t>int</a:t>
            </a:r>
            <a:r>
              <a:rPr lang="en-US" sz="1800" b="1" dirty="0">
                <a:solidFill>
                  <a:srgbClr val="FF0000"/>
                </a:solidFill>
                <a:sym typeface="Wingdings" pitchFamily="2" charset="2"/>
              </a:rPr>
              <a:t> owed on </a:t>
            </a:r>
            <a:r>
              <a:rPr lang="en-US" sz="1800" b="1" dirty="0" err="1">
                <a:solidFill>
                  <a:srgbClr val="FF0000"/>
                </a:solidFill>
                <a:sym typeface="Wingdings" pitchFamily="2" charset="2"/>
              </a:rPr>
              <a:t>orig</a:t>
            </a:r>
            <a:r>
              <a:rPr lang="en-US" sz="1800" b="1" dirty="0">
                <a:solidFill>
                  <a:srgbClr val="FF0000"/>
                </a:solidFill>
                <a:sym typeface="Wingdings" pitchFamily="2" charset="2"/>
              </a:rPr>
              <a:t> par).</a:t>
            </a:r>
          </a:p>
          <a:p>
            <a:pPr marL="233363" indent="-233363" eaLnBrk="1" hangingPunct="1">
              <a:buFontTx/>
              <a:buChar char="•"/>
            </a:pPr>
            <a:r>
              <a:rPr lang="en-US" sz="1800" b="1" dirty="0" smtClean="0">
                <a:solidFill>
                  <a:srgbClr val="FF0000"/>
                </a:solidFill>
                <a:sym typeface="Wingdings" pitchFamily="2" charset="2"/>
              </a:rPr>
              <a:t>Tranche </a:t>
            </a:r>
            <a:r>
              <a:rPr lang="en-US" sz="1800" b="1" dirty="0">
                <a:solidFill>
                  <a:srgbClr val="FF0000"/>
                </a:solidFill>
                <a:sym typeface="Wingdings" pitchFamily="2" charset="2"/>
              </a:rPr>
              <a:t>B gets entire $2.50 coupon interest (on $25 contract par value) but only receives $19 of owed $25 principal: total = $21.50.</a:t>
            </a:r>
          </a:p>
          <a:p>
            <a:pPr marL="233363" indent="-233363" eaLnBrk="1" hangingPunct="1">
              <a:buFontTx/>
              <a:buChar char="•"/>
            </a:pPr>
            <a:r>
              <a:rPr lang="en-US" sz="1800" b="1" i="1" dirty="0" smtClean="0">
                <a:solidFill>
                  <a:srgbClr val="FF0000"/>
                </a:solidFill>
                <a:sym typeface="Wingdings" pitchFamily="2" charset="2"/>
              </a:rPr>
              <a:t>Ex </a:t>
            </a:r>
            <a:r>
              <a:rPr lang="en-US" sz="1800" b="1" i="1" dirty="0">
                <a:solidFill>
                  <a:srgbClr val="FF0000"/>
                </a:solidFill>
                <a:sym typeface="Wingdings" pitchFamily="2" charset="2"/>
              </a:rPr>
              <a:t>post</a:t>
            </a:r>
            <a:r>
              <a:rPr lang="en-US" sz="1800" b="1" dirty="0">
                <a:solidFill>
                  <a:srgbClr val="FF0000"/>
                </a:solidFill>
                <a:sym typeface="Wingdings" pitchFamily="2" charset="2"/>
              </a:rPr>
              <a:t> (realized) yield on B is -0.34% (instead of contract </a:t>
            </a:r>
            <a:r>
              <a:rPr lang="en-US" sz="1800" b="1" dirty="0" err="1">
                <a:solidFill>
                  <a:srgbClr val="FF0000"/>
                </a:solidFill>
                <a:sym typeface="Wingdings" pitchFamily="2" charset="2"/>
              </a:rPr>
              <a:t>YTM</a:t>
            </a:r>
            <a:r>
              <a:rPr lang="en-US" sz="1800" b="1" dirty="0">
                <a:solidFill>
                  <a:srgbClr val="FF0000"/>
                </a:solidFill>
                <a:sym typeface="Wingdings" pitchFamily="2" charset="2"/>
              </a:rPr>
              <a:t> @ </a:t>
            </a:r>
            <a:r>
              <a:rPr lang="en-US" sz="1800" b="1" dirty="0" err="1">
                <a:solidFill>
                  <a:srgbClr val="FF0000"/>
                </a:solidFill>
                <a:sym typeface="Wingdings" pitchFamily="2" charset="2"/>
              </a:rPr>
              <a:t>orig</a:t>
            </a:r>
            <a:r>
              <a:rPr lang="en-US" sz="1800" b="1" dirty="0">
                <a:solidFill>
                  <a:srgbClr val="FF0000"/>
                </a:solidFill>
                <a:sym typeface="Wingdings" pitchFamily="2" charset="2"/>
              </a:rPr>
              <a:t> of 12.00%)</a:t>
            </a:r>
            <a:endParaRPr lang="en-US" sz="1800" b="1" dirty="0">
              <a:solidFill>
                <a:srgbClr val="FF0000"/>
              </a:solidFill>
            </a:endParaRPr>
          </a:p>
          <a:p>
            <a:pPr eaLnBrk="1" hangingPunct="1">
              <a:spcBef>
                <a:spcPts val="1800"/>
              </a:spcBef>
            </a:pPr>
            <a:r>
              <a:rPr lang="en-US" sz="1800" b="1" dirty="0" smtClean="0">
                <a:solidFill>
                  <a:srgbClr val="0000FF"/>
                </a:solidFill>
              </a:rPr>
              <a:t> </a:t>
            </a:r>
            <a:r>
              <a:rPr lang="en-US" sz="1800" b="1" dirty="0">
                <a:solidFill>
                  <a:srgbClr val="0000FF"/>
                </a:solidFill>
              </a:rPr>
              <a:t>A &amp; X Tranches (senior securities):</a:t>
            </a:r>
          </a:p>
          <a:p>
            <a:pPr marL="233363" indent="-233363" eaLnBrk="1" hangingPunct="1">
              <a:buFontTx/>
              <a:buChar char="•"/>
            </a:pPr>
            <a:r>
              <a:rPr lang="en-US" sz="1800" b="1" dirty="0" smtClean="0">
                <a:solidFill>
                  <a:srgbClr val="000000"/>
                </a:solidFill>
                <a:sym typeface="Wingdings" pitchFamily="2" charset="2"/>
              </a:rPr>
              <a:t>$</a:t>
            </a:r>
            <a:r>
              <a:rPr lang="en-US" sz="1800" b="1" dirty="0">
                <a:solidFill>
                  <a:srgbClr val="000000"/>
                </a:solidFill>
                <a:sym typeface="Wingdings" pitchFamily="2" charset="2"/>
              </a:rPr>
              <a:t>5,000,000 recovery on defaulted Yr2 loan allocated 1</a:t>
            </a:r>
            <a:r>
              <a:rPr lang="en-US" sz="1800" b="1" baseline="30000" dirty="0">
                <a:solidFill>
                  <a:srgbClr val="000000"/>
                </a:solidFill>
                <a:sym typeface="Wingdings" pitchFamily="2" charset="2"/>
              </a:rPr>
              <a:t>st</a:t>
            </a:r>
            <a:r>
              <a:rPr lang="en-US" sz="1800" b="1" dirty="0">
                <a:solidFill>
                  <a:srgbClr val="000000"/>
                </a:solidFill>
                <a:sym typeface="Wingdings" pitchFamily="2" charset="2"/>
              </a:rPr>
              <a:t> to owed interest ($1,000,000), leaving pool interest whole, hence no loss of interest to A or X.</a:t>
            </a:r>
          </a:p>
          <a:p>
            <a:pPr marL="233363" indent="-233363" eaLnBrk="1" hangingPunct="1">
              <a:buFontTx/>
              <a:buChar char="•"/>
            </a:pPr>
            <a:r>
              <a:rPr lang="en-US" sz="1800" b="1" dirty="0" smtClean="0">
                <a:solidFill>
                  <a:srgbClr val="000000"/>
                </a:solidFill>
                <a:sym typeface="Wingdings" pitchFamily="2" charset="2"/>
              </a:rPr>
              <a:t>Tranche </a:t>
            </a:r>
            <a:r>
              <a:rPr lang="en-US" sz="1800" b="1" dirty="0">
                <a:solidFill>
                  <a:srgbClr val="000000"/>
                </a:solidFill>
                <a:sym typeface="Wingdings" pitchFamily="2" charset="2"/>
              </a:rPr>
              <a:t>B absorbs entire $6 loss to pool principal, hence no loss of principal to A.</a:t>
            </a:r>
          </a:p>
        </p:txBody>
      </p:sp>
      <p:pic>
        <p:nvPicPr>
          <p:cNvPr id="121860" name="Picture 5"/>
          <p:cNvPicPr>
            <a:picLocks noChangeAspect="1" noChangeArrowheads="1"/>
          </p:cNvPicPr>
          <p:nvPr/>
        </p:nvPicPr>
        <p:blipFill>
          <a:blip r:embed="rId3" cstate="print"/>
          <a:srcRect/>
          <a:stretch>
            <a:fillRect/>
          </a:stretch>
        </p:blipFill>
        <p:spPr bwMode="auto">
          <a:xfrm>
            <a:off x="0" y="228600"/>
            <a:ext cx="9144000" cy="1728788"/>
          </a:xfrm>
          <a:prstGeom prst="rect">
            <a:avLst/>
          </a:prstGeom>
          <a:solidFill>
            <a:schemeClr val="bg1"/>
          </a:solidFill>
          <a:ln w="9525">
            <a:noFill/>
            <a:miter lim="800000"/>
            <a:headEnd/>
            <a:tailEnd/>
          </a:ln>
        </p:spPr>
      </p:pic>
      <p:sp>
        <p:nvSpPr>
          <p:cNvPr id="7" name="Oval 6"/>
          <p:cNvSpPr/>
          <p:nvPr/>
        </p:nvSpPr>
        <p:spPr bwMode="auto">
          <a:xfrm>
            <a:off x="6858000" y="1219200"/>
            <a:ext cx="1600200" cy="304800"/>
          </a:xfrm>
          <a:prstGeom prst="ellipse">
            <a:avLst/>
          </a:prstGeom>
          <a:noFill/>
          <a:ln w="15875" cap="flat" cmpd="sng" algn="ctr">
            <a:solidFill>
              <a:srgbClr val="FF0000"/>
            </a:solidFill>
            <a:prstDash val="solid"/>
            <a:round/>
            <a:headEnd type="none" w="med" len="med"/>
            <a:tailEnd type="none" w="med" len="med"/>
          </a:ln>
          <a:effectLst/>
        </p:spPr>
        <p:txBody>
          <a:bodyPr/>
          <a:lstStyle/>
          <a:p>
            <a:pPr eaLnBrk="1" hangingPunct="1">
              <a:defRPr/>
            </a:pPr>
            <a:endParaRPr lang="en-US" sz="2000" b="1" i="1">
              <a:solidFill>
                <a:srgbClr val="000000"/>
              </a:solidFill>
              <a:effectLst>
                <a:outerShdw blurRad="38100" dist="38100" dir="2700000" algn="tl">
                  <a:srgbClr val="000000">
                    <a:alpha val="43137"/>
                  </a:srgbClr>
                </a:outerShdw>
              </a:effectLst>
            </a:endParaRPr>
          </a:p>
        </p:txBody>
      </p:sp>
      <p:sp>
        <p:nvSpPr>
          <p:cNvPr id="8" name="Oval 7"/>
          <p:cNvSpPr/>
          <p:nvPr/>
        </p:nvSpPr>
        <p:spPr bwMode="auto">
          <a:xfrm>
            <a:off x="8458200" y="1295400"/>
            <a:ext cx="685800" cy="228600"/>
          </a:xfrm>
          <a:prstGeom prst="ellipse">
            <a:avLst/>
          </a:prstGeom>
          <a:noFill/>
          <a:ln w="15875" cap="flat" cmpd="sng" algn="ctr">
            <a:solidFill>
              <a:srgbClr val="FF0000"/>
            </a:solidFill>
            <a:prstDash val="solid"/>
            <a:round/>
            <a:headEnd type="none" w="med" len="med"/>
            <a:tailEnd type="none" w="med" len="med"/>
          </a:ln>
          <a:effectLst/>
        </p:spPr>
        <p:txBody>
          <a:bodyPr/>
          <a:lstStyle/>
          <a:p>
            <a:pPr eaLnBrk="1" hangingPunct="1">
              <a:defRPr/>
            </a:pPr>
            <a:endParaRPr lang="en-US" sz="2000" b="1" i="1">
              <a:solidFill>
                <a:srgbClr val="000000"/>
              </a:solidFill>
              <a:effectLst>
                <a:outerShdw blurRad="38100" dist="38100" dir="2700000" algn="tl">
                  <a:srgbClr val="000000">
                    <a:alpha val="43137"/>
                  </a:srgbClr>
                </a:outerShdw>
              </a:effectLst>
            </a:endParaRPr>
          </a:p>
        </p:txBody>
      </p:sp>
      <p:sp>
        <p:nvSpPr>
          <p:cNvPr id="9" name="Rectangle 8"/>
          <p:cNvSpPr/>
          <p:nvPr/>
        </p:nvSpPr>
        <p:spPr bwMode="auto">
          <a:xfrm>
            <a:off x="69850" y="433388"/>
            <a:ext cx="1143000" cy="228600"/>
          </a:xfrm>
          <a:prstGeom prst="rect">
            <a:avLst/>
          </a:prstGeom>
          <a:solidFill>
            <a:schemeClr val="bg1"/>
          </a:solidFill>
          <a:ln w="9525" cap="flat" cmpd="sng" algn="ctr">
            <a:noFill/>
            <a:prstDash val="solid"/>
            <a:round/>
            <a:headEnd type="none" w="med" len="med"/>
            <a:tailEnd type="none" w="med" len="med"/>
          </a:ln>
          <a:effectLst/>
        </p:spPr>
        <p:txBody>
          <a:bodyPr/>
          <a:lstStyle/>
          <a:p>
            <a:pPr eaLnBrk="1" hangingPunct="1">
              <a:defRPr/>
            </a:pPr>
            <a:endParaRPr lang="en-US" sz="2000" b="1" i="1">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13" name="Footer Placeholder 12"/>
          <p:cNvSpPr>
            <a:spLocks noGrp="1"/>
          </p:cNvSpPr>
          <p:nvPr>
            <p:ph type="ftr" sz="quarter" idx="11"/>
          </p:nvPr>
        </p:nvSpPr>
        <p:spPr/>
        <p:txBody>
          <a:bodyPr/>
          <a:lstStyle/>
          <a:p>
            <a:pPr>
              <a:defRPr/>
            </a:pPr>
            <a:r>
              <a:rPr lang="en-US" smtClean="0"/>
              <a:t>© 2014 OnCourse Learning. All Rights Reserved.</a:t>
            </a:r>
            <a:endParaRPr lang="en-US"/>
          </a:p>
        </p:txBody>
      </p:sp>
      <p:sp>
        <p:nvSpPr>
          <p:cNvPr id="5" name="Slide Number Placeholder 3"/>
          <p:cNvSpPr>
            <a:spLocks noGrp="1"/>
          </p:cNvSpPr>
          <p:nvPr>
            <p:ph type="sldNum" sz="quarter" idx="12"/>
          </p:nvPr>
        </p:nvSpPr>
        <p:spPr/>
        <p:txBody>
          <a:bodyPr/>
          <a:lstStyle/>
          <a:p>
            <a:fld id="{BB20DF43-ED1B-474C-AF58-6B55EBDD211C}" type="slidenum">
              <a:rPr lang="en-US"/>
              <a:pPr/>
              <a:t>25</a:t>
            </a:fld>
            <a:endParaRPr lang="en-US"/>
          </a:p>
        </p:txBody>
      </p:sp>
      <p:sp>
        <p:nvSpPr>
          <p:cNvPr id="123907" name="Rectangle 2"/>
          <p:cNvSpPr>
            <a:spLocks noChangeArrowheads="1"/>
          </p:cNvSpPr>
          <p:nvPr/>
        </p:nvSpPr>
        <p:spPr bwMode="auto">
          <a:xfrm>
            <a:off x="533400" y="3048000"/>
            <a:ext cx="8229600" cy="1387475"/>
          </a:xfrm>
          <a:prstGeom prst="rect">
            <a:avLst/>
          </a:prstGeom>
          <a:noFill/>
          <a:ln w="9525">
            <a:noFill/>
            <a:miter lim="800000"/>
            <a:headEnd/>
            <a:tailEnd/>
          </a:ln>
        </p:spPr>
        <p:txBody>
          <a:bodyPr>
            <a:spAutoFit/>
          </a:bodyPr>
          <a:lstStyle/>
          <a:p>
            <a:pPr algn="ctr" eaLnBrk="1" hangingPunct="1"/>
            <a:r>
              <a:rPr lang="en-US" sz="2000" b="1">
                <a:solidFill>
                  <a:srgbClr val="0000FF"/>
                </a:solidFill>
              </a:rPr>
              <a:t>Value at issuance as CMBS:</a:t>
            </a:r>
          </a:p>
          <a:p>
            <a:pPr eaLnBrk="1" hangingPunct="1">
              <a:spcBef>
                <a:spcPts val="500"/>
              </a:spcBef>
            </a:pPr>
            <a:r>
              <a:rPr lang="en-US" sz="2000">
                <a:solidFill>
                  <a:srgbClr val="0000FF"/>
                </a:solidFill>
                <a:latin typeface="Arial" charset="0"/>
              </a:rPr>
              <a:t>Note: YTM is really just a way of quoting prices of bonds (similar to “cap rate” in real estate). The YTM doesn’t exaclty causally </a:t>
            </a:r>
            <a:r>
              <a:rPr lang="en-US" sz="2000" i="1">
                <a:solidFill>
                  <a:srgbClr val="0000FF"/>
                </a:solidFill>
                <a:latin typeface="Arial" charset="0"/>
              </a:rPr>
              <a:t>determine</a:t>
            </a:r>
            <a:r>
              <a:rPr lang="en-US" sz="2000">
                <a:solidFill>
                  <a:srgbClr val="0000FF"/>
                </a:solidFill>
                <a:latin typeface="Arial" charset="0"/>
              </a:rPr>
              <a:t> the price (value) of the bond. (That’s more complicated.)</a:t>
            </a:r>
          </a:p>
        </p:txBody>
      </p:sp>
      <p:pic>
        <p:nvPicPr>
          <p:cNvPr id="123908" name="Picture 8"/>
          <p:cNvPicPr>
            <a:picLocks noChangeAspect="1" noChangeArrowheads="1"/>
          </p:cNvPicPr>
          <p:nvPr/>
        </p:nvPicPr>
        <p:blipFill>
          <a:blip r:embed="rId4" cstate="print"/>
          <a:srcRect/>
          <a:stretch>
            <a:fillRect/>
          </a:stretch>
        </p:blipFill>
        <p:spPr bwMode="auto">
          <a:xfrm>
            <a:off x="228600" y="685800"/>
            <a:ext cx="8686800" cy="1816100"/>
          </a:xfrm>
          <a:prstGeom prst="rect">
            <a:avLst/>
          </a:prstGeom>
          <a:solidFill>
            <a:schemeClr val="bg1"/>
          </a:solidFill>
          <a:ln w="9525">
            <a:noFill/>
            <a:miter lim="800000"/>
            <a:headEnd/>
            <a:tailEnd/>
          </a:ln>
        </p:spPr>
      </p:pic>
      <p:graphicFrame>
        <p:nvGraphicFramePr>
          <p:cNvPr id="123909" name="Object 5"/>
          <p:cNvGraphicFramePr>
            <a:graphicFrameLocks noChangeAspect="1"/>
          </p:cNvGraphicFramePr>
          <p:nvPr/>
        </p:nvGraphicFramePr>
        <p:xfrm>
          <a:off x="533400" y="4572000"/>
          <a:ext cx="2693988" cy="609600"/>
        </p:xfrm>
        <a:graphic>
          <a:graphicData uri="http://schemas.openxmlformats.org/presentationml/2006/ole">
            <p:oleObj spid="_x0000_s123909" name="Equation" r:id="rId5" imgW="1739900" imgH="393700" progId="Equation.3">
              <p:embed/>
            </p:oleObj>
          </a:graphicData>
        </a:graphic>
      </p:graphicFrame>
      <p:graphicFrame>
        <p:nvGraphicFramePr>
          <p:cNvPr id="123910" name="Object 3"/>
          <p:cNvGraphicFramePr>
            <a:graphicFrameLocks noChangeAspect="1"/>
          </p:cNvGraphicFramePr>
          <p:nvPr/>
        </p:nvGraphicFramePr>
        <p:xfrm>
          <a:off x="3352800" y="4572000"/>
          <a:ext cx="2576513" cy="609600"/>
        </p:xfrm>
        <a:graphic>
          <a:graphicData uri="http://schemas.openxmlformats.org/presentationml/2006/ole">
            <p:oleObj spid="_x0000_s123910" name="Equation" r:id="rId6" imgW="1663700" imgH="393700" progId="Equation.3">
              <p:embed/>
            </p:oleObj>
          </a:graphicData>
        </a:graphic>
      </p:graphicFrame>
      <p:graphicFrame>
        <p:nvGraphicFramePr>
          <p:cNvPr id="123911" name="Object 4"/>
          <p:cNvGraphicFramePr>
            <a:graphicFrameLocks noChangeAspect="1"/>
          </p:cNvGraphicFramePr>
          <p:nvPr/>
        </p:nvGraphicFramePr>
        <p:xfrm>
          <a:off x="6070600" y="4572000"/>
          <a:ext cx="2438400" cy="609600"/>
        </p:xfrm>
        <a:graphic>
          <a:graphicData uri="http://schemas.openxmlformats.org/presentationml/2006/ole">
            <p:oleObj spid="_x0000_s123911" name="Equation" r:id="rId7" imgW="1574800" imgH="393700" progId="Equation.3">
              <p:embed/>
            </p:oleObj>
          </a:graphicData>
        </a:graphic>
      </p:graphicFrame>
      <p:sp>
        <p:nvSpPr>
          <p:cNvPr id="8" name="Rectangle 2"/>
          <p:cNvSpPr>
            <a:spLocks noChangeArrowheads="1"/>
          </p:cNvSpPr>
          <p:nvPr/>
        </p:nvSpPr>
        <p:spPr bwMode="auto">
          <a:xfrm>
            <a:off x="609600" y="5334000"/>
            <a:ext cx="8229600" cy="1323975"/>
          </a:xfrm>
          <a:prstGeom prst="rect">
            <a:avLst/>
          </a:prstGeom>
          <a:noFill/>
          <a:ln w="9525">
            <a:noFill/>
            <a:miter lim="800000"/>
            <a:headEnd/>
            <a:tailEnd/>
          </a:ln>
          <a:effectLst/>
        </p:spPr>
        <p:txBody>
          <a:bodyPr>
            <a:spAutoFit/>
          </a:bodyPr>
          <a:lstStyle/>
          <a:p>
            <a:pPr eaLnBrk="1" hangingPunct="1">
              <a:defRPr/>
            </a:pPr>
            <a:r>
              <a:rPr lang="en-US" sz="2000" dirty="0">
                <a:solidFill>
                  <a:srgbClr val="0000FF"/>
                </a:solidFill>
                <a:latin typeface="Arial"/>
              </a:rPr>
              <a:t>Example, in the case of Bond B, its </a:t>
            </a:r>
            <a:r>
              <a:rPr lang="en-US" sz="2000" b="1" dirty="0">
                <a:solidFill>
                  <a:srgbClr val="0000FF"/>
                </a:solidFill>
                <a:latin typeface="Arial"/>
              </a:rPr>
              <a:t>price</a:t>
            </a:r>
            <a:r>
              <a:rPr lang="en-US" sz="2000" dirty="0">
                <a:solidFill>
                  <a:srgbClr val="0000FF"/>
                </a:solidFill>
                <a:latin typeface="Arial"/>
              </a:rPr>
              <a:t> (</a:t>
            </a:r>
            <a:r>
              <a:rPr lang="en-US" sz="2000" dirty="0" err="1">
                <a:solidFill>
                  <a:srgbClr val="0000FF"/>
                </a:solidFill>
                <a:latin typeface="Arial"/>
              </a:rPr>
              <a:t>mkt</a:t>
            </a:r>
            <a:r>
              <a:rPr lang="en-US" sz="2000" dirty="0">
                <a:solidFill>
                  <a:srgbClr val="0000FF"/>
                </a:solidFill>
                <a:latin typeface="Arial"/>
              </a:rPr>
              <a:t> value) is </a:t>
            </a:r>
            <a:r>
              <a:rPr lang="en-US" sz="2000" b="1" i="1" dirty="0">
                <a:solidFill>
                  <a:srgbClr val="0000FF"/>
                </a:solidFill>
                <a:latin typeface="Arial"/>
              </a:rPr>
              <a:t>less than</a:t>
            </a:r>
            <a:r>
              <a:rPr lang="en-US" sz="2000" b="1" dirty="0">
                <a:solidFill>
                  <a:srgbClr val="0000FF"/>
                </a:solidFill>
                <a:latin typeface="Arial"/>
              </a:rPr>
              <a:t> </a:t>
            </a:r>
            <a:r>
              <a:rPr lang="en-US" sz="2000" dirty="0">
                <a:solidFill>
                  <a:srgbClr val="0000FF"/>
                </a:solidFill>
                <a:latin typeface="Arial"/>
              </a:rPr>
              <a:t>its par value ($24.15 &lt; $25). This reflects (implies) its </a:t>
            </a:r>
            <a:r>
              <a:rPr lang="en-US" sz="2000" b="1" dirty="0">
                <a:solidFill>
                  <a:srgbClr val="0000FF"/>
                </a:solidFill>
                <a:latin typeface="Arial"/>
              </a:rPr>
              <a:t>YTM</a:t>
            </a:r>
            <a:r>
              <a:rPr lang="en-US" sz="2000" dirty="0">
                <a:solidFill>
                  <a:srgbClr val="0000FF"/>
                </a:solidFill>
                <a:latin typeface="Arial"/>
              </a:rPr>
              <a:t> is </a:t>
            </a:r>
            <a:r>
              <a:rPr lang="en-US" sz="2000" b="1" i="1" dirty="0">
                <a:solidFill>
                  <a:srgbClr val="0000FF"/>
                </a:solidFill>
                <a:latin typeface="Arial"/>
              </a:rPr>
              <a:t>greater than</a:t>
            </a:r>
            <a:r>
              <a:rPr lang="en-US" sz="2000" b="1" dirty="0">
                <a:solidFill>
                  <a:srgbClr val="0000FF"/>
                </a:solidFill>
                <a:latin typeface="Arial"/>
              </a:rPr>
              <a:t> </a:t>
            </a:r>
            <a:r>
              <a:rPr lang="en-US" sz="2000" dirty="0">
                <a:solidFill>
                  <a:srgbClr val="0000FF"/>
                </a:solidFill>
                <a:latin typeface="Arial"/>
              </a:rPr>
              <a:t>its coupon interest rate (12% &gt; 10%).</a:t>
            </a:r>
          </a:p>
          <a:p>
            <a:pPr algn="ctr" eaLnBrk="1" hangingPunct="1">
              <a:defRPr/>
            </a:pPr>
            <a:r>
              <a:rPr lang="en-US" sz="2000" b="1" i="1" dirty="0">
                <a:solidFill>
                  <a:srgbClr val="0000FF"/>
                </a:solidFill>
                <a:effectLst>
                  <a:outerShdw blurRad="38100" dist="38100" dir="2700000" algn="tl">
                    <a:srgbClr val="000000">
                      <a:alpha val="43137"/>
                    </a:srgbClr>
                  </a:outerShdw>
                </a:effectLst>
                <a:latin typeface="Arial"/>
              </a:rPr>
              <a:t>Why do you suppose this is so for Bond B?...</a:t>
            </a:r>
          </a:p>
        </p:txBody>
      </p:sp>
      <p:sp>
        <p:nvSpPr>
          <p:cNvPr id="123913" name="Rectangle 2"/>
          <p:cNvSpPr>
            <a:spLocks noChangeArrowheads="1"/>
          </p:cNvSpPr>
          <p:nvPr/>
        </p:nvSpPr>
        <p:spPr bwMode="auto">
          <a:xfrm>
            <a:off x="457200" y="152400"/>
            <a:ext cx="7848600" cy="400050"/>
          </a:xfrm>
          <a:prstGeom prst="rect">
            <a:avLst/>
          </a:prstGeom>
          <a:noFill/>
          <a:ln w="9525">
            <a:noFill/>
            <a:miter lim="800000"/>
            <a:headEnd/>
            <a:tailEnd/>
          </a:ln>
        </p:spPr>
        <p:txBody>
          <a:bodyPr>
            <a:spAutoFit/>
          </a:bodyPr>
          <a:lstStyle/>
          <a:p>
            <a:pPr eaLnBrk="1" hangingPunct="1">
              <a:spcBef>
                <a:spcPct val="50000"/>
              </a:spcBef>
            </a:pPr>
            <a:r>
              <a:rPr lang="en-US" sz="2000">
                <a:solidFill>
                  <a:srgbClr val="FF0000"/>
                </a:solidFill>
                <a:latin typeface="Arial" charset="0"/>
              </a:rPr>
              <a:t>Recall value of the deal at time of issuance…</a:t>
            </a:r>
          </a:p>
        </p:txBody>
      </p:sp>
      <p:sp>
        <p:nvSpPr>
          <p:cNvPr id="10" name="Oval 9"/>
          <p:cNvSpPr/>
          <p:nvPr/>
        </p:nvSpPr>
        <p:spPr bwMode="auto">
          <a:xfrm>
            <a:off x="6248400" y="1981200"/>
            <a:ext cx="914400" cy="533400"/>
          </a:xfrm>
          <a:prstGeom prst="ellipse">
            <a:avLst/>
          </a:prstGeom>
          <a:noFill/>
          <a:ln w="19050" cap="flat" cmpd="sng" algn="ctr">
            <a:solidFill>
              <a:srgbClr val="FF0000"/>
            </a:solidFill>
            <a:prstDash val="solid"/>
            <a:round/>
            <a:headEnd type="none" w="med" len="med"/>
            <a:tailEnd type="none" w="med" len="med"/>
          </a:ln>
          <a:effectLst/>
        </p:spPr>
        <p:txBody>
          <a:bodyPr/>
          <a:lstStyle/>
          <a:p>
            <a:pPr eaLnBrk="1" hangingPunct="1">
              <a:defRPr/>
            </a:pPr>
            <a:endParaRPr lang="en-US" sz="2000" b="1" i="1">
              <a:solidFill>
                <a:srgbClr val="000000"/>
              </a:solidFill>
              <a:effectLst>
                <a:outerShdw blurRad="38100" dist="38100" dir="2700000" algn="tl">
                  <a:srgbClr val="000000">
                    <a:alpha val="43137"/>
                  </a:srgbClr>
                </a:outerShdw>
              </a:effectLst>
            </a:endParaRPr>
          </a:p>
        </p:txBody>
      </p:sp>
      <p:sp>
        <p:nvSpPr>
          <p:cNvPr id="123915" name="Rectangle 2"/>
          <p:cNvSpPr>
            <a:spLocks noChangeArrowheads="1"/>
          </p:cNvSpPr>
          <p:nvPr/>
        </p:nvSpPr>
        <p:spPr bwMode="auto">
          <a:xfrm>
            <a:off x="5410200" y="2514600"/>
            <a:ext cx="2971800" cy="400050"/>
          </a:xfrm>
          <a:prstGeom prst="rect">
            <a:avLst/>
          </a:prstGeom>
          <a:noFill/>
          <a:ln w="9525">
            <a:noFill/>
            <a:miter lim="800000"/>
            <a:headEnd/>
            <a:tailEnd/>
          </a:ln>
        </p:spPr>
        <p:txBody>
          <a:bodyPr>
            <a:spAutoFit/>
          </a:bodyPr>
          <a:lstStyle/>
          <a:p>
            <a:pPr eaLnBrk="1" hangingPunct="1">
              <a:spcBef>
                <a:spcPct val="50000"/>
              </a:spcBef>
            </a:pPr>
            <a:r>
              <a:rPr lang="en-US" sz="2000">
                <a:solidFill>
                  <a:srgbClr val="FF0000"/>
                </a:solidFill>
                <a:latin typeface="Arial" charset="0"/>
              </a:rPr>
              <a:t>Value added by CMBS</a:t>
            </a:r>
          </a:p>
        </p:txBody>
      </p:sp>
      <p:cxnSp>
        <p:nvCxnSpPr>
          <p:cNvPr id="123916" name="Straight Arrow Connector 12"/>
          <p:cNvCxnSpPr>
            <a:cxnSpLocks noChangeShapeType="1"/>
            <a:endCxn id="10" idx="2"/>
          </p:cNvCxnSpPr>
          <p:nvPr/>
        </p:nvCxnSpPr>
        <p:spPr bwMode="auto">
          <a:xfrm flipV="1">
            <a:off x="5791200" y="2247900"/>
            <a:ext cx="457200" cy="342900"/>
          </a:xfrm>
          <a:prstGeom prst="straightConnector1">
            <a:avLst/>
          </a:prstGeom>
          <a:noFill/>
          <a:ln w="9525" algn="ctr">
            <a:solidFill>
              <a:srgbClr val="FF0000"/>
            </a:solidFill>
            <a:round/>
            <a:headEnd/>
            <a:tailEnd type="arrow" w="med" len="med"/>
          </a:ln>
        </p:spPr>
      </p:cxn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9" name="Footer Placeholder 8"/>
          <p:cNvSpPr>
            <a:spLocks noGrp="1"/>
          </p:cNvSpPr>
          <p:nvPr>
            <p:ph type="ftr" sz="quarter" idx="11"/>
          </p:nvPr>
        </p:nvSpPr>
        <p:spPr/>
        <p:txBody>
          <a:bodyPr/>
          <a:lstStyle/>
          <a:p>
            <a:pPr>
              <a:defRPr/>
            </a:pPr>
            <a:r>
              <a:rPr lang="en-US" smtClean="0"/>
              <a:t>© 2014 OnCourse Learning. All Rights Reserved.</a:t>
            </a:r>
            <a:endParaRPr lang="en-US"/>
          </a:p>
        </p:txBody>
      </p:sp>
      <p:sp>
        <p:nvSpPr>
          <p:cNvPr id="5" name="Slide Number Placeholder 3"/>
          <p:cNvSpPr>
            <a:spLocks noGrp="1"/>
          </p:cNvSpPr>
          <p:nvPr>
            <p:ph type="sldNum" sz="quarter" idx="12"/>
          </p:nvPr>
        </p:nvSpPr>
        <p:spPr/>
        <p:txBody>
          <a:bodyPr/>
          <a:lstStyle/>
          <a:p>
            <a:fld id="{70069F5B-C8D1-4551-858F-199D40AB2D8F}" type="slidenum">
              <a:rPr lang="en-US"/>
              <a:pPr/>
              <a:t>26</a:t>
            </a:fld>
            <a:endParaRPr lang="en-US"/>
          </a:p>
        </p:txBody>
      </p:sp>
      <p:pic>
        <p:nvPicPr>
          <p:cNvPr id="125955" name="Picture 8"/>
          <p:cNvPicPr>
            <a:picLocks noChangeAspect="1" noChangeArrowheads="1"/>
          </p:cNvPicPr>
          <p:nvPr/>
        </p:nvPicPr>
        <p:blipFill>
          <a:blip r:embed="rId3" cstate="print"/>
          <a:srcRect/>
          <a:stretch>
            <a:fillRect/>
          </a:stretch>
        </p:blipFill>
        <p:spPr bwMode="auto">
          <a:xfrm>
            <a:off x="228600" y="685800"/>
            <a:ext cx="8686800" cy="1816100"/>
          </a:xfrm>
          <a:prstGeom prst="rect">
            <a:avLst/>
          </a:prstGeom>
          <a:solidFill>
            <a:schemeClr val="bg1"/>
          </a:solidFill>
          <a:ln w="9525">
            <a:noFill/>
            <a:miter lim="800000"/>
            <a:headEnd/>
            <a:tailEnd/>
          </a:ln>
        </p:spPr>
      </p:pic>
      <p:sp>
        <p:nvSpPr>
          <p:cNvPr id="10" name="Oval 9"/>
          <p:cNvSpPr/>
          <p:nvPr/>
        </p:nvSpPr>
        <p:spPr bwMode="auto">
          <a:xfrm>
            <a:off x="6248400" y="1981200"/>
            <a:ext cx="914400" cy="533400"/>
          </a:xfrm>
          <a:prstGeom prst="ellipse">
            <a:avLst/>
          </a:prstGeom>
          <a:noFill/>
          <a:ln w="19050" cap="flat" cmpd="sng" algn="ctr">
            <a:solidFill>
              <a:srgbClr val="FF0000"/>
            </a:solidFill>
            <a:prstDash val="solid"/>
            <a:round/>
            <a:headEnd type="none" w="med" len="med"/>
            <a:tailEnd type="none" w="med" len="med"/>
          </a:ln>
          <a:effectLst/>
        </p:spPr>
        <p:txBody>
          <a:bodyPr/>
          <a:lstStyle/>
          <a:p>
            <a:pPr eaLnBrk="1" hangingPunct="1">
              <a:defRPr/>
            </a:pPr>
            <a:endParaRPr lang="en-US" sz="2000" b="1" i="1">
              <a:solidFill>
                <a:srgbClr val="000000"/>
              </a:solidFill>
              <a:effectLst>
                <a:outerShdw blurRad="38100" dist="38100" dir="2700000" algn="tl">
                  <a:srgbClr val="000000">
                    <a:alpha val="43137"/>
                  </a:srgbClr>
                </a:outerShdw>
              </a:effectLst>
            </a:endParaRPr>
          </a:p>
        </p:txBody>
      </p:sp>
      <p:sp>
        <p:nvSpPr>
          <p:cNvPr id="125957" name="Rectangle 2"/>
          <p:cNvSpPr>
            <a:spLocks noChangeArrowheads="1"/>
          </p:cNvSpPr>
          <p:nvPr/>
        </p:nvSpPr>
        <p:spPr bwMode="auto">
          <a:xfrm>
            <a:off x="5410200" y="2514600"/>
            <a:ext cx="2971800" cy="400050"/>
          </a:xfrm>
          <a:prstGeom prst="rect">
            <a:avLst/>
          </a:prstGeom>
          <a:noFill/>
          <a:ln w="9525">
            <a:noFill/>
            <a:miter lim="800000"/>
            <a:headEnd/>
            <a:tailEnd/>
          </a:ln>
        </p:spPr>
        <p:txBody>
          <a:bodyPr>
            <a:spAutoFit/>
          </a:bodyPr>
          <a:lstStyle/>
          <a:p>
            <a:pPr eaLnBrk="1" hangingPunct="1">
              <a:spcBef>
                <a:spcPct val="50000"/>
              </a:spcBef>
            </a:pPr>
            <a:r>
              <a:rPr lang="en-US" sz="2000">
                <a:solidFill>
                  <a:srgbClr val="FF0000"/>
                </a:solidFill>
                <a:latin typeface="Arial" charset="0"/>
              </a:rPr>
              <a:t>Value added by CMBS</a:t>
            </a:r>
          </a:p>
        </p:txBody>
      </p:sp>
      <p:cxnSp>
        <p:nvCxnSpPr>
          <p:cNvPr id="125958" name="Straight Arrow Connector 12"/>
          <p:cNvCxnSpPr>
            <a:cxnSpLocks noChangeShapeType="1"/>
            <a:endCxn id="10" idx="2"/>
          </p:cNvCxnSpPr>
          <p:nvPr/>
        </p:nvCxnSpPr>
        <p:spPr bwMode="auto">
          <a:xfrm flipV="1">
            <a:off x="5791200" y="2247900"/>
            <a:ext cx="457200" cy="342900"/>
          </a:xfrm>
          <a:prstGeom prst="straightConnector1">
            <a:avLst/>
          </a:prstGeom>
          <a:noFill/>
          <a:ln w="9525" algn="ctr">
            <a:solidFill>
              <a:srgbClr val="FF0000"/>
            </a:solidFill>
            <a:round/>
            <a:headEnd/>
            <a:tailEnd type="arrow" w="med" len="med"/>
          </a:ln>
        </p:spPr>
      </p:cxnSp>
      <p:sp>
        <p:nvSpPr>
          <p:cNvPr id="125959" name="Rectangle 2"/>
          <p:cNvSpPr>
            <a:spLocks noChangeArrowheads="1"/>
          </p:cNvSpPr>
          <p:nvPr/>
        </p:nvSpPr>
        <p:spPr bwMode="auto">
          <a:xfrm>
            <a:off x="304800" y="2971800"/>
            <a:ext cx="7848600" cy="3386138"/>
          </a:xfrm>
          <a:prstGeom prst="rect">
            <a:avLst/>
          </a:prstGeom>
          <a:noFill/>
          <a:ln w="9525">
            <a:noFill/>
            <a:miter lim="800000"/>
            <a:headEnd/>
            <a:tailEnd/>
          </a:ln>
        </p:spPr>
        <p:txBody>
          <a:bodyPr>
            <a:spAutoFit/>
          </a:bodyPr>
          <a:lstStyle/>
          <a:p>
            <a:pPr eaLnBrk="1" hangingPunct="1">
              <a:spcBef>
                <a:spcPct val="50000"/>
              </a:spcBef>
            </a:pPr>
            <a:r>
              <a:rPr lang="en-US" sz="2400">
                <a:solidFill>
                  <a:srgbClr val="FF0000"/>
                </a:solidFill>
                <a:latin typeface="Arial" charset="0"/>
              </a:rPr>
              <a:t>Added value is </a:t>
            </a:r>
            <a:r>
              <a:rPr lang="en-US" sz="2400" i="1" u="sng">
                <a:solidFill>
                  <a:srgbClr val="FF0000"/>
                </a:solidFill>
                <a:latin typeface="Arial" charset="0"/>
              </a:rPr>
              <a:t>fundamentally important</a:t>
            </a:r>
            <a:r>
              <a:rPr lang="en-US" sz="2400">
                <a:solidFill>
                  <a:srgbClr val="FF0000"/>
                </a:solidFill>
                <a:latin typeface="Arial" charset="0"/>
              </a:rPr>
              <a:t>, enables:</a:t>
            </a:r>
          </a:p>
          <a:p>
            <a:pPr lvl="1" eaLnBrk="1" hangingPunct="1">
              <a:spcBef>
                <a:spcPct val="50000"/>
              </a:spcBef>
              <a:buFont typeface="Arial" charset="0"/>
              <a:buChar char="•"/>
            </a:pPr>
            <a:r>
              <a:rPr lang="en-US" sz="2000">
                <a:solidFill>
                  <a:srgbClr val="FF0000"/>
                </a:solidFill>
                <a:latin typeface="Arial" charset="0"/>
              </a:rPr>
              <a:t> CMBS industry to earn sufficient profit (i.e., to </a:t>
            </a:r>
            <a:r>
              <a:rPr lang="en-US" sz="2000" i="1" u="sng">
                <a:solidFill>
                  <a:srgbClr val="FF0000"/>
                </a:solidFill>
                <a:latin typeface="Arial" charset="0"/>
              </a:rPr>
              <a:t>exist</a:t>
            </a:r>
            <a:r>
              <a:rPr lang="en-US" sz="2000">
                <a:solidFill>
                  <a:srgbClr val="FF0000"/>
                </a:solidFill>
                <a:latin typeface="Arial" charset="0"/>
              </a:rPr>
              <a:t>);</a:t>
            </a:r>
          </a:p>
          <a:p>
            <a:pPr lvl="1" eaLnBrk="1" hangingPunct="1">
              <a:spcBef>
                <a:spcPct val="50000"/>
              </a:spcBef>
              <a:buFont typeface="Arial" charset="0"/>
              <a:buChar char="•"/>
            </a:pPr>
            <a:r>
              <a:rPr lang="en-US" sz="2000">
                <a:solidFill>
                  <a:srgbClr val="FF0000"/>
                </a:solidFill>
                <a:latin typeface="Arial" charset="0"/>
              </a:rPr>
              <a:t> Real estate borrowers to obtain lower interest rates (than they otherwise could, i.e., &amp;/or equivalently…)</a:t>
            </a:r>
          </a:p>
          <a:p>
            <a:pPr lvl="1" eaLnBrk="1" hangingPunct="1">
              <a:spcBef>
                <a:spcPct val="50000"/>
              </a:spcBef>
              <a:buFont typeface="Arial" charset="0"/>
              <a:buChar char="•"/>
            </a:pPr>
            <a:r>
              <a:rPr lang="en-US" sz="2000">
                <a:solidFill>
                  <a:srgbClr val="FF0000"/>
                </a:solidFill>
                <a:latin typeface="Arial" charset="0"/>
              </a:rPr>
              <a:t> Real estate borrowers to obtain more capital than they otherwise could (holding interest rates constant):</a:t>
            </a:r>
          </a:p>
          <a:p>
            <a:pPr lvl="3" eaLnBrk="1" hangingPunct="1">
              <a:spcBef>
                <a:spcPct val="50000"/>
              </a:spcBef>
              <a:buFont typeface="Arial" charset="0"/>
              <a:buChar char="•"/>
            </a:pPr>
            <a:r>
              <a:rPr lang="en-US" sz="2000">
                <a:solidFill>
                  <a:srgbClr val="FF0000"/>
                </a:solidFill>
                <a:latin typeface="Arial" charset="0"/>
              </a:rPr>
              <a:t> More loans on more properties, &amp;/or</a:t>
            </a:r>
          </a:p>
          <a:p>
            <a:pPr lvl="3" eaLnBrk="1" hangingPunct="1">
              <a:spcBef>
                <a:spcPct val="50000"/>
              </a:spcBef>
              <a:buFont typeface="Arial" charset="0"/>
              <a:buChar char="•"/>
            </a:pPr>
            <a:r>
              <a:rPr lang="en-US" sz="2000">
                <a:solidFill>
                  <a:srgbClr val="FF0000"/>
                </a:solidFill>
                <a:latin typeface="Arial" charset="0"/>
              </a:rPr>
              <a:t> Bigger loans (higher LTV – </a:t>
            </a:r>
            <a:r>
              <a:rPr lang="en-US" sz="2000" i="1">
                <a:solidFill>
                  <a:srgbClr val="FF0000"/>
                </a:solidFill>
                <a:latin typeface="Arial" charset="0"/>
              </a:rPr>
              <a:t>more leverage</a:t>
            </a:r>
            <a:r>
              <a:rPr lang="en-US" sz="2000">
                <a:solidFill>
                  <a:srgbClr val="FF0000"/>
                </a:solidFill>
                <a:latin typeface="Arial" charset="0"/>
              </a:rPr>
              <a:t>).</a:t>
            </a:r>
          </a:p>
        </p:txBody>
      </p:sp>
      <p:sp>
        <p:nvSpPr>
          <p:cNvPr id="125960" name="Rectangle 2"/>
          <p:cNvSpPr>
            <a:spLocks noChangeArrowheads="1"/>
          </p:cNvSpPr>
          <p:nvPr/>
        </p:nvSpPr>
        <p:spPr bwMode="auto">
          <a:xfrm>
            <a:off x="457200" y="152400"/>
            <a:ext cx="7848600" cy="400050"/>
          </a:xfrm>
          <a:prstGeom prst="rect">
            <a:avLst/>
          </a:prstGeom>
          <a:noFill/>
          <a:ln w="9525">
            <a:noFill/>
            <a:miter lim="800000"/>
            <a:headEnd/>
            <a:tailEnd/>
          </a:ln>
        </p:spPr>
        <p:txBody>
          <a:bodyPr>
            <a:spAutoFit/>
          </a:bodyPr>
          <a:lstStyle/>
          <a:p>
            <a:pPr eaLnBrk="1" hangingPunct="1">
              <a:spcBef>
                <a:spcPct val="50000"/>
              </a:spcBef>
            </a:pPr>
            <a:r>
              <a:rPr lang="en-US" sz="2000">
                <a:solidFill>
                  <a:srgbClr val="FF0000"/>
                </a:solidFill>
                <a:latin typeface="Arial" charset="0"/>
              </a:rPr>
              <a:t>Recall value of the deal at time of issuance…</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9" name="Footer Placeholder 8"/>
          <p:cNvSpPr>
            <a:spLocks noGrp="1"/>
          </p:cNvSpPr>
          <p:nvPr>
            <p:ph type="ftr" sz="quarter" idx="11"/>
          </p:nvPr>
        </p:nvSpPr>
        <p:spPr/>
        <p:txBody>
          <a:bodyPr/>
          <a:lstStyle/>
          <a:p>
            <a:pPr>
              <a:defRPr/>
            </a:pPr>
            <a:r>
              <a:rPr lang="en-US" smtClean="0"/>
              <a:t>© 2014 OnCourse Learning. All Rights Reserved.</a:t>
            </a:r>
            <a:endParaRPr lang="en-US"/>
          </a:p>
        </p:txBody>
      </p:sp>
      <p:sp>
        <p:nvSpPr>
          <p:cNvPr id="5" name="Slide Number Placeholder 3"/>
          <p:cNvSpPr>
            <a:spLocks noGrp="1"/>
          </p:cNvSpPr>
          <p:nvPr>
            <p:ph type="sldNum" sz="quarter" idx="12"/>
          </p:nvPr>
        </p:nvSpPr>
        <p:spPr/>
        <p:txBody>
          <a:bodyPr/>
          <a:lstStyle/>
          <a:p>
            <a:fld id="{BF632009-F7D7-4153-97A0-798014FE0DAD}" type="slidenum">
              <a:rPr lang="en-US"/>
              <a:pPr/>
              <a:t>27</a:t>
            </a:fld>
            <a:endParaRPr lang="en-US"/>
          </a:p>
        </p:txBody>
      </p:sp>
      <p:pic>
        <p:nvPicPr>
          <p:cNvPr id="128003" name="Picture 8"/>
          <p:cNvPicPr>
            <a:picLocks noChangeAspect="1" noChangeArrowheads="1"/>
          </p:cNvPicPr>
          <p:nvPr/>
        </p:nvPicPr>
        <p:blipFill>
          <a:blip r:embed="rId3" cstate="print"/>
          <a:srcRect/>
          <a:stretch>
            <a:fillRect/>
          </a:stretch>
        </p:blipFill>
        <p:spPr bwMode="auto">
          <a:xfrm>
            <a:off x="228600" y="685800"/>
            <a:ext cx="8686800" cy="1816100"/>
          </a:xfrm>
          <a:prstGeom prst="rect">
            <a:avLst/>
          </a:prstGeom>
          <a:solidFill>
            <a:schemeClr val="bg1"/>
          </a:solidFill>
          <a:ln w="9525">
            <a:noFill/>
            <a:miter lim="800000"/>
            <a:headEnd/>
            <a:tailEnd/>
          </a:ln>
        </p:spPr>
      </p:pic>
      <p:sp>
        <p:nvSpPr>
          <p:cNvPr id="10" name="Oval 9"/>
          <p:cNvSpPr/>
          <p:nvPr/>
        </p:nvSpPr>
        <p:spPr bwMode="auto">
          <a:xfrm>
            <a:off x="6248400" y="1981200"/>
            <a:ext cx="914400" cy="533400"/>
          </a:xfrm>
          <a:prstGeom prst="ellipse">
            <a:avLst/>
          </a:prstGeom>
          <a:noFill/>
          <a:ln w="19050" cap="flat" cmpd="sng" algn="ctr">
            <a:solidFill>
              <a:srgbClr val="FF0000"/>
            </a:solidFill>
            <a:prstDash val="solid"/>
            <a:round/>
            <a:headEnd type="none" w="med" len="med"/>
            <a:tailEnd type="none" w="med" len="med"/>
          </a:ln>
          <a:effectLst/>
        </p:spPr>
        <p:txBody>
          <a:bodyPr/>
          <a:lstStyle/>
          <a:p>
            <a:pPr eaLnBrk="1" hangingPunct="1">
              <a:defRPr/>
            </a:pPr>
            <a:endParaRPr lang="en-US" sz="2000" b="1" i="1">
              <a:solidFill>
                <a:srgbClr val="000000"/>
              </a:solidFill>
              <a:effectLst>
                <a:outerShdw blurRad="38100" dist="38100" dir="2700000" algn="tl">
                  <a:srgbClr val="000000">
                    <a:alpha val="43137"/>
                  </a:srgbClr>
                </a:outerShdw>
              </a:effectLst>
            </a:endParaRPr>
          </a:p>
        </p:txBody>
      </p:sp>
      <p:sp>
        <p:nvSpPr>
          <p:cNvPr id="128005" name="Rectangle 2"/>
          <p:cNvSpPr>
            <a:spLocks noChangeArrowheads="1"/>
          </p:cNvSpPr>
          <p:nvPr/>
        </p:nvSpPr>
        <p:spPr bwMode="auto">
          <a:xfrm>
            <a:off x="5410200" y="2514600"/>
            <a:ext cx="2971800" cy="400050"/>
          </a:xfrm>
          <a:prstGeom prst="rect">
            <a:avLst/>
          </a:prstGeom>
          <a:noFill/>
          <a:ln w="9525">
            <a:noFill/>
            <a:miter lim="800000"/>
            <a:headEnd/>
            <a:tailEnd/>
          </a:ln>
        </p:spPr>
        <p:txBody>
          <a:bodyPr>
            <a:spAutoFit/>
          </a:bodyPr>
          <a:lstStyle/>
          <a:p>
            <a:pPr eaLnBrk="1" hangingPunct="1">
              <a:spcBef>
                <a:spcPct val="50000"/>
              </a:spcBef>
            </a:pPr>
            <a:r>
              <a:rPr lang="en-US" sz="2000">
                <a:solidFill>
                  <a:srgbClr val="FF0000"/>
                </a:solidFill>
                <a:latin typeface="Arial" charset="0"/>
              </a:rPr>
              <a:t>Value added by CMBS</a:t>
            </a:r>
          </a:p>
        </p:txBody>
      </p:sp>
      <p:cxnSp>
        <p:nvCxnSpPr>
          <p:cNvPr id="128006" name="Straight Arrow Connector 12"/>
          <p:cNvCxnSpPr>
            <a:cxnSpLocks noChangeShapeType="1"/>
            <a:endCxn id="10" idx="2"/>
          </p:cNvCxnSpPr>
          <p:nvPr/>
        </p:nvCxnSpPr>
        <p:spPr bwMode="auto">
          <a:xfrm flipV="1">
            <a:off x="5791200" y="2247900"/>
            <a:ext cx="457200" cy="342900"/>
          </a:xfrm>
          <a:prstGeom prst="straightConnector1">
            <a:avLst/>
          </a:prstGeom>
          <a:noFill/>
          <a:ln w="9525" algn="ctr">
            <a:solidFill>
              <a:srgbClr val="FF0000"/>
            </a:solidFill>
            <a:round/>
            <a:headEnd/>
            <a:tailEnd type="arrow" w="med" len="med"/>
          </a:ln>
        </p:spPr>
      </p:cxnSp>
      <p:sp>
        <p:nvSpPr>
          <p:cNvPr id="128007" name="Rectangle 2"/>
          <p:cNvSpPr>
            <a:spLocks noChangeArrowheads="1"/>
          </p:cNvSpPr>
          <p:nvPr/>
        </p:nvSpPr>
        <p:spPr bwMode="auto">
          <a:xfrm>
            <a:off x="304800" y="2819400"/>
            <a:ext cx="8458200" cy="3803605"/>
          </a:xfrm>
          <a:prstGeom prst="rect">
            <a:avLst/>
          </a:prstGeom>
          <a:noFill/>
          <a:ln w="9525">
            <a:noFill/>
            <a:miter lim="800000"/>
            <a:headEnd/>
            <a:tailEnd/>
          </a:ln>
        </p:spPr>
        <p:txBody>
          <a:bodyPr wrap="square">
            <a:spAutoFit/>
          </a:bodyPr>
          <a:lstStyle/>
          <a:p>
            <a:pPr eaLnBrk="1" hangingPunct="1">
              <a:spcBef>
                <a:spcPts val="500"/>
              </a:spcBef>
            </a:pPr>
            <a:r>
              <a:rPr lang="en-US" sz="2400" dirty="0">
                <a:solidFill>
                  <a:srgbClr val="FF0000"/>
                </a:solidFill>
                <a:latin typeface="Arial" charset="0"/>
              </a:rPr>
              <a:t>Where does the added value come from </a:t>
            </a:r>
            <a:r>
              <a:rPr lang="en-US" sz="2400" i="1" dirty="0">
                <a:solidFill>
                  <a:srgbClr val="FF0000"/>
                </a:solidFill>
                <a:latin typeface="Arial" charset="0"/>
              </a:rPr>
              <a:t>(why, how)</a:t>
            </a:r>
            <a:r>
              <a:rPr lang="en-US" sz="2400" dirty="0">
                <a:solidFill>
                  <a:srgbClr val="FF0000"/>
                </a:solidFill>
                <a:latin typeface="Arial" charset="0"/>
              </a:rPr>
              <a:t>?...</a:t>
            </a:r>
          </a:p>
          <a:p>
            <a:pPr eaLnBrk="1" hangingPunct="1">
              <a:spcBef>
                <a:spcPts val="500"/>
              </a:spcBef>
            </a:pPr>
            <a:r>
              <a:rPr lang="en-US" sz="2400" dirty="0">
                <a:solidFill>
                  <a:srgbClr val="FF0000"/>
                </a:solidFill>
                <a:latin typeface="Arial" charset="0"/>
              </a:rPr>
              <a:t>Answer: </a:t>
            </a:r>
            <a:r>
              <a:rPr lang="en-US" sz="2400" i="1" dirty="0">
                <a:solidFill>
                  <a:srgbClr val="FF0000"/>
                </a:solidFill>
                <a:latin typeface="Arial" charset="0"/>
              </a:rPr>
              <a:t>Tailoring of product to </a:t>
            </a:r>
            <a:r>
              <a:rPr lang="en-US" sz="2400" i="1" u="sng" dirty="0">
                <a:solidFill>
                  <a:srgbClr val="FF0000"/>
                </a:solidFill>
                <a:latin typeface="Arial" charset="0"/>
              </a:rPr>
              <a:t>bond market demand</a:t>
            </a:r>
            <a:r>
              <a:rPr lang="en-US" sz="2400" dirty="0">
                <a:solidFill>
                  <a:srgbClr val="FF0000"/>
                </a:solidFill>
                <a:latin typeface="Arial" charset="0"/>
              </a:rPr>
              <a:t>:</a:t>
            </a:r>
          </a:p>
          <a:p>
            <a:pPr eaLnBrk="1" hangingPunct="1">
              <a:spcBef>
                <a:spcPts val="500"/>
              </a:spcBef>
            </a:pPr>
            <a:r>
              <a:rPr lang="en-US" sz="2400" dirty="0">
                <a:solidFill>
                  <a:srgbClr val="FF0000"/>
                </a:solidFill>
                <a:latin typeface="Arial" charset="0"/>
              </a:rPr>
              <a:t>Two major ways:</a:t>
            </a:r>
          </a:p>
          <a:p>
            <a:pPr marL="690563" lvl="1" indent="-233363" eaLnBrk="1" hangingPunct="1">
              <a:spcBef>
                <a:spcPts val="500"/>
              </a:spcBef>
              <a:buFont typeface="Arial" charset="0"/>
              <a:buChar char="•"/>
            </a:pPr>
            <a:r>
              <a:rPr lang="en-US" sz="2000" dirty="0" smtClean="0">
                <a:solidFill>
                  <a:srgbClr val="FF0000"/>
                </a:solidFill>
                <a:latin typeface="Arial" charset="0"/>
              </a:rPr>
              <a:t>Securities </a:t>
            </a:r>
            <a:r>
              <a:rPr lang="en-US" sz="2000" i="1" u="sng" dirty="0">
                <a:solidFill>
                  <a:srgbClr val="FF0000"/>
                </a:solidFill>
                <a:latin typeface="Arial" charset="0"/>
              </a:rPr>
              <a:t>target</a:t>
            </a:r>
            <a:r>
              <a:rPr lang="en-US" sz="2000" dirty="0">
                <a:solidFill>
                  <a:srgbClr val="FF0000"/>
                </a:solidFill>
                <a:latin typeface="Arial" charset="0"/>
              </a:rPr>
              <a:t> bond </a:t>
            </a:r>
            <a:r>
              <a:rPr lang="en-US" sz="2000" dirty="0" err="1">
                <a:solidFill>
                  <a:srgbClr val="FF0000"/>
                </a:solidFill>
                <a:latin typeface="Arial" charset="0"/>
              </a:rPr>
              <a:t>mkt</a:t>
            </a:r>
            <a:r>
              <a:rPr lang="en-US" sz="2000" dirty="0">
                <a:solidFill>
                  <a:srgbClr val="FF0000"/>
                </a:solidFill>
                <a:latin typeface="Arial" charset="0"/>
              </a:rPr>
              <a:t> demand niches in terms of:</a:t>
            </a:r>
          </a:p>
          <a:p>
            <a:pPr lvl="3" eaLnBrk="1" hangingPunct="1">
              <a:spcBef>
                <a:spcPts val="500"/>
              </a:spcBef>
              <a:buFont typeface="Arial" charset="0"/>
              <a:buChar char="•"/>
            </a:pPr>
            <a:r>
              <a:rPr lang="en-US" sz="2000" i="1" dirty="0">
                <a:solidFill>
                  <a:srgbClr val="FF0000"/>
                </a:solidFill>
                <a:latin typeface="Arial" charset="0"/>
              </a:rPr>
              <a:t> Default risk</a:t>
            </a:r>
          </a:p>
          <a:p>
            <a:pPr lvl="3" eaLnBrk="1" hangingPunct="1">
              <a:spcBef>
                <a:spcPts val="500"/>
              </a:spcBef>
              <a:buFont typeface="Arial" charset="0"/>
              <a:buChar char="•"/>
            </a:pPr>
            <a:r>
              <a:rPr lang="en-US" sz="2000" i="1" dirty="0">
                <a:solidFill>
                  <a:srgbClr val="FF0000"/>
                </a:solidFill>
                <a:latin typeface="Arial" charset="0"/>
              </a:rPr>
              <a:t> Maturity (&amp; related interest rate risk or prepayment risk)</a:t>
            </a:r>
          </a:p>
          <a:p>
            <a:pPr marL="690563" lvl="1" indent="-233363" eaLnBrk="1" hangingPunct="1">
              <a:spcBef>
                <a:spcPts val="500"/>
              </a:spcBef>
              <a:buFont typeface="Arial" charset="0"/>
              <a:buChar char="•"/>
            </a:pPr>
            <a:r>
              <a:rPr lang="en-US" sz="2000" dirty="0" smtClean="0">
                <a:solidFill>
                  <a:srgbClr val="FF0000"/>
                </a:solidFill>
                <a:latin typeface="Arial" charset="0"/>
              </a:rPr>
              <a:t>Securities </a:t>
            </a:r>
            <a:r>
              <a:rPr lang="en-US" sz="2000" dirty="0">
                <a:solidFill>
                  <a:srgbClr val="FF0000"/>
                </a:solidFill>
                <a:latin typeface="Arial" charset="0"/>
              </a:rPr>
              <a:t>obtain bond </a:t>
            </a:r>
            <a:r>
              <a:rPr lang="en-US" sz="2000" dirty="0" err="1">
                <a:solidFill>
                  <a:srgbClr val="FF0000"/>
                </a:solidFill>
                <a:latin typeface="Arial" charset="0"/>
              </a:rPr>
              <a:t>mkt</a:t>
            </a:r>
            <a:r>
              <a:rPr lang="en-US" sz="2000" dirty="0">
                <a:solidFill>
                  <a:srgbClr val="FF0000"/>
                </a:solidFill>
                <a:latin typeface="Arial" charset="0"/>
              </a:rPr>
              <a:t> credit rating agencies’ default risk </a:t>
            </a:r>
            <a:r>
              <a:rPr lang="en-US" sz="2000" b="1" i="1" u="sng" dirty="0">
                <a:solidFill>
                  <a:srgbClr val="FF0000"/>
                </a:solidFill>
                <a:latin typeface="Arial" charset="0"/>
              </a:rPr>
              <a:t>ratings</a:t>
            </a:r>
            <a:r>
              <a:rPr lang="en-US" sz="2000" dirty="0">
                <a:solidFill>
                  <a:srgbClr val="FF0000"/>
                </a:solidFill>
                <a:latin typeface="Arial" charset="0"/>
              </a:rPr>
              <a:t> (AAA, AA,…, BBB,…, B, C,… etc), thereby enabling:</a:t>
            </a:r>
          </a:p>
          <a:p>
            <a:pPr marL="1604963" lvl="3" indent="-233363" eaLnBrk="1" hangingPunct="1">
              <a:spcBef>
                <a:spcPts val="500"/>
              </a:spcBef>
              <a:buFont typeface="Arial" charset="0"/>
              <a:buChar char="•"/>
            </a:pPr>
            <a:r>
              <a:rPr lang="en-US" sz="2000" i="1" dirty="0" smtClean="0">
                <a:solidFill>
                  <a:srgbClr val="FF0000"/>
                </a:solidFill>
                <a:latin typeface="Arial" charset="0"/>
              </a:rPr>
              <a:t>Remote</a:t>
            </a:r>
            <a:r>
              <a:rPr lang="en-US" sz="2000" i="1" dirty="0">
                <a:solidFill>
                  <a:srgbClr val="FF0000"/>
                </a:solidFill>
                <a:latin typeface="Arial" charset="0"/>
              </a:rPr>
              <a:t>, passive investors w/out special real estate expertise or info, to invest in real estate; more </a:t>
            </a:r>
            <a:r>
              <a:rPr lang="en-US" sz="2000" b="1" i="1" u="sng" dirty="0">
                <a:solidFill>
                  <a:srgbClr val="FF0000"/>
                </a:solidFill>
                <a:latin typeface="Arial" charset="0"/>
              </a:rPr>
              <a:t>liquidity</a:t>
            </a:r>
            <a:r>
              <a:rPr lang="en-US" sz="2000" dirty="0">
                <a:solidFill>
                  <a:srgbClr val="FF0000"/>
                </a:solidFill>
                <a:latin typeface="Arial" charset="0"/>
              </a:rPr>
              <a:t>.</a:t>
            </a:r>
            <a:endParaRPr lang="en-US" sz="2000" i="1" dirty="0">
              <a:solidFill>
                <a:srgbClr val="FF0000"/>
              </a:solidFill>
              <a:latin typeface="Arial" charset="0"/>
            </a:endParaRPr>
          </a:p>
        </p:txBody>
      </p:sp>
      <p:sp>
        <p:nvSpPr>
          <p:cNvPr id="128008" name="Rectangle 2"/>
          <p:cNvSpPr>
            <a:spLocks noChangeArrowheads="1"/>
          </p:cNvSpPr>
          <p:nvPr/>
        </p:nvSpPr>
        <p:spPr bwMode="auto">
          <a:xfrm>
            <a:off x="457200" y="152400"/>
            <a:ext cx="7848600" cy="400050"/>
          </a:xfrm>
          <a:prstGeom prst="rect">
            <a:avLst/>
          </a:prstGeom>
          <a:noFill/>
          <a:ln w="9525">
            <a:noFill/>
            <a:miter lim="800000"/>
            <a:headEnd/>
            <a:tailEnd/>
          </a:ln>
        </p:spPr>
        <p:txBody>
          <a:bodyPr>
            <a:spAutoFit/>
          </a:bodyPr>
          <a:lstStyle/>
          <a:p>
            <a:pPr eaLnBrk="1" hangingPunct="1">
              <a:spcBef>
                <a:spcPct val="50000"/>
              </a:spcBef>
            </a:pPr>
            <a:r>
              <a:rPr lang="en-US" sz="2000">
                <a:solidFill>
                  <a:srgbClr val="FF0000"/>
                </a:solidFill>
                <a:latin typeface="Arial" charset="0"/>
              </a:rPr>
              <a:t>Recall value of the deal at time of issuance…</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18" name="Footer Placeholder 17"/>
          <p:cNvSpPr>
            <a:spLocks noGrp="1"/>
          </p:cNvSpPr>
          <p:nvPr>
            <p:ph type="ftr" sz="quarter" idx="11"/>
          </p:nvPr>
        </p:nvSpPr>
        <p:spPr/>
        <p:txBody>
          <a:bodyPr/>
          <a:lstStyle/>
          <a:p>
            <a:pPr>
              <a:defRPr/>
            </a:pPr>
            <a:r>
              <a:rPr lang="en-US" smtClean="0"/>
              <a:t>© 2014 OnCourse Learning. All Rights Reserved.</a:t>
            </a:r>
            <a:endParaRPr lang="en-US"/>
          </a:p>
        </p:txBody>
      </p:sp>
      <p:sp>
        <p:nvSpPr>
          <p:cNvPr id="5" name="Slide Number Placeholder 3"/>
          <p:cNvSpPr>
            <a:spLocks noGrp="1"/>
          </p:cNvSpPr>
          <p:nvPr>
            <p:ph type="sldNum" sz="quarter" idx="12"/>
          </p:nvPr>
        </p:nvSpPr>
        <p:spPr/>
        <p:txBody>
          <a:bodyPr/>
          <a:lstStyle/>
          <a:p>
            <a:fld id="{A127CFD2-627A-4F50-B7BB-A2D23F0EB315}" type="slidenum">
              <a:rPr lang="en-US"/>
              <a:pPr/>
              <a:t>28</a:t>
            </a:fld>
            <a:endParaRPr lang="en-US"/>
          </a:p>
        </p:txBody>
      </p:sp>
      <p:pic>
        <p:nvPicPr>
          <p:cNvPr id="130051" name="Picture 5"/>
          <p:cNvPicPr>
            <a:picLocks noChangeAspect="1" noChangeArrowheads="1"/>
          </p:cNvPicPr>
          <p:nvPr/>
        </p:nvPicPr>
        <p:blipFill>
          <a:blip r:embed="rId3" cstate="print"/>
          <a:srcRect/>
          <a:stretch>
            <a:fillRect/>
          </a:stretch>
        </p:blipFill>
        <p:spPr bwMode="auto">
          <a:xfrm>
            <a:off x="0" y="1600200"/>
            <a:ext cx="9144000" cy="1728788"/>
          </a:xfrm>
          <a:prstGeom prst="rect">
            <a:avLst/>
          </a:prstGeom>
          <a:solidFill>
            <a:schemeClr val="bg1"/>
          </a:solidFill>
          <a:ln w="9525">
            <a:noFill/>
            <a:miter lim="800000"/>
            <a:headEnd/>
            <a:tailEnd/>
          </a:ln>
        </p:spPr>
      </p:pic>
      <p:sp>
        <p:nvSpPr>
          <p:cNvPr id="130052" name="Rectangle 2"/>
          <p:cNvSpPr>
            <a:spLocks noChangeArrowheads="1"/>
          </p:cNvSpPr>
          <p:nvPr/>
        </p:nvSpPr>
        <p:spPr bwMode="auto">
          <a:xfrm>
            <a:off x="457200" y="152400"/>
            <a:ext cx="7848600" cy="1323975"/>
          </a:xfrm>
          <a:prstGeom prst="rect">
            <a:avLst/>
          </a:prstGeom>
          <a:noFill/>
          <a:ln w="9525">
            <a:noFill/>
            <a:miter lim="800000"/>
            <a:headEnd/>
            <a:tailEnd/>
          </a:ln>
        </p:spPr>
        <p:txBody>
          <a:bodyPr>
            <a:spAutoFit/>
          </a:bodyPr>
          <a:lstStyle/>
          <a:p>
            <a:pPr eaLnBrk="1" hangingPunct="1">
              <a:spcBef>
                <a:spcPct val="50000"/>
              </a:spcBef>
            </a:pPr>
            <a:r>
              <a:rPr lang="en-US" sz="2000">
                <a:solidFill>
                  <a:srgbClr val="FF0000"/>
                </a:solidFill>
                <a:latin typeface="Arial" charset="0"/>
              </a:rPr>
              <a:t>Recall example “credit event”: one of the 2-yr loans defaults in yr.2 paying no interest that year and recovering only $5 million in foreclosure sale proceeds (5/11 = 45% “recovery rate”). What will the ex post CMBS cash flows look like?...</a:t>
            </a:r>
          </a:p>
        </p:txBody>
      </p:sp>
      <p:sp>
        <p:nvSpPr>
          <p:cNvPr id="9" name="Oval 8"/>
          <p:cNvSpPr/>
          <p:nvPr/>
        </p:nvSpPr>
        <p:spPr bwMode="auto">
          <a:xfrm>
            <a:off x="6858000" y="2438400"/>
            <a:ext cx="1600200" cy="304800"/>
          </a:xfrm>
          <a:prstGeom prst="ellipse">
            <a:avLst/>
          </a:prstGeom>
          <a:noFill/>
          <a:ln w="15875" cap="flat" cmpd="sng" algn="ctr">
            <a:solidFill>
              <a:srgbClr val="FF0000"/>
            </a:solidFill>
            <a:prstDash val="solid"/>
            <a:round/>
            <a:headEnd type="none" w="med" len="med"/>
            <a:tailEnd type="none" w="med" len="med"/>
          </a:ln>
          <a:effectLst/>
        </p:spPr>
        <p:txBody>
          <a:bodyPr/>
          <a:lstStyle/>
          <a:p>
            <a:pPr eaLnBrk="1" hangingPunct="1">
              <a:defRPr/>
            </a:pPr>
            <a:endParaRPr lang="en-US" sz="2000" b="1" i="1">
              <a:solidFill>
                <a:srgbClr val="000000"/>
              </a:solidFill>
              <a:effectLst>
                <a:outerShdw blurRad="38100" dist="38100" dir="2700000" algn="tl">
                  <a:srgbClr val="000000">
                    <a:alpha val="43137"/>
                  </a:srgbClr>
                </a:outerShdw>
              </a:effectLst>
            </a:endParaRPr>
          </a:p>
        </p:txBody>
      </p:sp>
      <p:sp>
        <p:nvSpPr>
          <p:cNvPr id="12" name="Oval 11"/>
          <p:cNvSpPr/>
          <p:nvPr/>
        </p:nvSpPr>
        <p:spPr bwMode="auto">
          <a:xfrm>
            <a:off x="8458200" y="2438400"/>
            <a:ext cx="685800" cy="228600"/>
          </a:xfrm>
          <a:prstGeom prst="ellipse">
            <a:avLst/>
          </a:prstGeom>
          <a:noFill/>
          <a:ln w="15875" cap="flat" cmpd="sng" algn="ctr">
            <a:solidFill>
              <a:srgbClr val="FF0000"/>
            </a:solidFill>
            <a:prstDash val="solid"/>
            <a:round/>
            <a:headEnd type="none" w="med" len="med"/>
            <a:tailEnd type="none" w="med" len="med"/>
          </a:ln>
          <a:effectLst/>
        </p:spPr>
        <p:txBody>
          <a:bodyPr/>
          <a:lstStyle/>
          <a:p>
            <a:pPr eaLnBrk="1" hangingPunct="1">
              <a:defRPr/>
            </a:pPr>
            <a:endParaRPr lang="en-US" sz="2000" b="1" i="1">
              <a:solidFill>
                <a:srgbClr val="000000"/>
              </a:solidFill>
              <a:effectLst>
                <a:outerShdw blurRad="38100" dist="38100" dir="2700000" algn="tl">
                  <a:srgbClr val="000000">
                    <a:alpha val="43137"/>
                  </a:srgbClr>
                </a:outerShdw>
              </a:effectLst>
            </a:endParaRPr>
          </a:p>
        </p:txBody>
      </p:sp>
      <p:sp>
        <p:nvSpPr>
          <p:cNvPr id="13" name="Oval 12"/>
          <p:cNvSpPr/>
          <p:nvPr/>
        </p:nvSpPr>
        <p:spPr bwMode="auto">
          <a:xfrm>
            <a:off x="8458200" y="3048000"/>
            <a:ext cx="685800" cy="228600"/>
          </a:xfrm>
          <a:prstGeom prst="ellipse">
            <a:avLst/>
          </a:prstGeom>
          <a:noFill/>
          <a:ln w="15875" cap="flat" cmpd="sng" algn="ctr">
            <a:solidFill>
              <a:srgbClr val="0000FF"/>
            </a:solidFill>
            <a:prstDash val="solid"/>
            <a:round/>
            <a:headEnd type="none" w="med" len="med"/>
            <a:tailEnd type="none" w="med" len="med"/>
          </a:ln>
          <a:effectLst/>
        </p:spPr>
        <p:txBody>
          <a:bodyPr/>
          <a:lstStyle/>
          <a:p>
            <a:pPr eaLnBrk="1" hangingPunct="1">
              <a:defRPr/>
            </a:pPr>
            <a:endParaRPr lang="en-US" sz="2000" b="1" i="1">
              <a:solidFill>
                <a:srgbClr val="000000"/>
              </a:solidFill>
              <a:effectLst>
                <a:outerShdw blurRad="38100" dist="38100" dir="2700000" algn="tl">
                  <a:srgbClr val="000000">
                    <a:alpha val="43137"/>
                  </a:srgbClr>
                </a:outerShdw>
              </a:effectLst>
            </a:endParaRPr>
          </a:p>
        </p:txBody>
      </p:sp>
      <p:sp>
        <p:nvSpPr>
          <p:cNvPr id="14" name="Oval 13"/>
          <p:cNvSpPr/>
          <p:nvPr/>
        </p:nvSpPr>
        <p:spPr bwMode="auto">
          <a:xfrm>
            <a:off x="2057400" y="1981200"/>
            <a:ext cx="685800" cy="228600"/>
          </a:xfrm>
          <a:prstGeom prst="ellipse">
            <a:avLst/>
          </a:prstGeom>
          <a:noFill/>
          <a:ln w="15875" cap="flat" cmpd="sng" algn="ctr">
            <a:solidFill>
              <a:srgbClr val="FF0000"/>
            </a:solidFill>
            <a:prstDash val="solid"/>
            <a:round/>
            <a:headEnd type="none" w="med" len="med"/>
            <a:tailEnd type="none" w="med" len="med"/>
          </a:ln>
          <a:effectLst/>
        </p:spPr>
        <p:txBody>
          <a:bodyPr/>
          <a:lstStyle/>
          <a:p>
            <a:pPr eaLnBrk="1" hangingPunct="1">
              <a:defRPr/>
            </a:pPr>
            <a:endParaRPr lang="en-US" sz="2000" b="1" i="1">
              <a:solidFill>
                <a:srgbClr val="000000"/>
              </a:solidFill>
              <a:effectLst>
                <a:outerShdw blurRad="38100" dist="38100" dir="2700000" algn="tl">
                  <a:srgbClr val="000000">
                    <a:alpha val="43137"/>
                  </a:srgbClr>
                </a:outerShdw>
              </a:effectLst>
            </a:endParaRPr>
          </a:p>
        </p:txBody>
      </p:sp>
      <p:sp>
        <p:nvSpPr>
          <p:cNvPr id="15" name="Oval 14"/>
          <p:cNvSpPr/>
          <p:nvPr/>
        </p:nvSpPr>
        <p:spPr bwMode="auto">
          <a:xfrm>
            <a:off x="2057400" y="2209800"/>
            <a:ext cx="685800" cy="228600"/>
          </a:xfrm>
          <a:prstGeom prst="ellipse">
            <a:avLst/>
          </a:prstGeom>
          <a:noFill/>
          <a:ln w="15875" cap="flat" cmpd="sng" algn="ctr">
            <a:solidFill>
              <a:srgbClr val="FF0000"/>
            </a:solidFill>
            <a:prstDash val="solid"/>
            <a:round/>
            <a:headEnd type="none" w="med" len="med"/>
            <a:tailEnd type="none" w="med" len="med"/>
          </a:ln>
          <a:effectLst/>
        </p:spPr>
        <p:txBody>
          <a:bodyPr/>
          <a:lstStyle/>
          <a:p>
            <a:pPr eaLnBrk="1" hangingPunct="1">
              <a:defRPr/>
            </a:pPr>
            <a:endParaRPr lang="en-US" sz="2000" b="1" i="1">
              <a:solidFill>
                <a:srgbClr val="000000"/>
              </a:solidFill>
              <a:effectLst>
                <a:outerShdw blurRad="38100" dist="38100" dir="2700000" algn="tl">
                  <a:srgbClr val="000000">
                    <a:alpha val="43137"/>
                  </a:srgbClr>
                </a:outerShdw>
              </a:effectLst>
            </a:endParaRPr>
          </a:p>
        </p:txBody>
      </p:sp>
      <p:sp>
        <p:nvSpPr>
          <p:cNvPr id="16" name="Oval 15"/>
          <p:cNvSpPr/>
          <p:nvPr/>
        </p:nvSpPr>
        <p:spPr bwMode="auto">
          <a:xfrm>
            <a:off x="2057400" y="2438400"/>
            <a:ext cx="685800" cy="228600"/>
          </a:xfrm>
          <a:prstGeom prst="ellipse">
            <a:avLst/>
          </a:prstGeom>
          <a:noFill/>
          <a:ln w="15875" cap="flat" cmpd="sng" algn="ctr">
            <a:solidFill>
              <a:srgbClr val="FF0000"/>
            </a:solidFill>
            <a:prstDash val="solid"/>
            <a:round/>
            <a:headEnd type="none" w="med" len="med"/>
            <a:tailEnd type="none" w="med" len="med"/>
          </a:ln>
          <a:effectLst/>
        </p:spPr>
        <p:txBody>
          <a:bodyPr/>
          <a:lstStyle/>
          <a:p>
            <a:pPr eaLnBrk="1" hangingPunct="1">
              <a:defRPr/>
            </a:pPr>
            <a:endParaRPr lang="en-US" sz="2000" b="1" i="1">
              <a:solidFill>
                <a:srgbClr val="000000"/>
              </a:solidFill>
              <a:effectLst>
                <a:outerShdw blurRad="38100" dist="38100" dir="2700000" algn="tl">
                  <a:srgbClr val="000000">
                    <a:alpha val="43137"/>
                  </a:srgbClr>
                </a:outerShdw>
              </a:effectLst>
            </a:endParaRPr>
          </a:p>
        </p:txBody>
      </p:sp>
      <p:sp>
        <p:nvSpPr>
          <p:cNvPr id="17" name="Oval 16"/>
          <p:cNvSpPr/>
          <p:nvPr/>
        </p:nvSpPr>
        <p:spPr bwMode="auto">
          <a:xfrm>
            <a:off x="2057400" y="2667000"/>
            <a:ext cx="685800" cy="228600"/>
          </a:xfrm>
          <a:prstGeom prst="ellipse">
            <a:avLst/>
          </a:prstGeom>
          <a:noFill/>
          <a:ln w="15875" cap="flat" cmpd="sng" algn="ctr">
            <a:solidFill>
              <a:srgbClr val="0000FF"/>
            </a:solidFill>
            <a:prstDash val="solid"/>
            <a:round/>
            <a:headEnd type="none" w="med" len="med"/>
            <a:tailEnd type="none" w="med" len="med"/>
          </a:ln>
          <a:effectLst/>
        </p:spPr>
        <p:txBody>
          <a:bodyPr/>
          <a:lstStyle/>
          <a:p>
            <a:pPr eaLnBrk="1" hangingPunct="1">
              <a:defRPr/>
            </a:pPr>
            <a:endParaRPr lang="en-US" sz="2000" b="1" i="1">
              <a:solidFill>
                <a:srgbClr val="000000"/>
              </a:solidFill>
              <a:effectLst>
                <a:outerShdw blurRad="38100" dist="38100" dir="2700000" algn="tl">
                  <a:srgbClr val="000000">
                    <a:alpha val="43137"/>
                  </a:srgbClr>
                </a:outerShdw>
              </a:effectLst>
            </a:endParaRPr>
          </a:p>
        </p:txBody>
      </p:sp>
      <p:sp>
        <p:nvSpPr>
          <p:cNvPr id="130060" name="Rectangle 2"/>
          <p:cNvSpPr>
            <a:spLocks noChangeArrowheads="1"/>
          </p:cNvSpPr>
          <p:nvPr/>
        </p:nvSpPr>
        <p:spPr bwMode="auto">
          <a:xfrm>
            <a:off x="304800" y="3429000"/>
            <a:ext cx="8458200" cy="3187700"/>
          </a:xfrm>
          <a:prstGeom prst="rect">
            <a:avLst/>
          </a:prstGeom>
          <a:noFill/>
          <a:ln w="9525">
            <a:noFill/>
            <a:miter lim="800000"/>
            <a:headEnd/>
            <a:tailEnd/>
          </a:ln>
        </p:spPr>
        <p:txBody>
          <a:bodyPr>
            <a:spAutoFit/>
          </a:bodyPr>
          <a:lstStyle/>
          <a:p>
            <a:pPr eaLnBrk="1" hangingPunct="1">
              <a:spcBef>
                <a:spcPts val="500"/>
              </a:spcBef>
            </a:pPr>
            <a:r>
              <a:rPr lang="en-US" sz="2000">
                <a:solidFill>
                  <a:srgbClr val="0000FF"/>
                </a:solidFill>
                <a:latin typeface="Arial" charset="0"/>
              </a:rPr>
              <a:t>Undifferentiated mortgage portfolio:</a:t>
            </a:r>
          </a:p>
          <a:p>
            <a:pPr lvl="1" eaLnBrk="1" hangingPunct="1">
              <a:buFont typeface="Arial" charset="0"/>
              <a:buChar char="•"/>
            </a:pPr>
            <a:r>
              <a:rPr lang="en-US" sz="2000">
                <a:solidFill>
                  <a:srgbClr val="0000FF"/>
                </a:solidFill>
                <a:latin typeface="Arial" charset="0"/>
              </a:rPr>
              <a:t> Default risk vaguely homogeneous (average): </a:t>
            </a:r>
          </a:p>
          <a:p>
            <a:pPr lvl="3" eaLnBrk="1" hangingPunct="1">
              <a:buFont typeface="Arial" charset="0"/>
              <a:buChar char="•"/>
            </a:pPr>
            <a:r>
              <a:rPr lang="en-US" sz="1800" i="1">
                <a:solidFill>
                  <a:srgbClr val="0000FF"/>
                </a:solidFill>
                <a:latin typeface="Arial" charset="0"/>
              </a:rPr>
              <a:t> Here 6.16% yield instead of contractual 10.00%.</a:t>
            </a:r>
          </a:p>
          <a:p>
            <a:pPr lvl="1" eaLnBrk="1" hangingPunct="1">
              <a:spcBef>
                <a:spcPts val="500"/>
              </a:spcBef>
              <a:buFont typeface="Arial" charset="0"/>
              <a:buChar char="•"/>
            </a:pPr>
            <a:r>
              <a:rPr lang="en-US" sz="2000">
                <a:solidFill>
                  <a:srgbClr val="0000FF"/>
                </a:solidFill>
                <a:latin typeface="Arial" charset="0"/>
              </a:rPr>
              <a:t> Maturity vaguely homogeneous (average): </a:t>
            </a:r>
            <a:r>
              <a:rPr lang="en-US" sz="1800" i="1">
                <a:solidFill>
                  <a:srgbClr val="0000FF"/>
                </a:solidFill>
                <a:latin typeface="Arial" charset="0"/>
              </a:rPr>
              <a:t>Here 1.5 years.</a:t>
            </a:r>
            <a:endParaRPr lang="en-US" sz="2000">
              <a:solidFill>
                <a:srgbClr val="0000FF"/>
              </a:solidFill>
              <a:latin typeface="Arial" charset="0"/>
            </a:endParaRPr>
          </a:p>
          <a:p>
            <a:pPr eaLnBrk="1" hangingPunct="1">
              <a:spcBef>
                <a:spcPts val="500"/>
              </a:spcBef>
            </a:pPr>
            <a:r>
              <a:rPr lang="en-US" sz="2000">
                <a:solidFill>
                  <a:srgbClr val="FF0000"/>
                </a:solidFill>
                <a:latin typeface="Arial" charset="0"/>
              </a:rPr>
              <a:t>CMBS issue:</a:t>
            </a:r>
          </a:p>
          <a:p>
            <a:pPr lvl="1" eaLnBrk="1" hangingPunct="1">
              <a:spcBef>
                <a:spcPts val="500"/>
              </a:spcBef>
              <a:buFont typeface="Arial" charset="0"/>
              <a:buChar char="•"/>
            </a:pPr>
            <a:r>
              <a:rPr lang="en-US" sz="2000">
                <a:solidFill>
                  <a:srgbClr val="FF0000"/>
                </a:solidFill>
                <a:latin typeface="Arial" charset="0"/>
              </a:rPr>
              <a:t> Default risk stratified &amp; concentrated, wider variation:</a:t>
            </a:r>
          </a:p>
          <a:p>
            <a:pPr lvl="3" eaLnBrk="1" hangingPunct="1">
              <a:buFont typeface="Arial" charset="0"/>
              <a:buChar char="•"/>
            </a:pPr>
            <a:r>
              <a:rPr lang="en-US" sz="1800" i="1">
                <a:solidFill>
                  <a:srgbClr val="FF0000"/>
                </a:solidFill>
                <a:latin typeface="Arial" charset="0"/>
              </a:rPr>
              <a:t> Here Class B much riskier: -0.35% yield instead of 12.00%.</a:t>
            </a:r>
          </a:p>
          <a:p>
            <a:pPr lvl="3" eaLnBrk="1" hangingPunct="1">
              <a:spcBef>
                <a:spcPts val="500"/>
              </a:spcBef>
              <a:buFont typeface="Arial" charset="0"/>
              <a:buChar char="•"/>
            </a:pPr>
            <a:r>
              <a:rPr lang="en-US" sz="1800" i="1">
                <a:solidFill>
                  <a:srgbClr val="FF0000"/>
                </a:solidFill>
                <a:latin typeface="Arial" charset="0"/>
              </a:rPr>
              <a:t> Classes A &amp; X much less risky: 8% ex post yld = 8% YTM.</a:t>
            </a:r>
          </a:p>
          <a:p>
            <a:pPr lvl="1" eaLnBrk="1" hangingPunct="1">
              <a:spcBef>
                <a:spcPts val="500"/>
              </a:spcBef>
              <a:buFont typeface="Arial" charset="0"/>
              <a:buChar char="•"/>
            </a:pPr>
            <a:r>
              <a:rPr lang="en-US" sz="2000">
                <a:solidFill>
                  <a:srgbClr val="FF0000"/>
                </a:solidFill>
                <a:latin typeface="Arial" charset="0"/>
              </a:rPr>
              <a:t> Maturity stratified &amp; varied: </a:t>
            </a:r>
            <a:r>
              <a:rPr lang="en-US" sz="1800" i="1">
                <a:solidFill>
                  <a:srgbClr val="FF0000"/>
                </a:solidFill>
                <a:latin typeface="Arial" charset="0"/>
              </a:rPr>
              <a:t>Here ranges 1.25, 1.33, 2.00 years.</a:t>
            </a:r>
            <a:endParaRPr lang="en-US" sz="2000">
              <a:solidFill>
                <a:srgbClr val="FF0000"/>
              </a:solidFill>
              <a:latin typeface="Arial" charset="0"/>
            </a:endParaRPr>
          </a:p>
        </p:txBody>
      </p:sp>
      <p:sp>
        <p:nvSpPr>
          <p:cNvPr id="19" name="TextBox 18"/>
          <p:cNvSpPr txBox="1"/>
          <p:nvPr/>
        </p:nvSpPr>
        <p:spPr>
          <a:xfrm>
            <a:off x="8077200" y="4611688"/>
            <a:ext cx="1066800" cy="2246312"/>
          </a:xfrm>
          <a:prstGeom prst="rect">
            <a:avLst/>
          </a:prstGeom>
          <a:solidFill>
            <a:schemeClr val="bg1"/>
          </a:solidFill>
          <a:ln>
            <a:solidFill>
              <a:srgbClr val="FF0000"/>
            </a:solidFill>
          </a:ln>
        </p:spPr>
        <p:txBody>
          <a:bodyPr>
            <a:spAutoFit/>
          </a:bodyPr>
          <a:lstStyle/>
          <a:p>
            <a:pPr eaLnBrk="1" hangingPunct="1">
              <a:defRPr/>
            </a:pPr>
            <a:r>
              <a:rPr lang="en-US" sz="2000" b="1" i="1" dirty="0">
                <a:solidFill>
                  <a:srgbClr val="FF0000"/>
                </a:solidFill>
                <a:effectLst>
                  <a:outerShdw blurRad="38100" dist="38100" dir="2700000" algn="tl">
                    <a:srgbClr val="000000">
                      <a:alpha val="43137"/>
                    </a:srgbClr>
                  </a:outerShdw>
                </a:effectLst>
              </a:rPr>
              <a:t>&amp; Class A is bulk of pool. Allows creation of X.</a:t>
            </a:r>
          </a:p>
        </p:txBody>
      </p:sp>
      <p:cxnSp>
        <p:nvCxnSpPr>
          <p:cNvPr id="130062" name="Straight Arrow Connector 20"/>
          <p:cNvCxnSpPr>
            <a:cxnSpLocks noChangeShapeType="1"/>
          </p:cNvCxnSpPr>
          <p:nvPr/>
        </p:nvCxnSpPr>
        <p:spPr bwMode="auto">
          <a:xfrm rot="10800000">
            <a:off x="7772400" y="5943600"/>
            <a:ext cx="381000" cy="1588"/>
          </a:xfrm>
          <a:prstGeom prst="straightConnector1">
            <a:avLst/>
          </a:prstGeom>
          <a:noFill/>
          <a:ln w="9525" algn="ctr">
            <a:solidFill>
              <a:srgbClr val="FF0000"/>
            </a:solidFill>
            <a:round/>
            <a:headEnd/>
            <a:tailEnd type="arrow" w="med" len="med"/>
          </a:ln>
        </p:spPr>
      </p:cxn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132098" name="Title 1"/>
          <p:cNvSpPr>
            <a:spLocks noGrp="1"/>
          </p:cNvSpPr>
          <p:nvPr>
            <p:ph type="title"/>
          </p:nvPr>
        </p:nvSpPr>
        <p:spPr/>
        <p:txBody>
          <a:bodyPr/>
          <a:lstStyle/>
          <a:p>
            <a:pPr eaLnBrk="1" hangingPunct="1"/>
            <a:r>
              <a:rPr lang="en-US" sz="3200" smtClean="0"/>
              <a:t>How CMBS add value…</a:t>
            </a:r>
          </a:p>
        </p:txBody>
      </p:sp>
      <p:sp>
        <p:nvSpPr>
          <p:cNvPr id="132099" name="Content Placeholder 2"/>
          <p:cNvSpPr>
            <a:spLocks noGrp="1"/>
          </p:cNvSpPr>
          <p:nvPr>
            <p:ph idx="1"/>
          </p:nvPr>
        </p:nvSpPr>
        <p:spPr/>
        <p:txBody>
          <a:bodyPr/>
          <a:lstStyle/>
          <a:p>
            <a:pPr eaLnBrk="1" hangingPunct="1"/>
            <a:r>
              <a:rPr lang="en-US" sz="2800" dirty="0" smtClean="0"/>
              <a:t>Unbundling &amp; specialization:</a:t>
            </a:r>
          </a:p>
          <a:p>
            <a:pPr lvl="1" eaLnBrk="1" hangingPunct="1"/>
            <a:r>
              <a:rPr lang="en-US" sz="2400" dirty="0" smtClean="0"/>
              <a:t>Match risk &amp; return characteristics better to particular niches of investors in the bond market</a:t>
            </a:r>
          </a:p>
          <a:p>
            <a:pPr eaLnBrk="1" hangingPunct="1"/>
            <a:r>
              <a:rPr lang="en-US" sz="2800" dirty="0" smtClean="0"/>
              <a:t>Appeal to remote, passive investors without specialized real estate expertise, bring bond market to RE (</a:t>
            </a:r>
            <a:r>
              <a:rPr lang="en-US" sz="2800" dirty="0" err="1" smtClean="0"/>
              <a:t>inclu</a:t>
            </a:r>
            <a:r>
              <a:rPr lang="en-US" sz="2800" dirty="0" smtClean="0"/>
              <a:t> ratings, e.g., AAA </a:t>
            </a:r>
            <a:r>
              <a:rPr lang="en-US" sz="2800" dirty="0" err="1" smtClean="0"/>
              <a:t>CRE</a:t>
            </a:r>
            <a:r>
              <a:rPr lang="en-US" sz="2800" dirty="0" smtClean="0"/>
              <a:t> bonds).</a:t>
            </a:r>
          </a:p>
          <a:p>
            <a:pPr eaLnBrk="1" hangingPunct="1"/>
            <a:r>
              <a:rPr lang="en-US" sz="2800" dirty="0" smtClean="0"/>
              <a:t>Enhanced liquidity (top tranches) compared to whole loans</a:t>
            </a:r>
          </a:p>
          <a:p>
            <a:pPr eaLnBrk="1" hangingPunct="1"/>
            <a:r>
              <a:rPr lang="en-US" sz="2800" dirty="0" smtClean="0"/>
              <a:t>Standardization improves efficiency of origination &amp; admin of loans.</a:t>
            </a:r>
          </a:p>
        </p:txBody>
      </p:sp>
      <p:sp>
        <p:nvSpPr>
          <p:cNvPr id="5" name="Footer Placeholder 4"/>
          <p:cNvSpPr>
            <a:spLocks noGrp="1"/>
          </p:cNvSpPr>
          <p:nvPr>
            <p:ph type="ftr" sz="quarter" idx="11"/>
          </p:nvPr>
        </p:nvSpPr>
        <p:spPr/>
        <p:txBody>
          <a:bodyPr/>
          <a:lstStyle/>
          <a:p>
            <a:pPr>
              <a:defRPr/>
            </a:pPr>
            <a:r>
              <a:rPr lang="en-US" smtClean="0"/>
              <a:t>© 2014 OnCourse Learning. All Rights Reserved.</a:t>
            </a:r>
            <a:endParaRPr lang="en-US"/>
          </a:p>
        </p:txBody>
      </p:sp>
      <p:sp>
        <p:nvSpPr>
          <p:cNvPr id="4" name="Slide Number Placeholder 3"/>
          <p:cNvSpPr>
            <a:spLocks noGrp="1"/>
          </p:cNvSpPr>
          <p:nvPr>
            <p:ph type="sldNum" sz="quarter" idx="12"/>
          </p:nvPr>
        </p:nvSpPr>
        <p:spPr/>
        <p:txBody>
          <a:bodyPr/>
          <a:lstStyle/>
          <a:p>
            <a:fld id="{38DB88A6-58B0-4D1E-882E-7A97E943075E}" type="slidenum">
              <a:rPr lang="en-US" smtClean="0"/>
              <a:pPr/>
              <a:t>29</a:t>
            </a:fld>
            <a:endParaRPr 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0"/>
            <a:ext cx="7772400" cy="838200"/>
          </a:xfrm>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pPr>
              <a:defRPr/>
            </a:pPr>
            <a:r>
              <a:rPr lang="en-US" sz="3200" dirty="0" smtClean="0"/>
              <a:t>20.3 CMBS</a:t>
            </a:r>
            <a:r>
              <a:rPr lang="en-US" sz="3200" dirty="0"/>
              <a:t> </a:t>
            </a:r>
            <a:r>
              <a:rPr lang="en-US" sz="3200" dirty="0" smtClean="0"/>
              <a:t>Rating and Yields</a:t>
            </a:r>
            <a:endParaRPr lang="en-US" sz="3200" dirty="0"/>
          </a:p>
        </p:txBody>
      </p:sp>
      <p:sp>
        <p:nvSpPr>
          <p:cNvPr id="133123" name="Content Placeholder 2"/>
          <p:cNvSpPr>
            <a:spLocks noGrp="1"/>
          </p:cNvSpPr>
          <p:nvPr>
            <p:ph idx="1"/>
          </p:nvPr>
        </p:nvSpPr>
        <p:spPr>
          <a:xfrm>
            <a:off x="533400" y="685800"/>
            <a:ext cx="8305800" cy="5943600"/>
          </a:xfrm>
        </p:spPr>
        <p:txBody>
          <a:bodyPr/>
          <a:lstStyle/>
          <a:p>
            <a:r>
              <a:rPr lang="en-US" sz="2400" smtClean="0"/>
              <a:t>Bond credit rating (e.g., “AAA”, “AA”, …) classifies amount of default risk in bonds. Is basic institution of bond market (goes back to early 20</a:t>
            </a:r>
            <a:r>
              <a:rPr lang="en-US" sz="2400" baseline="30000" smtClean="0"/>
              <a:t>th</a:t>
            </a:r>
            <a:r>
              <a:rPr lang="en-US" sz="2400" smtClean="0"/>
              <a:t> century). Facilitates passive, non-specialized investors. Rating agencies are private for-profit companies.</a:t>
            </a:r>
          </a:p>
          <a:p>
            <a:r>
              <a:rPr lang="en-US" sz="2400" smtClean="0"/>
              <a:t>Originally hired by bond investors. But rating info is “public good”. Agencies can’t make profit if paid only by investors. So, industry evolved, now rating agencies hired by bond issuers.</a:t>
            </a:r>
          </a:p>
          <a:p>
            <a:r>
              <a:rPr lang="en-US" sz="2400" smtClean="0"/>
              <a:t>Rating agencies compete w ea other for business: </a:t>
            </a:r>
            <a:r>
              <a:rPr lang="en-US" sz="2400" smtClean="0">
                <a:sym typeface="Wingdings" pitchFamily="2" charset="2"/>
              </a:rPr>
              <a:t> Potential for conflict of interest (“rating shopping”). But…</a:t>
            </a:r>
          </a:p>
          <a:p>
            <a:r>
              <a:rPr lang="en-US" sz="2400" smtClean="0">
                <a:sym typeface="Wingdings" pitchFamily="2" charset="2"/>
              </a:rPr>
              <a:t>Rating agencies depend on their reputations, credibility.</a:t>
            </a:r>
          </a:p>
          <a:p>
            <a:r>
              <a:rPr lang="en-US" sz="2400" smtClean="0">
                <a:sym typeface="Wingdings" pitchFamily="2" charset="2"/>
              </a:rPr>
              <a:t>Long history &amp; pretty good track record rating corp bonds and muni bonds (&amp; even sovereign debt). Structured finance (inclu CMBS) is newer, presents particular info &amp; data challenges.</a:t>
            </a:r>
            <a:endParaRPr lang="en-US" sz="2400" smtClean="0"/>
          </a:p>
        </p:txBody>
      </p:sp>
      <p:sp>
        <p:nvSpPr>
          <p:cNvPr id="4" name="Slide Number Placeholder 3"/>
          <p:cNvSpPr>
            <a:spLocks noGrp="1"/>
          </p:cNvSpPr>
          <p:nvPr>
            <p:ph type="sldNum" sz="quarter" idx="12"/>
          </p:nvPr>
        </p:nvSpPr>
        <p:spPr/>
        <p:txBody>
          <a:bodyPr/>
          <a:lstStyle/>
          <a:p>
            <a:fld id="{BE2EE7B0-3F58-4064-A6B1-2C77F4CA9B2A}" type="slidenum">
              <a:rPr lang="en-US" smtClean="0"/>
              <a:pPr/>
              <a:t>30</a:t>
            </a:fld>
            <a:endParaRPr lang="en-US"/>
          </a:p>
        </p:txBody>
      </p:sp>
      <p:sp>
        <p:nvSpPr>
          <p:cNvPr id="5" name="Footer Placeholder 4"/>
          <p:cNvSpPr>
            <a:spLocks noGrp="1"/>
          </p:cNvSpPr>
          <p:nvPr>
            <p:ph type="ftr" sz="quarter" idx="11"/>
          </p:nvPr>
        </p:nvSpPr>
        <p:spPr/>
        <p:txBody>
          <a:bodyPr/>
          <a:lstStyle/>
          <a:p>
            <a:pPr>
              <a:defRPr/>
            </a:pPr>
            <a:r>
              <a:rPr lang="en-US" smtClean="0"/>
              <a:t>© 2014 OnCourse Learning. All Rights Reserved.</a:t>
            </a:r>
            <a:endParaRPr lang="en-U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4146" name="Picture 3"/>
          <p:cNvPicPr>
            <a:picLocks noChangeAspect="1"/>
          </p:cNvPicPr>
          <p:nvPr/>
        </p:nvPicPr>
        <p:blipFill>
          <a:blip r:embed="rId2" cstate="print"/>
          <a:srcRect/>
          <a:stretch>
            <a:fillRect/>
          </a:stretch>
        </p:blipFill>
        <p:spPr bwMode="auto">
          <a:xfrm>
            <a:off x="1600200" y="533400"/>
            <a:ext cx="6159500" cy="6019800"/>
          </a:xfrm>
          <a:prstGeom prst="rect">
            <a:avLst/>
          </a:prstGeom>
          <a:noFill/>
          <a:ln w="9525">
            <a:noFill/>
            <a:miter lim="800000"/>
            <a:headEnd/>
            <a:tailEnd/>
          </a:ln>
        </p:spPr>
      </p:pic>
      <p:sp>
        <p:nvSpPr>
          <p:cNvPr id="5" name="TextBox 4"/>
          <p:cNvSpPr txBox="1"/>
          <p:nvPr/>
        </p:nvSpPr>
        <p:spPr>
          <a:xfrm>
            <a:off x="304800" y="76200"/>
            <a:ext cx="8382000" cy="461963"/>
          </a:xfrm>
          <a:prstGeom prst="rect">
            <a:avLst/>
          </a:prstGeom>
          <a:noFill/>
        </p:spPr>
        <p:txBody>
          <a:bodyPr>
            <a:spAutoFit/>
          </a:bodyPr>
          <a:lstStyle/>
          <a:p>
            <a:pPr algn="ctr">
              <a:defRPr/>
            </a:pPr>
            <a:r>
              <a:rPr lang="en-US" sz="2400" b="1" dirty="0">
                <a:solidFill>
                  <a:srgbClr val="00B0F0"/>
                </a:solidFill>
                <a:latin typeface="+mj-lt"/>
              </a:rPr>
              <a:t>Exhibit 20-6: </a:t>
            </a:r>
            <a:r>
              <a:rPr lang="en-US" sz="2400" dirty="0">
                <a:latin typeface="+mj-lt"/>
              </a:rPr>
              <a:t>Bond Ratings</a:t>
            </a:r>
          </a:p>
        </p:txBody>
      </p:sp>
      <p:sp>
        <p:nvSpPr>
          <p:cNvPr id="4" name="Slide Number Placeholder 3"/>
          <p:cNvSpPr>
            <a:spLocks noGrp="1"/>
          </p:cNvSpPr>
          <p:nvPr>
            <p:ph type="sldNum" sz="quarter" idx="12"/>
          </p:nvPr>
        </p:nvSpPr>
        <p:spPr/>
        <p:txBody>
          <a:bodyPr/>
          <a:lstStyle/>
          <a:p>
            <a:fld id="{48A99278-0183-414C-88A9-7F7A59B915A5}" type="slidenum">
              <a:rPr lang="en-US" smtClean="0"/>
              <a:pPr/>
              <a:t>31</a:t>
            </a:fld>
            <a:endParaRPr lang="en-US"/>
          </a:p>
        </p:txBody>
      </p:sp>
      <p:sp>
        <p:nvSpPr>
          <p:cNvPr id="6" name="Footer Placeholder 5"/>
          <p:cNvSpPr>
            <a:spLocks noGrp="1"/>
          </p:cNvSpPr>
          <p:nvPr>
            <p:ph type="ftr" sz="quarter" idx="11"/>
          </p:nvPr>
        </p:nvSpPr>
        <p:spPr/>
        <p:txBody>
          <a:bodyPr/>
          <a:lstStyle/>
          <a:p>
            <a:pPr>
              <a:defRPr/>
            </a:pPr>
            <a:r>
              <a:rPr lang="en-US" smtClean="0"/>
              <a:t>© 2014 OnCourse Learning. All Rights Reserved.</a:t>
            </a:r>
            <a:endParaRPr lang="en-US"/>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a:defRPr/>
            </a:pPr>
            <a:r>
              <a:rPr lang="en-US" smtClean="0"/>
              <a:t>© 2014 OnCourse Learning. All Rights Reserved.</a:t>
            </a:r>
            <a:endParaRPr lang="en-US"/>
          </a:p>
        </p:txBody>
      </p:sp>
      <p:sp>
        <p:nvSpPr>
          <p:cNvPr id="3" name="Slide Number Placeholder 3"/>
          <p:cNvSpPr>
            <a:spLocks noGrp="1"/>
          </p:cNvSpPr>
          <p:nvPr>
            <p:ph type="sldNum" sz="quarter" idx="12"/>
          </p:nvPr>
        </p:nvSpPr>
        <p:spPr/>
        <p:txBody>
          <a:bodyPr/>
          <a:lstStyle/>
          <a:p>
            <a:fld id="{88A791CE-967A-478E-9DD2-D889C73DACD3}" type="slidenum">
              <a:rPr lang="en-US"/>
              <a:pPr/>
              <a:t>32</a:t>
            </a:fld>
            <a:endParaRPr lang="en-US"/>
          </a:p>
        </p:txBody>
      </p:sp>
      <p:sp>
        <p:nvSpPr>
          <p:cNvPr id="548866" name="Text Box 2"/>
          <p:cNvSpPr txBox="1">
            <a:spLocks noChangeArrowheads="1"/>
          </p:cNvSpPr>
          <p:nvPr/>
        </p:nvSpPr>
        <p:spPr bwMode="auto">
          <a:xfrm>
            <a:off x="381000" y="304800"/>
            <a:ext cx="8305800" cy="5969000"/>
          </a:xfrm>
          <a:prstGeom prst="rect">
            <a:avLst/>
          </a:prstGeom>
          <a:noFill/>
          <a:ln w="9525">
            <a:noFill/>
            <a:miter lim="800000"/>
            <a:headEnd/>
            <a:tailEnd/>
          </a:ln>
          <a:effectLst/>
        </p:spPr>
        <p:txBody>
          <a:bodyPr>
            <a:spAutoFit/>
          </a:bodyPr>
          <a:lstStyle/>
          <a:p>
            <a:pPr eaLnBrk="1" hangingPunct="1">
              <a:defRPr/>
            </a:pPr>
            <a:r>
              <a:rPr lang="en-US" sz="2000" b="1" dirty="0">
                <a:solidFill>
                  <a:srgbClr val="000000"/>
                </a:solidFill>
                <a:effectLst>
                  <a:outerShdw blurRad="38100" dist="38100" dir="2700000" algn="tl">
                    <a:srgbClr val="FFFFFF"/>
                  </a:outerShdw>
                </a:effectLst>
              </a:rPr>
              <a:t>Rating CMBS tranches...</a:t>
            </a:r>
          </a:p>
          <a:p>
            <a:pPr eaLnBrk="1" hangingPunct="1">
              <a:spcBef>
                <a:spcPct val="50000"/>
              </a:spcBef>
              <a:defRPr/>
            </a:pPr>
            <a:r>
              <a:rPr lang="en-US" sz="1800" b="1" dirty="0">
                <a:solidFill>
                  <a:srgbClr val="000000"/>
                </a:solidFill>
                <a:effectLst>
                  <a:outerShdw blurRad="38100" dist="38100" dir="2700000" algn="tl">
                    <a:srgbClr val="FFFFFF"/>
                  </a:outerShdw>
                </a:effectLst>
              </a:rPr>
              <a:t>Credit-rating agencies employ:</a:t>
            </a:r>
          </a:p>
          <a:p>
            <a:pPr lvl="1" eaLnBrk="1" hangingPunct="1">
              <a:spcBef>
                <a:spcPct val="10000"/>
              </a:spcBef>
              <a:buFontTx/>
              <a:buChar char="•"/>
              <a:defRPr/>
            </a:pPr>
            <a:r>
              <a:rPr lang="en-US" sz="1800" b="1" dirty="0">
                <a:solidFill>
                  <a:srgbClr val="000000"/>
                </a:solidFill>
                <a:effectLst>
                  <a:outerShdw blurRad="38100" dist="38100" dir="2700000" algn="tl">
                    <a:srgbClr val="FFFFFF"/>
                  </a:outerShdw>
                </a:effectLst>
              </a:rPr>
              <a:t>  Statistical and analytical techniques,</a:t>
            </a:r>
          </a:p>
          <a:p>
            <a:pPr lvl="1" eaLnBrk="1" hangingPunct="1">
              <a:spcBef>
                <a:spcPct val="10000"/>
              </a:spcBef>
              <a:buFontTx/>
              <a:buChar char="•"/>
              <a:defRPr/>
            </a:pPr>
            <a:r>
              <a:rPr lang="en-US" sz="1800" b="1" dirty="0">
                <a:solidFill>
                  <a:srgbClr val="000000"/>
                </a:solidFill>
                <a:effectLst>
                  <a:outerShdw blurRad="38100" dist="38100" dir="2700000" algn="tl">
                    <a:srgbClr val="FFFFFF"/>
                  </a:outerShdw>
                </a:effectLst>
              </a:rPr>
              <a:t>  Qualitative investigation (</a:t>
            </a:r>
            <a:r>
              <a:rPr lang="en-US" sz="1800" b="1" dirty="0" err="1">
                <a:solidFill>
                  <a:srgbClr val="000000"/>
                </a:solidFill>
                <a:effectLst>
                  <a:outerShdw blurRad="38100" dist="38100" dir="2700000" algn="tl">
                    <a:srgbClr val="FFFFFF"/>
                  </a:outerShdw>
                </a:effectLst>
              </a:rPr>
              <a:t>inclu</a:t>
            </a:r>
            <a:r>
              <a:rPr lang="en-US" sz="1800" b="1" dirty="0">
                <a:solidFill>
                  <a:srgbClr val="000000"/>
                </a:solidFill>
                <a:effectLst>
                  <a:outerShdw blurRad="38100" dist="38100" dir="2700000" algn="tl">
                    <a:srgbClr val="FFFFFF"/>
                  </a:outerShdw>
                </a:effectLst>
              </a:rPr>
              <a:t> legal &amp; </a:t>
            </a:r>
            <a:r>
              <a:rPr lang="en-US" sz="1800" b="1" dirty="0" err="1">
                <a:solidFill>
                  <a:srgbClr val="000000"/>
                </a:solidFill>
                <a:effectLst>
                  <a:outerShdw blurRad="38100" dist="38100" dir="2700000" algn="tl">
                    <a:srgbClr val="FFFFFF"/>
                  </a:outerShdw>
                </a:effectLst>
              </a:rPr>
              <a:t>mgt</a:t>
            </a:r>
            <a:r>
              <a:rPr lang="en-US" sz="1800" b="1" dirty="0">
                <a:solidFill>
                  <a:srgbClr val="000000"/>
                </a:solidFill>
                <a:effectLst>
                  <a:outerShdw blurRad="38100" dist="38100" dir="2700000" algn="tl">
                    <a:srgbClr val="FFFFFF"/>
                  </a:outerShdw>
                </a:effectLst>
              </a:rPr>
              <a:t> assessments, due diligence),</a:t>
            </a:r>
          </a:p>
          <a:p>
            <a:pPr lvl="1" eaLnBrk="1" hangingPunct="1">
              <a:spcBef>
                <a:spcPct val="10000"/>
              </a:spcBef>
              <a:buFontTx/>
              <a:buChar char="•"/>
              <a:defRPr/>
            </a:pPr>
            <a:r>
              <a:rPr lang="en-US" sz="1800" b="1" dirty="0">
                <a:solidFill>
                  <a:srgbClr val="000000"/>
                </a:solidFill>
                <a:effectLst>
                  <a:outerShdw blurRad="38100" dist="38100" dir="2700000" algn="tl">
                    <a:srgbClr val="FFFFFF"/>
                  </a:outerShdw>
                </a:effectLst>
              </a:rPr>
              <a:t>  Common sense.</a:t>
            </a:r>
          </a:p>
          <a:p>
            <a:pPr eaLnBrk="1" hangingPunct="1">
              <a:spcBef>
                <a:spcPct val="70000"/>
              </a:spcBef>
              <a:defRPr/>
            </a:pPr>
            <a:r>
              <a:rPr lang="en-US" sz="1800" b="1" dirty="0">
                <a:solidFill>
                  <a:srgbClr val="000000"/>
                </a:solidFill>
                <a:effectLst>
                  <a:outerShdw blurRad="38100" dist="38100" dir="2700000" algn="tl">
                    <a:srgbClr val="FFFFFF"/>
                  </a:outerShdw>
                </a:effectLst>
              </a:rPr>
              <a:t>The issuer’s track record is considered as well as the pool of loans &amp; the underlying property collateral.</a:t>
            </a:r>
          </a:p>
          <a:p>
            <a:pPr eaLnBrk="1" hangingPunct="1">
              <a:spcBef>
                <a:spcPct val="25000"/>
              </a:spcBef>
              <a:defRPr/>
            </a:pPr>
            <a:r>
              <a:rPr lang="en-US" sz="1800" b="1" dirty="0">
                <a:solidFill>
                  <a:srgbClr val="000000"/>
                </a:solidFill>
                <a:effectLst>
                  <a:outerShdw blurRad="38100" dist="38100" dir="2700000" algn="tl">
                    <a:srgbClr val="FFFFFF"/>
                  </a:outerShdw>
                </a:effectLst>
              </a:rPr>
              <a:t>Traditional underwriting measures such as LTV ratio and DCR are examined for the pool as a whole. </a:t>
            </a:r>
          </a:p>
          <a:p>
            <a:pPr eaLnBrk="1" hangingPunct="1">
              <a:spcBef>
                <a:spcPct val="25000"/>
              </a:spcBef>
              <a:defRPr/>
            </a:pPr>
            <a:r>
              <a:rPr lang="en-US" sz="1800" b="1" dirty="0">
                <a:solidFill>
                  <a:srgbClr val="000000"/>
                </a:solidFill>
                <a:effectLst>
                  <a:outerShdw blurRad="38100" dist="38100" dir="2700000" algn="tl">
                    <a:srgbClr val="FFFFFF"/>
                  </a:outerShdw>
                </a:effectLst>
              </a:rPr>
              <a:t>Larger mortgages in the pool are examined individually.</a:t>
            </a:r>
          </a:p>
          <a:p>
            <a:pPr eaLnBrk="1" hangingPunct="1">
              <a:spcBef>
                <a:spcPct val="25000"/>
              </a:spcBef>
              <a:defRPr/>
            </a:pPr>
            <a:r>
              <a:rPr lang="en-US" sz="1800" b="1" dirty="0">
                <a:solidFill>
                  <a:srgbClr val="000000"/>
                </a:solidFill>
                <a:effectLst>
                  <a:outerShdw blurRad="38100" dist="38100" dir="2700000" algn="tl">
                    <a:srgbClr val="FFFFFF"/>
                  </a:outerShdw>
                </a:effectLst>
              </a:rPr>
              <a:t>Pool </a:t>
            </a:r>
            <a:r>
              <a:rPr lang="en-US" sz="1800" b="1" i="1" dirty="0">
                <a:solidFill>
                  <a:srgbClr val="000000"/>
                </a:solidFill>
                <a:effectLst>
                  <a:outerShdw blurRad="38100" dist="38100" dir="2700000" algn="tl">
                    <a:srgbClr val="FFFFFF"/>
                  </a:outerShdw>
                </a:effectLst>
              </a:rPr>
              <a:t>aggregate</a:t>
            </a:r>
            <a:r>
              <a:rPr lang="en-US" sz="1800" b="1" dirty="0">
                <a:solidFill>
                  <a:srgbClr val="000000"/>
                </a:solidFill>
                <a:effectLst>
                  <a:outerShdw blurRad="38100" dist="38100" dir="2700000" algn="tl">
                    <a:srgbClr val="FFFFFF"/>
                  </a:outerShdw>
                </a:effectLst>
              </a:rPr>
              <a:t> measures (weighted average) are considered.</a:t>
            </a:r>
          </a:p>
          <a:p>
            <a:pPr eaLnBrk="1" hangingPunct="1">
              <a:spcBef>
                <a:spcPct val="25000"/>
              </a:spcBef>
              <a:defRPr/>
            </a:pPr>
            <a:r>
              <a:rPr lang="en-US" sz="1800" b="1" dirty="0">
                <a:solidFill>
                  <a:srgbClr val="000000"/>
                </a:solidFill>
                <a:effectLst>
                  <a:outerShdw blurRad="38100" dist="38100" dir="2700000" algn="tl">
                    <a:srgbClr val="FFFFFF"/>
                  </a:outerShdw>
                </a:effectLst>
              </a:rPr>
              <a:t>Pool </a:t>
            </a:r>
            <a:r>
              <a:rPr lang="en-US" sz="1800" b="1" i="1" dirty="0">
                <a:solidFill>
                  <a:srgbClr val="000000"/>
                </a:solidFill>
                <a:effectLst>
                  <a:outerShdw blurRad="38100" dist="38100" dir="2700000" algn="tl">
                    <a:srgbClr val="FFFFFF"/>
                  </a:outerShdw>
                </a:effectLst>
              </a:rPr>
              <a:t>heterogeneity</a:t>
            </a:r>
            <a:r>
              <a:rPr lang="en-US" sz="1800" b="1" dirty="0">
                <a:solidFill>
                  <a:srgbClr val="000000"/>
                </a:solidFill>
                <a:effectLst>
                  <a:outerShdw blurRad="38100" dist="38100" dir="2700000" algn="tl">
                    <a:srgbClr val="FFFFFF"/>
                  </a:outerShdw>
                </a:effectLst>
              </a:rPr>
              <a:t> is also considered:</a:t>
            </a:r>
          </a:p>
          <a:p>
            <a:pPr lvl="1" eaLnBrk="1" hangingPunct="1">
              <a:buFontTx/>
              <a:buChar char="•"/>
              <a:defRPr/>
            </a:pPr>
            <a:r>
              <a:rPr lang="en-US" sz="1800" b="1" dirty="0">
                <a:solidFill>
                  <a:srgbClr val="000000"/>
                </a:solidFill>
                <a:effectLst>
                  <a:outerShdw blurRad="38100" dist="38100" dir="2700000" algn="tl">
                    <a:srgbClr val="FFFFFF"/>
                  </a:outerShdw>
                </a:effectLst>
              </a:rPr>
              <a:t>  Dispersion in LTV &amp; DCR, </a:t>
            </a:r>
          </a:p>
          <a:p>
            <a:pPr lvl="1" eaLnBrk="1" hangingPunct="1">
              <a:buFontTx/>
              <a:buChar char="•"/>
              <a:defRPr/>
            </a:pPr>
            <a:r>
              <a:rPr lang="en-US" sz="1800" b="1" dirty="0">
                <a:solidFill>
                  <a:srgbClr val="000000"/>
                </a:solidFill>
                <a:effectLst>
                  <a:outerShdw blurRad="38100" dist="38100" dir="2700000" algn="tl">
                    <a:srgbClr val="FFFFFF"/>
                  </a:outerShdw>
                </a:effectLst>
              </a:rPr>
              <a:t>  Diversification of collateral (by property type, geographic location).</a:t>
            </a:r>
          </a:p>
          <a:p>
            <a:pPr eaLnBrk="1" hangingPunct="1">
              <a:spcBef>
                <a:spcPct val="70000"/>
              </a:spcBef>
              <a:defRPr/>
            </a:pPr>
            <a:r>
              <a:rPr lang="en-US" sz="1800" b="1" dirty="0">
                <a:solidFill>
                  <a:srgbClr val="000000"/>
                </a:solidFill>
                <a:effectLst>
                  <a:outerShdw blurRad="38100" dist="38100" dir="2700000" algn="tl">
                    <a:srgbClr val="FFFFFF"/>
                  </a:outerShdw>
                </a:effectLst>
              </a:rPr>
              <a:t>Diversity &amp; heterogeneity of the mortgages within a pool can matter as much as the average characteristics of the pool,  esp. for lower-rated tranches:</a:t>
            </a:r>
          </a:p>
          <a:p>
            <a:pPr lvl="1" eaLnBrk="1" hangingPunct="1">
              <a:spcBef>
                <a:spcPct val="10000"/>
              </a:spcBef>
              <a:buFontTx/>
              <a:buChar char="•"/>
              <a:defRPr/>
            </a:pPr>
            <a:r>
              <a:rPr lang="en-US" sz="1800" b="1" dirty="0">
                <a:solidFill>
                  <a:srgbClr val="000000"/>
                </a:solidFill>
                <a:effectLst>
                  <a:outerShdw blurRad="38100" dist="38100" dir="2700000" algn="tl">
                    <a:srgbClr val="FFFFFF"/>
                  </a:outerShdw>
                </a:effectLst>
              </a:rPr>
              <a:t> e.g., Diversification </a:t>
            </a:r>
            <a:r>
              <a:rPr lang="en-US" sz="1800" b="1" dirty="0">
                <a:solidFill>
                  <a:srgbClr val="000000"/>
                </a:solidFill>
                <a:effectLst>
                  <a:outerShdw blurRad="38100" dist="38100" dir="2700000" algn="tl">
                    <a:srgbClr val="FFFFFF"/>
                  </a:outerShdw>
                </a:effectLst>
                <a:sym typeface="Wingdings" pitchFamily="2" charset="2"/>
              </a:rPr>
              <a:t> </a:t>
            </a:r>
            <a:r>
              <a:rPr lang="en-US" sz="1800" b="1" i="1" dirty="0">
                <a:solidFill>
                  <a:srgbClr val="0000FF"/>
                </a:solidFill>
                <a:effectLst>
                  <a:outerShdw blurRad="38100" dist="38100" dir="2700000" algn="tl">
                    <a:srgbClr val="000000"/>
                  </a:outerShdw>
                </a:effectLst>
                <a:sym typeface="Wingdings" pitchFamily="2" charset="2"/>
              </a:rPr>
              <a:t>Reduced</a:t>
            </a:r>
            <a:r>
              <a:rPr lang="en-US" sz="1800" b="1" dirty="0">
                <a:solidFill>
                  <a:srgbClr val="000000"/>
                </a:solidFill>
                <a:effectLst>
                  <a:outerShdw blurRad="38100" dist="38100" dir="2700000" algn="tl">
                    <a:srgbClr val="FFFFFF"/>
                  </a:outerShdw>
                </a:effectLst>
                <a:sym typeface="Wingdings" pitchFamily="2" charset="2"/>
              </a:rPr>
              <a:t> default risk for </a:t>
            </a:r>
            <a:r>
              <a:rPr lang="en-US" sz="1800" b="1" i="1" dirty="0">
                <a:solidFill>
                  <a:srgbClr val="000000"/>
                </a:solidFill>
                <a:effectLst>
                  <a:outerShdw blurRad="38100" dist="38100" dir="2700000" algn="tl">
                    <a:srgbClr val="FFFFFF"/>
                  </a:outerShdw>
                </a:effectLst>
                <a:sym typeface="Wingdings" pitchFamily="2" charset="2"/>
              </a:rPr>
              <a:t>senior</a:t>
            </a:r>
            <a:r>
              <a:rPr lang="en-US" sz="1800" b="1" dirty="0">
                <a:solidFill>
                  <a:srgbClr val="000000"/>
                </a:solidFill>
                <a:effectLst>
                  <a:outerShdw blurRad="38100" dist="38100" dir="2700000" algn="tl">
                    <a:srgbClr val="FFFFFF"/>
                  </a:outerShdw>
                </a:effectLst>
                <a:sym typeface="Wingdings" pitchFamily="2" charset="2"/>
              </a:rPr>
              <a:t> trances; </a:t>
            </a:r>
            <a:r>
              <a:rPr lang="en-US" sz="1800" b="1" i="1" dirty="0">
                <a:solidFill>
                  <a:srgbClr val="CC0000"/>
                </a:solidFill>
                <a:effectLst>
                  <a:outerShdw blurRad="38100" dist="38100" dir="2700000" algn="tl">
                    <a:srgbClr val="000000"/>
                  </a:outerShdw>
                </a:effectLst>
                <a:sym typeface="Wingdings" pitchFamily="2" charset="2"/>
              </a:rPr>
              <a:t>Increased </a:t>
            </a:r>
            <a:r>
              <a:rPr lang="en-US" sz="1800" b="1" dirty="0">
                <a:solidFill>
                  <a:srgbClr val="000000"/>
                </a:solidFill>
                <a:effectLst>
                  <a:outerShdw blurRad="38100" dist="38100" dir="2700000" algn="tl">
                    <a:srgbClr val="FFFFFF"/>
                  </a:outerShdw>
                </a:effectLst>
                <a:sym typeface="Wingdings" pitchFamily="2" charset="2"/>
              </a:rPr>
              <a:t>default risk for </a:t>
            </a:r>
            <a:r>
              <a:rPr lang="en-US" sz="1800" b="1" i="1" dirty="0">
                <a:solidFill>
                  <a:srgbClr val="CC0000"/>
                </a:solidFill>
                <a:effectLst>
                  <a:outerShdw blurRad="38100" dist="38100" dir="2700000" algn="tl">
                    <a:srgbClr val="000000"/>
                  </a:outerShdw>
                </a:effectLst>
                <a:sym typeface="Wingdings" pitchFamily="2" charset="2"/>
              </a:rPr>
              <a:t>lower</a:t>
            </a:r>
            <a:r>
              <a:rPr lang="en-US" sz="1800" b="1" dirty="0">
                <a:solidFill>
                  <a:srgbClr val="000000"/>
                </a:solidFill>
                <a:effectLst>
                  <a:outerShdw blurRad="38100" dist="38100" dir="2700000" algn="tl">
                    <a:srgbClr val="FFFFFF"/>
                  </a:outerShdw>
                </a:effectLst>
                <a:sym typeface="Wingdings" pitchFamily="2" charset="2"/>
              </a:rPr>
              <a:t> tranches (esp. first-loss). </a:t>
            </a:r>
            <a:r>
              <a:rPr lang="en-US" sz="1800" b="1" i="1" dirty="0">
                <a:solidFill>
                  <a:srgbClr val="000000"/>
                </a:solidFill>
                <a:effectLst>
                  <a:outerShdw blurRad="38100" dist="38100" dir="2700000" algn="tl">
                    <a:srgbClr val="FFFFFF"/>
                  </a:outerShdw>
                </a:effectLst>
                <a:sym typeface="Wingdings" pitchFamily="2" charset="2"/>
              </a:rPr>
              <a:t>Why?... </a:t>
            </a:r>
            <a:endParaRPr lang="en-US" sz="1800" b="1" dirty="0">
              <a:solidFill>
                <a:srgbClr val="000000"/>
              </a:solidFill>
              <a:effectLst>
                <a:outerShdw blurRad="38100" dist="38100" dir="2700000" algn="tl">
                  <a:srgbClr val="FFFFFF"/>
                </a:outerShdw>
              </a:effectLst>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7" name="Footer Placeholder 6"/>
          <p:cNvSpPr>
            <a:spLocks noGrp="1"/>
          </p:cNvSpPr>
          <p:nvPr>
            <p:ph type="ftr" sz="quarter" idx="11"/>
          </p:nvPr>
        </p:nvSpPr>
        <p:spPr/>
        <p:txBody>
          <a:bodyPr/>
          <a:lstStyle/>
          <a:p>
            <a:pPr>
              <a:defRPr/>
            </a:pPr>
            <a:r>
              <a:rPr lang="en-US" smtClean="0"/>
              <a:t>© 2014 OnCourse Learning. All Rights Reserved.</a:t>
            </a:r>
            <a:endParaRPr lang="en-US"/>
          </a:p>
        </p:txBody>
      </p:sp>
      <p:sp>
        <p:nvSpPr>
          <p:cNvPr id="5" name="Slide Number Placeholder 3"/>
          <p:cNvSpPr>
            <a:spLocks noGrp="1"/>
          </p:cNvSpPr>
          <p:nvPr>
            <p:ph type="sldNum" sz="quarter" idx="12"/>
          </p:nvPr>
        </p:nvSpPr>
        <p:spPr/>
        <p:txBody>
          <a:bodyPr/>
          <a:lstStyle/>
          <a:p>
            <a:fld id="{42EE050D-6A35-431D-94E0-EA87B865CFD4}" type="slidenum">
              <a:rPr lang="en-US"/>
              <a:pPr/>
              <a:t>33</a:t>
            </a:fld>
            <a:endParaRPr lang="en-US"/>
          </a:p>
        </p:txBody>
      </p:sp>
      <p:sp>
        <p:nvSpPr>
          <p:cNvPr id="551938" name="Text Box 2"/>
          <p:cNvSpPr txBox="1">
            <a:spLocks noChangeArrowheads="1"/>
          </p:cNvSpPr>
          <p:nvPr/>
        </p:nvSpPr>
        <p:spPr bwMode="auto">
          <a:xfrm>
            <a:off x="381000" y="304800"/>
            <a:ext cx="8077200" cy="366713"/>
          </a:xfrm>
          <a:prstGeom prst="rect">
            <a:avLst/>
          </a:prstGeom>
          <a:noFill/>
          <a:ln w="9525">
            <a:noFill/>
            <a:miter lim="800000"/>
            <a:headEnd/>
            <a:tailEnd/>
          </a:ln>
          <a:effectLst/>
        </p:spPr>
        <p:txBody>
          <a:bodyPr>
            <a:spAutoFit/>
          </a:bodyPr>
          <a:lstStyle/>
          <a:p>
            <a:pPr eaLnBrk="1" hangingPunct="1">
              <a:spcBef>
                <a:spcPct val="50000"/>
              </a:spcBef>
              <a:defRPr/>
            </a:pPr>
            <a:r>
              <a:rPr lang="en-US" sz="1800" b="1" dirty="0">
                <a:solidFill>
                  <a:srgbClr val="000000"/>
                </a:solidFill>
                <a:effectLst>
                  <a:outerShdw blurRad="38100" dist="38100" dir="2700000" algn="tl">
                    <a:srgbClr val="FFFFFF"/>
                  </a:outerShdw>
                </a:effectLst>
              </a:rPr>
              <a:t>Rating CMBS tranches (cont.)…</a:t>
            </a:r>
          </a:p>
        </p:txBody>
      </p:sp>
      <p:sp>
        <p:nvSpPr>
          <p:cNvPr id="551939" name="Text Box 3"/>
          <p:cNvSpPr txBox="1">
            <a:spLocks noChangeArrowheads="1"/>
          </p:cNvSpPr>
          <p:nvPr/>
        </p:nvSpPr>
        <p:spPr bwMode="auto">
          <a:xfrm>
            <a:off x="609600" y="762000"/>
            <a:ext cx="8001000" cy="3970338"/>
          </a:xfrm>
          <a:prstGeom prst="rect">
            <a:avLst/>
          </a:prstGeom>
          <a:noFill/>
          <a:ln w="9525">
            <a:solidFill>
              <a:schemeClr val="tx1"/>
            </a:solidFill>
            <a:miter lim="800000"/>
            <a:headEnd/>
            <a:tailEnd/>
          </a:ln>
          <a:effectLst/>
        </p:spPr>
        <p:txBody>
          <a:bodyPr>
            <a:spAutoFit/>
          </a:bodyPr>
          <a:lstStyle/>
          <a:p>
            <a:pPr eaLnBrk="1" hangingPunct="1">
              <a:spcBef>
                <a:spcPct val="50000"/>
              </a:spcBef>
              <a:defRPr/>
            </a:pPr>
            <a:r>
              <a:rPr lang="en-US" sz="1800" b="1" dirty="0">
                <a:solidFill>
                  <a:srgbClr val="000000"/>
                </a:solidFill>
                <a:effectLst>
                  <a:outerShdw blurRad="38100" dist="38100" dir="2700000" algn="tl">
                    <a:srgbClr val="FFFFFF"/>
                  </a:outerShdw>
                </a:effectLst>
              </a:rPr>
              <a:t>Rating agencies (and consultants working for them) develop &amp; employ:</a:t>
            </a:r>
          </a:p>
          <a:p>
            <a:pPr lvl="1" eaLnBrk="1" hangingPunct="1">
              <a:spcBef>
                <a:spcPct val="50000"/>
              </a:spcBef>
              <a:buFontTx/>
              <a:buChar char="•"/>
              <a:defRPr/>
            </a:pPr>
            <a:r>
              <a:rPr lang="en-US" sz="1800" b="1" dirty="0">
                <a:solidFill>
                  <a:srgbClr val="000000"/>
                </a:solidFill>
                <a:effectLst>
                  <a:outerShdw blurRad="38100" dist="38100" dir="2700000" algn="tl">
                    <a:srgbClr val="FFFFFF"/>
                  </a:outerShdw>
                </a:effectLst>
              </a:rPr>
              <a:t> Econometric models of commercial mortgage default probability (e.g., regression, proportional hazard models).</a:t>
            </a:r>
          </a:p>
          <a:p>
            <a:pPr lvl="1" eaLnBrk="1" hangingPunct="1">
              <a:spcBef>
                <a:spcPct val="50000"/>
              </a:spcBef>
              <a:buFontTx/>
              <a:buChar char="•"/>
              <a:defRPr/>
            </a:pPr>
            <a:r>
              <a:rPr lang="en-US" sz="1800" b="1" dirty="0">
                <a:solidFill>
                  <a:srgbClr val="000000"/>
                </a:solidFill>
                <a:effectLst>
                  <a:outerShdw blurRad="38100" dist="38100" dir="2700000" algn="tl">
                    <a:srgbClr val="FFFFFF"/>
                  </a:outerShdw>
                </a:effectLst>
              </a:rPr>
              <a:t> Empirical estimates of conditional loss severity.</a:t>
            </a:r>
          </a:p>
          <a:p>
            <a:pPr lvl="1" eaLnBrk="1" hangingPunct="1">
              <a:spcBef>
                <a:spcPct val="50000"/>
              </a:spcBef>
              <a:buFontTx/>
              <a:buChar char="•"/>
              <a:defRPr/>
            </a:pPr>
            <a:r>
              <a:rPr lang="en-US" sz="1800" b="1" dirty="0">
                <a:solidFill>
                  <a:srgbClr val="000000"/>
                </a:solidFill>
                <a:effectLst>
                  <a:outerShdw blurRad="38100" dist="38100" dir="2700000" algn="tl">
                    <a:srgbClr val="FFFFFF"/>
                  </a:outerShdw>
                </a:effectLst>
              </a:rPr>
              <a:t> Monte Carlo simulation of interest rates, property market, property dispersion, and credit losses, to </a:t>
            </a:r>
            <a:r>
              <a:rPr lang="en-US" sz="1800" b="1" i="1" dirty="0">
                <a:solidFill>
                  <a:srgbClr val="000000"/>
                </a:solidFill>
                <a:effectLst>
                  <a:outerShdw blurRad="38100" dist="38100" dir="2700000" algn="tl">
                    <a:srgbClr val="FFFFFF"/>
                  </a:outerShdw>
                </a:effectLst>
              </a:rPr>
              <a:t>“stress test”</a:t>
            </a:r>
            <a:r>
              <a:rPr lang="en-US" sz="1800" b="1" dirty="0">
                <a:solidFill>
                  <a:srgbClr val="000000"/>
                </a:solidFill>
                <a:effectLst>
                  <a:outerShdw blurRad="38100" dist="38100" dir="2700000" algn="tl">
                    <a:srgbClr val="FFFFFF"/>
                  </a:outerShdw>
                </a:effectLst>
              </a:rPr>
              <a:t> the pool and the various tranches that may be defined based on it.</a:t>
            </a:r>
            <a:r>
              <a:rPr lang="en-US" sz="1800" b="1" dirty="0">
                <a:solidFill>
                  <a:srgbClr val="0000FF"/>
                </a:solidFill>
                <a:effectLst>
                  <a:outerShdw blurRad="38100" dist="38100" dir="2700000" algn="tl">
                    <a:srgbClr val="FFFFFF"/>
                  </a:outerShdw>
                </a:effectLst>
              </a:rPr>
              <a:t> (Need to consider idiosyncratic risk in individual properties.)</a:t>
            </a:r>
            <a:endParaRPr lang="en-US" sz="1800" b="1" dirty="0">
              <a:solidFill>
                <a:srgbClr val="000000"/>
              </a:solidFill>
              <a:effectLst>
                <a:outerShdw blurRad="38100" dist="38100" dir="2700000" algn="tl">
                  <a:srgbClr val="FFFFFF"/>
                </a:outerShdw>
              </a:effectLst>
            </a:endParaRPr>
          </a:p>
          <a:p>
            <a:pPr eaLnBrk="1" hangingPunct="1">
              <a:spcBef>
                <a:spcPct val="50000"/>
              </a:spcBef>
              <a:defRPr/>
            </a:pPr>
            <a:r>
              <a:rPr lang="en-US" sz="1800" b="1" dirty="0">
                <a:solidFill>
                  <a:srgbClr val="000000"/>
                </a:solidFill>
                <a:effectLst>
                  <a:outerShdw blurRad="38100" dist="38100" dir="2700000" algn="tl">
                    <a:srgbClr val="FFFFFF"/>
                  </a:outerShdw>
                </a:effectLst>
              </a:rPr>
              <a:t>But ultimately, in a mass-production industry (CMBS by 2000s), </a:t>
            </a:r>
            <a:r>
              <a:rPr lang="en-US" sz="1800" b="1" i="1" u="sng" dirty="0">
                <a:solidFill>
                  <a:srgbClr val="000000"/>
                </a:solidFill>
                <a:effectLst>
                  <a:outerShdw blurRad="38100" dist="38100" dir="2700000" algn="tl">
                    <a:srgbClr val="FFFFFF"/>
                  </a:outerShdw>
                </a:effectLst>
              </a:rPr>
              <a:t>standardization</a:t>
            </a:r>
            <a:r>
              <a:rPr lang="en-US" sz="1800" b="1" dirty="0">
                <a:solidFill>
                  <a:srgbClr val="000000"/>
                </a:solidFill>
                <a:effectLst>
                  <a:outerShdw blurRad="38100" dist="38100" dir="2700000" algn="tl">
                    <a:srgbClr val="FFFFFF"/>
                  </a:outerShdw>
                </a:effectLst>
              </a:rPr>
              <a:t> occurs. Each rating agency produced their “model”, which they shared with issuers, to facilitate the security production process. Also necessary to make rating process fair and objective across all deals &amp; issuers.</a:t>
            </a:r>
          </a:p>
        </p:txBody>
      </p:sp>
      <p:sp>
        <p:nvSpPr>
          <p:cNvPr id="6" name="Text Box 4"/>
          <p:cNvSpPr txBox="1">
            <a:spLocks noChangeArrowheads="1"/>
          </p:cNvSpPr>
          <p:nvPr/>
        </p:nvSpPr>
        <p:spPr bwMode="auto">
          <a:xfrm>
            <a:off x="533400" y="4876800"/>
            <a:ext cx="8153400" cy="1616075"/>
          </a:xfrm>
          <a:prstGeom prst="rect">
            <a:avLst/>
          </a:prstGeom>
          <a:solidFill>
            <a:srgbClr val="FFFF99"/>
          </a:solidFill>
          <a:ln w="9525">
            <a:noFill/>
            <a:miter lim="800000"/>
            <a:headEnd/>
            <a:tailEnd/>
          </a:ln>
          <a:effectLst/>
        </p:spPr>
        <p:txBody>
          <a:bodyPr>
            <a:spAutoFit/>
          </a:bodyPr>
          <a:lstStyle/>
          <a:p>
            <a:pPr eaLnBrk="1" hangingPunct="1">
              <a:spcBef>
                <a:spcPct val="50000"/>
              </a:spcBef>
              <a:defRPr/>
            </a:pPr>
            <a:r>
              <a:rPr lang="en-US" sz="1800" b="1" dirty="0">
                <a:solidFill>
                  <a:srgbClr val="000000"/>
                </a:solidFill>
                <a:effectLst>
                  <a:outerShdw blurRad="38100" dist="38100" dir="2700000" algn="tl">
                    <a:srgbClr val="FFFFFF"/>
                  </a:outerShdw>
                </a:effectLst>
              </a:rPr>
              <a:t>Because of the importance of the credit-rating function in determining the value and hence financial feasibility of a CMBS issue, the </a:t>
            </a:r>
            <a:r>
              <a:rPr lang="en-US" sz="1800" b="1" i="1" dirty="0">
                <a:solidFill>
                  <a:srgbClr val="0000FF"/>
                </a:solidFill>
                <a:effectLst>
                  <a:outerShdw blurRad="38100" dist="38100" dir="2700000" algn="tl">
                    <a:srgbClr val="000000"/>
                  </a:outerShdw>
                </a:effectLst>
              </a:rPr>
              <a:t>rating agencies played a quasi-regulatory role in the CMBS market</a:t>
            </a:r>
            <a:r>
              <a:rPr lang="en-US" sz="1800" b="1" dirty="0">
                <a:solidFill>
                  <a:srgbClr val="000000"/>
                </a:solidFill>
                <a:effectLst>
                  <a:outerShdw blurRad="38100" dist="38100" dir="2700000" algn="tl">
                    <a:srgbClr val="FFFFFF"/>
                  </a:outerShdw>
                </a:effectLst>
              </a:rPr>
              <a:t>.</a:t>
            </a:r>
          </a:p>
          <a:p>
            <a:pPr eaLnBrk="1" hangingPunct="1">
              <a:spcBef>
                <a:spcPct val="50000"/>
              </a:spcBef>
              <a:defRPr/>
            </a:pPr>
            <a:r>
              <a:rPr lang="en-US" sz="1800" b="1" dirty="0">
                <a:solidFill>
                  <a:srgbClr val="000000"/>
                </a:solidFill>
                <a:effectLst>
                  <a:outerShdw blurRad="38100" dist="38100" dir="2700000" algn="tl">
                    <a:srgbClr val="FFFFFF"/>
                  </a:outerShdw>
                </a:effectLst>
              </a:rPr>
              <a:t>The result is greater </a:t>
            </a:r>
            <a:r>
              <a:rPr lang="en-US" sz="1800" b="1" i="1" dirty="0">
                <a:solidFill>
                  <a:srgbClr val="0000FF"/>
                </a:solidFill>
                <a:effectLst>
                  <a:outerShdw blurRad="38100" dist="38100" dir="2700000" algn="tl">
                    <a:srgbClr val="000000"/>
                  </a:outerShdw>
                </a:effectLst>
              </a:rPr>
              <a:t>standardization</a:t>
            </a:r>
            <a:r>
              <a:rPr lang="en-US" sz="1800" b="1" dirty="0">
                <a:solidFill>
                  <a:srgbClr val="000000"/>
                </a:solidFill>
                <a:effectLst>
                  <a:outerShdw blurRad="38100" dist="38100" dir="2700000" algn="tl">
                    <a:srgbClr val="FFFFFF"/>
                  </a:outerShdw>
                </a:effectLst>
              </a:rPr>
              <a:t>, less flexibility, in commercial mortgages, especially smaller loans of the type that are most likely to be issued by conduits.</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pPr>
              <a:defRPr/>
            </a:pPr>
            <a:r>
              <a:rPr lang="en-US" smtClean="0"/>
              <a:t>© 2014 OnCourse Learning. All Rights Reserved.</a:t>
            </a:r>
            <a:endParaRPr lang="en-US"/>
          </a:p>
        </p:txBody>
      </p:sp>
      <p:sp>
        <p:nvSpPr>
          <p:cNvPr id="5" name="Slide Number Placeholder 3"/>
          <p:cNvSpPr>
            <a:spLocks noGrp="1"/>
          </p:cNvSpPr>
          <p:nvPr>
            <p:ph type="sldNum" sz="quarter" idx="12"/>
          </p:nvPr>
        </p:nvSpPr>
        <p:spPr/>
        <p:txBody>
          <a:bodyPr/>
          <a:lstStyle/>
          <a:p>
            <a:fld id="{99AE4A52-53C2-489B-B48D-83B874490050}" type="slidenum">
              <a:rPr lang="en-US"/>
              <a:pPr/>
              <a:t>34</a:t>
            </a:fld>
            <a:endParaRPr lang="en-US"/>
          </a:p>
        </p:txBody>
      </p:sp>
      <p:sp>
        <p:nvSpPr>
          <p:cNvPr id="550914" name="Text Box 2"/>
          <p:cNvSpPr txBox="1">
            <a:spLocks noChangeArrowheads="1"/>
          </p:cNvSpPr>
          <p:nvPr/>
        </p:nvSpPr>
        <p:spPr bwMode="auto">
          <a:xfrm>
            <a:off x="381000" y="304800"/>
            <a:ext cx="8077200" cy="366713"/>
          </a:xfrm>
          <a:prstGeom prst="rect">
            <a:avLst/>
          </a:prstGeom>
          <a:noFill/>
          <a:ln w="9525">
            <a:noFill/>
            <a:miter lim="800000"/>
            <a:headEnd/>
            <a:tailEnd/>
          </a:ln>
          <a:effectLst/>
        </p:spPr>
        <p:txBody>
          <a:bodyPr>
            <a:spAutoFit/>
          </a:bodyPr>
          <a:lstStyle/>
          <a:p>
            <a:pPr eaLnBrk="1" hangingPunct="1">
              <a:spcBef>
                <a:spcPct val="50000"/>
              </a:spcBef>
              <a:defRPr/>
            </a:pPr>
            <a:r>
              <a:rPr lang="en-US" sz="1800" b="1" dirty="0">
                <a:solidFill>
                  <a:srgbClr val="000000"/>
                </a:solidFill>
                <a:effectLst>
                  <a:outerShdw blurRad="38100" dist="38100" dir="2700000" algn="tl">
                    <a:srgbClr val="FFFFFF"/>
                  </a:outerShdw>
                </a:effectLst>
              </a:rPr>
              <a:t>Rating CMBS tranches (cont.)…</a:t>
            </a:r>
          </a:p>
        </p:txBody>
      </p:sp>
      <p:sp>
        <p:nvSpPr>
          <p:cNvPr id="550915" name="Text Box 3"/>
          <p:cNvSpPr txBox="1">
            <a:spLocks noChangeArrowheads="1"/>
          </p:cNvSpPr>
          <p:nvPr/>
        </p:nvSpPr>
        <p:spPr bwMode="auto">
          <a:xfrm>
            <a:off x="990600" y="1905000"/>
            <a:ext cx="7315200" cy="3946525"/>
          </a:xfrm>
          <a:prstGeom prst="rect">
            <a:avLst/>
          </a:prstGeom>
          <a:solidFill>
            <a:schemeClr val="bg1"/>
          </a:solidFill>
          <a:ln w="9525">
            <a:solidFill>
              <a:schemeClr val="tx1"/>
            </a:solidFill>
            <a:miter lim="800000"/>
            <a:headEnd/>
            <a:tailEnd/>
          </a:ln>
          <a:effectLst/>
        </p:spPr>
        <p:txBody>
          <a:bodyPr>
            <a:spAutoFit/>
          </a:bodyPr>
          <a:lstStyle/>
          <a:p>
            <a:pPr lvl="2" eaLnBrk="1" hangingPunct="1">
              <a:buFontTx/>
              <a:buChar char="•"/>
              <a:defRPr/>
            </a:pPr>
            <a:r>
              <a:rPr lang="en-US" sz="1800" b="1">
                <a:solidFill>
                  <a:srgbClr val="000000"/>
                </a:solidFill>
                <a:effectLst>
                  <a:outerShdw blurRad="38100" dist="38100" dir="2700000" algn="tl">
                    <a:srgbClr val="C0C0C0"/>
                  </a:outerShdw>
                </a:effectLst>
              </a:rPr>
              <a:t> Overall average LTV ratio &amp; DCR</a:t>
            </a:r>
          </a:p>
          <a:p>
            <a:pPr lvl="2" eaLnBrk="1" hangingPunct="1">
              <a:buFontTx/>
              <a:buChar char="•"/>
              <a:defRPr/>
            </a:pPr>
            <a:r>
              <a:rPr lang="en-US" sz="1800" b="1">
                <a:solidFill>
                  <a:srgbClr val="000000"/>
                </a:solidFill>
                <a:effectLst>
                  <a:outerShdw blurRad="38100" dist="38100" dir="2700000" algn="tl">
                    <a:srgbClr val="C0C0C0"/>
                  </a:outerShdw>
                </a:effectLst>
              </a:rPr>
              <a:t> Dispersion (heterogeneity) in LTV and DCR</a:t>
            </a:r>
          </a:p>
          <a:p>
            <a:pPr lvl="2" eaLnBrk="1" hangingPunct="1">
              <a:buFontTx/>
              <a:buChar char="•"/>
              <a:defRPr/>
            </a:pPr>
            <a:r>
              <a:rPr lang="en-US" sz="1800" b="1">
                <a:solidFill>
                  <a:srgbClr val="000000"/>
                </a:solidFill>
                <a:effectLst>
                  <a:outerShdw blurRad="38100" dist="38100" dir="2700000" algn="tl">
                    <a:srgbClr val="C0C0C0"/>
                  </a:outerShdw>
                </a:effectLst>
              </a:rPr>
              <a:t> Quality of LTV and DCR information</a:t>
            </a:r>
          </a:p>
          <a:p>
            <a:pPr lvl="2" eaLnBrk="1" hangingPunct="1">
              <a:buFontTx/>
              <a:buChar char="•"/>
              <a:defRPr/>
            </a:pPr>
            <a:r>
              <a:rPr lang="en-US" sz="1800" b="1">
                <a:solidFill>
                  <a:srgbClr val="000000"/>
                </a:solidFill>
                <a:effectLst>
                  <a:outerShdw blurRad="38100" dist="38100" dir="2700000" algn="tl">
                    <a:srgbClr val="C0C0C0"/>
                  </a:outerShdw>
                </a:effectLst>
              </a:rPr>
              <a:t> Property types in the pool</a:t>
            </a:r>
          </a:p>
          <a:p>
            <a:pPr lvl="2" eaLnBrk="1" hangingPunct="1">
              <a:buFontTx/>
              <a:buChar char="•"/>
              <a:defRPr/>
            </a:pPr>
            <a:r>
              <a:rPr lang="en-US" sz="1800" b="1">
                <a:solidFill>
                  <a:srgbClr val="000000"/>
                </a:solidFill>
                <a:effectLst>
                  <a:outerShdw blurRad="38100" dist="38100" dir="2700000" algn="tl">
                    <a:srgbClr val="C0C0C0"/>
                  </a:outerShdw>
                </a:effectLst>
              </a:rPr>
              <a:t> Property ages and lease expirations</a:t>
            </a:r>
          </a:p>
          <a:p>
            <a:pPr lvl="2" eaLnBrk="1" hangingPunct="1">
              <a:buFontTx/>
              <a:buChar char="•"/>
              <a:defRPr/>
            </a:pPr>
            <a:r>
              <a:rPr lang="en-US" sz="1800" b="1">
                <a:solidFill>
                  <a:srgbClr val="000000"/>
                </a:solidFill>
                <a:effectLst>
                  <a:outerShdw blurRad="38100" dist="38100" dir="2700000" algn="tl">
                    <a:srgbClr val="C0C0C0"/>
                  </a:outerShdw>
                </a:effectLst>
              </a:rPr>
              <a:t> Geographical location of properties</a:t>
            </a:r>
          </a:p>
          <a:p>
            <a:pPr lvl="2" eaLnBrk="1" hangingPunct="1">
              <a:buFontTx/>
              <a:buChar char="•"/>
              <a:defRPr/>
            </a:pPr>
            <a:r>
              <a:rPr lang="en-US" sz="1800" b="1">
                <a:solidFill>
                  <a:srgbClr val="000000"/>
                </a:solidFill>
                <a:effectLst>
                  <a:outerShdw blurRad="38100" dist="38100" dir="2700000" algn="tl">
                    <a:srgbClr val="C0C0C0"/>
                  </a:outerShdw>
                </a:effectLst>
              </a:rPr>
              <a:t> Loan sizes &amp; total number of loans</a:t>
            </a:r>
          </a:p>
          <a:p>
            <a:pPr lvl="2" eaLnBrk="1" hangingPunct="1">
              <a:buFontTx/>
              <a:buChar char="•"/>
              <a:defRPr/>
            </a:pPr>
            <a:r>
              <a:rPr lang="en-US" sz="1800" b="1">
                <a:solidFill>
                  <a:srgbClr val="000000"/>
                </a:solidFill>
                <a:effectLst>
                  <a:outerShdw blurRad="38100" dist="38100" dir="2700000" algn="tl">
                    <a:srgbClr val="C0C0C0"/>
                  </a:outerShdw>
                </a:effectLst>
              </a:rPr>
              <a:t> Loan maturities</a:t>
            </a:r>
          </a:p>
          <a:p>
            <a:pPr lvl="2" eaLnBrk="1" hangingPunct="1">
              <a:buFontTx/>
              <a:buChar char="•"/>
              <a:defRPr/>
            </a:pPr>
            <a:r>
              <a:rPr lang="en-US" sz="1800" b="1">
                <a:solidFill>
                  <a:srgbClr val="000000"/>
                </a:solidFill>
                <a:effectLst>
                  <a:outerShdw blurRad="38100" dist="38100" dir="2700000" algn="tl">
                    <a:srgbClr val="C0C0C0"/>
                  </a:outerShdw>
                </a:effectLst>
              </a:rPr>
              <a:t> Loan terms (e.g., amortization, floating rates, prepayment, recourse)</a:t>
            </a:r>
          </a:p>
          <a:p>
            <a:pPr lvl="2" eaLnBrk="1" hangingPunct="1">
              <a:buFontTx/>
              <a:buChar char="•"/>
              <a:defRPr/>
            </a:pPr>
            <a:r>
              <a:rPr lang="en-US" sz="1800" b="1">
                <a:solidFill>
                  <a:srgbClr val="000000"/>
                </a:solidFill>
                <a:effectLst>
                  <a:outerShdw blurRad="38100" dist="38100" dir="2700000" algn="tl">
                    <a:srgbClr val="C0C0C0"/>
                  </a:outerShdw>
                </a:effectLst>
              </a:rPr>
              <a:t> Seasoning (age) of the loans</a:t>
            </a:r>
          </a:p>
          <a:p>
            <a:pPr lvl="2" eaLnBrk="1" hangingPunct="1">
              <a:buFontTx/>
              <a:buChar char="•"/>
              <a:defRPr/>
            </a:pPr>
            <a:r>
              <a:rPr lang="en-US" sz="1800" b="1">
                <a:solidFill>
                  <a:srgbClr val="000000"/>
                </a:solidFill>
                <a:effectLst>
                  <a:outerShdw blurRad="38100" dist="38100" dir="2700000" algn="tl">
                    <a:srgbClr val="C0C0C0"/>
                  </a:outerShdw>
                </a:effectLst>
              </a:rPr>
              <a:t> Amount of pool overcollatalization or credit enhancement</a:t>
            </a:r>
          </a:p>
          <a:p>
            <a:pPr lvl="2" eaLnBrk="1" hangingPunct="1">
              <a:buFontTx/>
              <a:buChar char="•"/>
              <a:defRPr/>
            </a:pPr>
            <a:r>
              <a:rPr lang="en-US" sz="1800" b="1">
                <a:solidFill>
                  <a:srgbClr val="000000"/>
                </a:solidFill>
                <a:effectLst>
                  <a:outerShdw blurRad="38100" dist="38100" dir="2700000" algn="tl">
                    <a:srgbClr val="C0C0C0"/>
                  </a:outerShdw>
                </a:effectLst>
              </a:rPr>
              <a:t> Legal structure &amp; servicer relationships</a:t>
            </a:r>
          </a:p>
          <a:p>
            <a:pPr lvl="2" eaLnBrk="1" hangingPunct="1">
              <a:buFontTx/>
              <a:buChar char="•"/>
              <a:defRPr/>
            </a:pPr>
            <a:r>
              <a:rPr lang="en-US" sz="1800" b="1">
                <a:solidFill>
                  <a:srgbClr val="000000"/>
                </a:solidFill>
                <a:effectLst>
                  <a:outerShdw blurRad="38100" dist="38100" dir="2700000" algn="tl">
                    <a:srgbClr val="C0C0C0"/>
                  </a:outerShdw>
                </a:effectLst>
              </a:rPr>
              <a:t> Number of borrowers &amp; cross-collateralization</a:t>
            </a:r>
          </a:p>
        </p:txBody>
      </p:sp>
      <p:sp>
        <p:nvSpPr>
          <p:cNvPr id="550916" name="Text Box 4"/>
          <p:cNvSpPr txBox="1">
            <a:spLocks noChangeArrowheads="1"/>
          </p:cNvSpPr>
          <p:nvPr/>
        </p:nvSpPr>
        <p:spPr bwMode="auto">
          <a:xfrm>
            <a:off x="609600" y="838200"/>
            <a:ext cx="8229600" cy="915988"/>
          </a:xfrm>
          <a:prstGeom prst="rect">
            <a:avLst/>
          </a:prstGeom>
          <a:noFill/>
          <a:ln w="9525">
            <a:noFill/>
            <a:miter lim="800000"/>
            <a:headEnd/>
            <a:tailEnd/>
          </a:ln>
          <a:effectLst/>
        </p:spPr>
        <p:txBody>
          <a:bodyPr>
            <a:spAutoFit/>
          </a:bodyPr>
          <a:lstStyle/>
          <a:p>
            <a:pPr eaLnBrk="1" hangingPunct="1">
              <a:spcBef>
                <a:spcPct val="50000"/>
              </a:spcBef>
              <a:defRPr/>
            </a:pPr>
            <a:r>
              <a:rPr lang="en-US" sz="1800" b="1">
                <a:solidFill>
                  <a:srgbClr val="000000"/>
                </a:solidFill>
                <a:effectLst>
                  <a:outerShdw blurRad="38100" dist="38100" dir="2700000" algn="tl">
                    <a:srgbClr val="FFFFFF"/>
                  </a:outerShdw>
                </a:effectLst>
              </a:rPr>
              <a:t>Variables that can be important in analyzing the credit quality of a mortgage pool and the various tranches that can be carved out of it, in either quantitative or qualitative analysis, include:</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Slide Number Placeholder 1"/>
          <p:cNvSpPr>
            <a:spLocks noGrp="1"/>
          </p:cNvSpPr>
          <p:nvPr>
            <p:ph type="sldNum" sz="quarter" idx="12"/>
          </p:nvPr>
        </p:nvSpPr>
        <p:spPr>
          <a:noFill/>
          <a:ln>
            <a:miter lim="800000"/>
            <a:headEnd/>
            <a:tailEnd/>
          </a:ln>
        </p:spPr>
        <p:txBody>
          <a:bodyPr/>
          <a:lstStyle/>
          <a:p>
            <a:fld id="{85FA2CA0-7DDD-4105-BBD5-29D7374CB713}" type="slidenum">
              <a:rPr lang="en-US"/>
              <a:pPr/>
              <a:t>35</a:t>
            </a:fld>
            <a:endParaRPr lang="en-US"/>
          </a:p>
        </p:txBody>
      </p:sp>
      <p:pic>
        <p:nvPicPr>
          <p:cNvPr id="139267" name="Picture 3"/>
          <p:cNvPicPr>
            <a:picLocks noChangeAspect="1" noChangeArrowheads="1"/>
          </p:cNvPicPr>
          <p:nvPr/>
        </p:nvPicPr>
        <p:blipFill>
          <a:blip r:embed="rId2" cstate="print"/>
          <a:srcRect/>
          <a:stretch>
            <a:fillRect/>
          </a:stretch>
        </p:blipFill>
        <p:spPr bwMode="auto">
          <a:xfrm>
            <a:off x="3581400" y="990600"/>
            <a:ext cx="2066925" cy="4572000"/>
          </a:xfrm>
          <a:prstGeom prst="rect">
            <a:avLst/>
          </a:prstGeom>
          <a:noFill/>
          <a:ln w="9525">
            <a:solidFill>
              <a:schemeClr val="tx1"/>
            </a:solidFill>
            <a:miter lim="800000"/>
            <a:headEnd/>
            <a:tailEnd/>
          </a:ln>
        </p:spPr>
      </p:pic>
      <p:sp>
        <p:nvSpPr>
          <p:cNvPr id="139268" name="TextBox 4"/>
          <p:cNvSpPr txBox="1">
            <a:spLocks noChangeArrowheads="1"/>
          </p:cNvSpPr>
          <p:nvPr/>
        </p:nvSpPr>
        <p:spPr bwMode="auto">
          <a:xfrm>
            <a:off x="457200" y="0"/>
            <a:ext cx="8077200" cy="1200150"/>
          </a:xfrm>
          <a:prstGeom prst="rect">
            <a:avLst/>
          </a:prstGeom>
          <a:noFill/>
          <a:ln w="9525">
            <a:noFill/>
            <a:miter lim="800000"/>
            <a:headEnd/>
            <a:tailEnd/>
          </a:ln>
        </p:spPr>
        <p:txBody>
          <a:bodyPr>
            <a:spAutoFit/>
          </a:bodyPr>
          <a:lstStyle/>
          <a:p>
            <a:pPr eaLnBrk="1" hangingPunct="1"/>
            <a:r>
              <a:rPr lang="en-US" sz="1800">
                <a:solidFill>
                  <a:srgbClr val="FF0000"/>
                </a:solidFill>
                <a:latin typeface="Arial" charset="0"/>
              </a:rPr>
              <a:t>Since the financial crisis, rating agencies now no longer try to claim that a given credit rating for a Structured Finance product (like CMBS) is equivalent to the corresponding rating for Corporate (or muni) bonds. They designate the ratings with a “(sf)” suffix.</a:t>
            </a:r>
          </a:p>
        </p:txBody>
      </p:sp>
      <p:sp>
        <p:nvSpPr>
          <p:cNvPr id="139269" name="TextBox 5"/>
          <p:cNvSpPr txBox="1">
            <a:spLocks noChangeArrowheads="1"/>
          </p:cNvSpPr>
          <p:nvPr/>
        </p:nvSpPr>
        <p:spPr bwMode="auto">
          <a:xfrm>
            <a:off x="457200" y="5657850"/>
            <a:ext cx="8077200" cy="1077218"/>
          </a:xfrm>
          <a:prstGeom prst="rect">
            <a:avLst/>
          </a:prstGeom>
          <a:noFill/>
          <a:ln w="9525">
            <a:noFill/>
            <a:miter lim="800000"/>
            <a:headEnd/>
            <a:tailEnd/>
          </a:ln>
        </p:spPr>
        <p:txBody>
          <a:bodyPr>
            <a:spAutoFit/>
          </a:bodyPr>
          <a:lstStyle/>
          <a:p>
            <a:pPr eaLnBrk="1" hangingPunct="1"/>
            <a:r>
              <a:rPr lang="en-US" sz="1600" dirty="0">
                <a:solidFill>
                  <a:srgbClr val="FF0000"/>
                </a:solidFill>
                <a:latin typeface="Arial" charset="0"/>
              </a:rPr>
              <a:t>In the early days of the </a:t>
            </a:r>
            <a:r>
              <a:rPr lang="en-US" sz="1600" dirty="0" err="1">
                <a:solidFill>
                  <a:srgbClr val="FF0000"/>
                </a:solidFill>
                <a:latin typeface="Arial" charset="0"/>
              </a:rPr>
              <a:t>CMBS</a:t>
            </a:r>
            <a:r>
              <a:rPr lang="en-US" sz="1600" dirty="0">
                <a:solidFill>
                  <a:srgbClr val="FF0000"/>
                </a:solidFill>
                <a:latin typeface="Arial" charset="0"/>
              </a:rPr>
              <a:t> industry (1990s), they probably could not have gotten away with this. The bond </a:t>
            </a:r>
            <a:r>
              <a:rPr lang="en-US" sz="1600" dirty="0" err="1">
                <a:solidFill>
                  <a:srgbClr val="FF0000"/>
                </a:solidFill>
                <a:latin typeface="Arial" charset="0"/>
              </a:rPr>
              <a:t>mkt</a:t>
            </a:r>
            <a:r>
              <a:rPr lang="en-US" sz="1600" dirty="0">
                <a:solidFill>
                  <a:srgbClr val="FF0000"/>
                </a:solidFill>
                <a:latin typeface="Arial" charset="0"/>
              </a:rPr>
              <a:t> needed to “believe” that the ratings meant the same thing as what they were familiar with. But by now, the </a:t>
            </a:r>
            <a:r>
              <a:rPr lang="en-US" sz="1600" dirty="0" err="1">
                <a:solidFill>
                  <a:srgbClr val="FF0000"/>
                </a:solidFill>
                <a:latin typeface="Arial" charset="0"/>
              </a:rPr>
              <a:t>MBS</a:t>
            </a:r>
            <a:r>
              <a:rPr lang="en-US" sz="1600" dirty="0">
                <a:solidFill>
                  <a:srgbClr val="FF0000"/>
                </a:solidFill>
                <a:latin typeface="Arial" charset="0"/>
              </a:rPr>
              <a:t> industry may (</a:t>
            </a:r>
            <a:r>
              <a:rPr lang="en-US" sz="1600" b="1" i="1" u="sng" dirty="0">
                <a:solidFill>
                  <a:srgbClr val="FF0000"/>
                </a:solidFill>
                <a:latin typeface="Arial" charset="0"/>
              </a:rPr>
              <a:t>may</a:t>
            </a:r>
            <a:r>
              <a:rPr lang="en-US" sz="1600" dirty="0">
                <a:solidFill>
                  <a:srgbClr val="FF0000"/>
                </a:solidFill>
                <a:latin typeface="Arial" charset="0"/>
              </a:rPr>
              <a:t>) have enough history that it will work?...</a:t>
            </a:r>
          </a:p>
        </p:txBody>
      </p:sp>
      <p:sp>
        <p:nvSpPr>
          <p:cNvPr id="6" name="Footer Placeholder 5"/>
          <p:cNvSpPr>
            <a:spLocks noGrp="1"/>
          </p:cNvSpPr>
          <p:nvPr>
            <p:ph type="ftr" sz="quarter" idx="11"/>
          </p:nvPr>
        </p:nvSpPr>
        <p:spPr/>
        <p:txBody>
          <a:bodyPr/>
          <a:lstStyle/>
          <a:p>
            <a:pPr>
              <a:defRPr/>
            </a:pPr>
            <a:r>
              <a:rPr lang="en-US" smtClean="0"/>
              <a:t>© 2014 OnCourse Learning. All Rights Reserved.</a:t>
            </a:r>
            <a:endParaRPr lang="en-US"/>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pPr>
              <a:defRPr/>
            </a:pPr>
            <a:r>
              <a:rPr lang="en-US" sz="2800" dirty="0" smtClean="0"/>
              <a:t>20.3.2 Credit Rating, Market Yields, &amp; CMBS Structure</a:t>
            </a:r>
            <a:endParaRPr lang="en-US" sz="2800" dirty="0"/>
          </a:p>
        </p:txBody>
      </p:sp>
      <p:sp>
        <p:nvSpPr>
          <p:cNvPr id="140291" name="Content Placeholder 2"/>
          <p:cNvSpPr>
            <a:spLocks noGrp="1"/>
          </p:cNvSpPr>
          <p:nvPr>
            <p:ph idx="1"/>
          </p:nvPr>
        </p:nvSpPr>
        <p:spPr/>
        <p:txBody>
          <a:bodyPr/>
          <a:lstStyle/>
          <a:p>
            <a:r>
              <a:rPr lang="en-US" sz="2000" smtClean="0">
                <a:latin typeface="Arial Unicode MS" pitchFamily="34" charset="-128"/>
                <a:ea typeface="Arial Unicode MS" pitchFamily="34" charset="-128"/>
                <a:cs typeface="Arial Unicode MS" pitchFamily="34" charset="-128"/>
              </a:rPr>
              <a:t>Rating agencies (Moody’s, Fitch, S&amp;P, Morningstar, etc…) develop “models” that they use (&amp; make available to issuers) to determine amount of subordination required for each rating in each issue (considering mortg pool characteristics).</a:t>
            </a:r>
          </a:p>
          <a:p>
            <a:r>
              <a:rPr lang="en-US" sz="2000" smtClean="0">
                <a:latin typeface="Arial Unicode MS" pitchFamily="34" charset="-128"/>
                <a:ea typeface="Arial Unicode MS" pitchFamily="34" charset="-128"/>
                <a:cs typeface="Arial Unicode MS" pitchFamily="34" charset="-128"/>
              </a:rPr>
              <a:t>More lenient the model (lower subord requirements) </a:t>
            </a:r>
            <a:r>
              <a:rPr lang="en-US" sz="2000" smtClean="0">
                <a:latin typeface="Arial Unicode MS" pitchFamily="34" charset="-128"/>
                <a:ea typeface="Arial Unicode MS" pitchFamily="34" charset="-128"/>
                <a:cs typeface="Arial Unicode MS" pitchFamily="34" charset="-128"/>
                <a:sym typeface="Wingdings" pitchFamily="2" charset="2"/>
              </a:rPr>
              <a:t> More profit for securities issuer. Hence, pressure on rating agency. However…</a:t>
            </a:r>
          </a:p>
          <a:p>
            <a:r>
              <a:rPr lang="en-US" sz="2000" smtClean="0">
                <a:latin typeface="Arial Unicode MS" pitchFamily="34" charset="-128"/>
                <a:ea typeface="Arial Unicode MS" pitchFamily="34" charset="-128"/>
                <a:cs typeface="Arial Unicode MS" pitchFamily="34" charset="-128"/>
                <a:sym typeface="Wingdings" pitchFamily="2" charset="2"/>
              </a:rPr>
              <a:t>Model too lenient  Investors lose confidence in rating, discount price willing to pay for securities, drive up mkt yield on the issue, reduces profitability and undercuts viability of entire industry. Result:</a:t>
            </a:r>
          </a:p>
          <a:p>
            <a:r>
              <a:rPr lang="en-US" sz="2000" smtClean="0">
                <a:latin typeface="Arial Unicode MS" pitchFamily="34" charset="-128"/>
                <a:ea typeface="Arial Unicode MS" pitchFamily="34" charset="-128"/>
                <a:cs typeface="Arial Unicode MS" pitchFamily="34" charset="-128"/>
                <a:sym typeface="Wingdings" pitchFamily="2" charset="2"/>
              </a:rPr>
              <a:t> Trade-off. Balancing act.</a:t>
            </a:r>
            <a:endParaRPr lang="en-US" sz="2000" smtClean="0">
              <a:latin typeface="Arial Unicode MS" pitchFamily="34" charset="-128"/>
              <a:ea typeface="Arial Unicode MS" pitchFamily="34" charset="-128"/>
              <a:cs typeface="Arial Unicode MS" pitchFamily="34" charset="-128"/>
            </a:endParaRPr>
          </a:p>
        </p:txBody>
      </p:sp>
      <p:sp>
        <p:nvSpPr>
          <p:cNvPr id="4" name="Slide Number Placeholder 3"/>
          <p:cNvSpPr>
            <a:spLocks noGrp="1"/>
          </p:cNvSpPr>
          <p:nvPr>
            <p:ph type="sldNum" sz="quarter" idx="12"/>
          </p:nvPr>
        </p:nvSpPr>
        <p:spPr/>
        <p:txBody>
          <a:bodyPr/>
          <a:lstStyle/>
          <a:p>
            <a:fld id="{BE2EE7B0-3F58-4064-A6B1-2C77F4CA9B2A}" type="slidenum">
              <a:rPr lang="en-US" smtClean="0"/>
              <a:pPr/>
              <a:t>36</a:t>
            </a:fld>
            <a:endParaRPr lang="en-US"/>
          </a:p>
        </p:txBody>
      </p:sp>
      <p:sp>
        <p:nvSpPr>
          <p:cNvPr id="5" name="Footer Placeholder 4"/>
          <p:cNvSpPr>
            <a:spLocks noGrp="1"/>
          </p:cNvSpPr>
          <p:nvPr>
            <p:ph type="ftr" sz="quarter" idx="11"/>
          </p:nvPr>
        </p:nvSpPr>
        <p:spPr/>
        <p:txBody>
          <a:bodyPr/>
          <a:lstStyle/>
          <a:p>
            <a:pPr>
              <a:defRPr/>
            </a:pPr>
            <a:r>
              <a:rPr lang="en-US" smtClean="0"/>
              <a:t>© 2014 OnCourse Learning. All Rights Reserved.</a:t>
            </a:r>
            <a:endParaRPr lang="en-US"/>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11" name="Footer Placeholder 10"/>
          <p:cNvSpPr>
            <a:spLocks noGrp="1"/>
          </p:cNvSpPr>
          <p:nvPr>
            <p:ph type="ftr" sz="quarter" idx="11"/>
          </p:nvPr>
        </p:nvSpPr>
        <p:spPr/>
        <p:txBody>
          <a:bodyPr/>
          <a:lstStyle/>
          <a:p>
            <a:pPr>
              <a:defRPr/>
            </a:pPr>
            <a:r>
              <a:rPr lang="en-US" smtClean="0"/>
              <a:t>© 2014 OnCourse Learning. All Rights Reserved.</a:t>
            </a:r>
            <a:endParaRPr lang="en-US"/>
          </a:p>
        </p:txBody>
      </p:sp>
      <p:sp>
        <p:nvSpPr>
          <p:cNvPr id="5" name="Slide Number Placeholder 3"/>
          <p:cNvSpPr>
            <a:spLocks noGrp="1"/>
          </p:cNvSpPr>
          <p:nvPr>
            <p:ph type="sldNum" sz="quarter" idx="12"/>
          </p:nvPr>
        </p:nvSpPr>
        <p:spPr/>
        <p:txBody>
          <a:bodyPr/>
          <a:lstStyle/>
          <a:p>
            <a:fld id="{5C14AAE4-32F0-48A4-B4E3-C51C8CC32BDE}" type="slidenum">
              <a:rPr lang="en-US"/>
              <a:pPr/>
              <a:t>37</a:t>
            </a:fld>
            <a:endParaRPr lang="en-US"/>
          </a:p>
        </p:txBody>
      </p:sp>
      <p:sp>
        <p:nvSpPr>
          <p:cNvPr id="141315" name="Rectangle 2"/>
          <p:cNvSpPr>
            <a:spLocks noChangeArrowheads="1"/>
          </p:cNvSpPr>
          <p:nvPr/>
        </p:nvSpPr>
        <p:spPr bwMode="auto">
          <a:xfrm>
            <a:off x="533400" y="2667000"/>
            <a:ext cx="8229600" cy="1695450"/>
          </a:xfrm>
          <a:prstGeom prst="rect">
            <a:avLst/>
          </a:prstGeom>
          <a:noFill/>
          <a:ln w="9525">
            <a:noFill/>
            <a:miter lim="800000"/>
            <a:headEnd/>
            <a:tailEnd/>
          </a:ln>
        </p:spPr>
        <p:txBody>
          <a:bodyPr>
            <a:spAutoFit/>
          </a:bodyPr>
          <a:lstStyle/>
          <a:p>
            <a:pPr algn="ctr" eaLnBrk="1" hangingPunct="1"/>
            <a:r>
              <a:rPr lang="en-US" sz="2000" b="1">
                <a:solidFill>
                  <a:srgbClr val="0000FF"/>
                </a:solidFill>
              </a:rPr>
              <a:t>Value at issuance as CMBS:</a:t>
            </a:r>
          </a:p>
          <a:p>
            <a:pPr eaLnBrk="1" hangingPunct="1">
              <a:spcBef>
                <a:spcPts val="500"/>
              </a:spcBef>
            </a:pPr>
            <a:r>
              <a:rPr lang="en-US" sz="2000">
                <a:solidFill>
                  <a:srgbClr val="0000FF"/>
                </a:solidFill>
                <a:latin typeface="Arial" charset="0"/>
              </a:rPr>
              <a:t>The present value (mkt value) of each tranche (class of bonds) is determined by discounting the contractual cash flows to maturity of the bonds back to PV using the </a:t>
            </a:r>
            <a:r>
              <a:rPr lang="en-US" sz="2000" b="1">
                <a:solidFill>
                  <a:srgbClr val="0000FF"/>
                </a:solidFill>
                <a:latin typeface="Arial" charset="0"/>
              </a:rPr>
              <a:t>market</a:t>
            </a:r>
            <a:r>
              <a:rPr lang="en-US" sz="2000">
                <a:solidFill>
                  <a:srgbClr val="0000FF"/>
                </a:solidFill>
                <a:latin typeface="Arial" charset="0"/>
              </a:rPr>
              <a:t> yield-to-maturity (“YTM” or just “yield” for short) as the discount rate:</a:t>
            </a:r>
          </a:p>
        </p:txBody>
      </p:sp>
      <p:pic>
        <p:nvPicPr>
          <p:cNvPr id="141316" name="Picture 8"/>
          <p:cNvPicPr>
            <a:picLocks noChangeAspect="1" noChangeArrowheads="1"/>
          </p:cNvPicPr>
          <p:nvPr/>
        </p:nvPicPr>
        <p:blipFill>
          <a:blip r:embed="rId4" cstate="print"/>
          <a:srcRect/>
          <a:stretch>
            <a:fillRect/>
          </a:stretch>
        </p:blipFill>
        <p:spPr bwMode="auto">
          <a:xfrm>
            <a:off x="228600" y="685800"/>
            <a:ext cx="8686800" cy="1816100"/>
          </a:xfrm>
          <a:prstGeom prst="rect">
            <a:avLst/>
          </a:prstGeom>
          <a:solidFill>
            <a:schemeClr val="bg1"/>
          </a:solidFill>
          <a:ln w="9525">
            <a:noFill/>
            <a:miter lim="800000"/>
            <a:headEnd/>
            <a:tailEnd/>
          </a:ln>
        </p:spPr>
      </p:pic>
      <p:graphicFrame>
        <p:nvGraphicFramePr>
          <p:cNvPr id="141317" name="Object 5"/>
          <p:cNvGraphicFramePr>
            <a:graphicFrameLocks noChangeAspect="1"/>
          </p:cNvGraphicFramePr>
          <p:nvPr/>
        </p:nvGraphicFramePr>
        <p:xfrm>
          <a:off x="533400" y="4419600"/>
          <a:ext cx="2693988" cy="609600"/>
        </p:xfrm>
        <a:graphic>
          <a:graphicData uri="http://schemas.openxmlformats.org/presentationml/2006/ole">
            <p:oleObj spid="_x0000_s141317" name="Equation" r:id="rId5" imgW="1739900" imgH="393700" progId="Equation.3">
              <p:embed/>
            </p:oleObj>
          </a:graphicData>
        </a:graphic>
      </p:graphicFrame>
      <p:graphicFrame>
        <p:nvGraphicFramePr>
          <p:cNvPr id="141318" name="Object 3"/>
          <p:cNvGraphicFramePr>
            <a:graphicFrameLocks noChangeAspect="1"/>
          </p:cNvGraphicFramePr>
          <p:nvPr/>
        </p:nvGraphicFramePr>
        <p:xfrm>
          <a:off x="3352800" y="4419600"/>
          <a:ext cx="2576513" cy="609600"/>
        </p:xfrm>
        <a:graphic>
          <a:graphicData uri="http://schemas.openxmlformats.org/presentationml/2006/ole">
            <p:oleObj spid="_x0000_s141318" name="Equation" r:id="rId6" imgW="1663700" imgH="393700" progId="Equation.3">
              <p:embed/>
            </p:oleObj>
          </a:graphicData>
        </a:graphic>
      </p:graphicFrame>
      <p:graphicFrame>
        <p:nvGraphicFramePr>
          <p:cNvPr id="141319" name="Object 4"/>
          <p:cNvGraphicFramePr>
            <a:graphicFrameLocks noChangeAspect="1"/>
          </p:cNvGraphicFramePr>
          <p:nvPr/>
        </p:nvGraphicFramePr>
        <p:xfrm>
          <a:off x="6070600" y="4419600"/>
          <a:ext cx="2438400" cy="609600"/>
        </p:xfrm>
        <a:graphic>
          <a:graphicData uri="http://schemas.openxmlformats.org/presentationml/2006/ole">
            <p:oleObj spid="_x0000_s141319" name="Equation" r:id="rId7" imgW="1574800" imgH="393700" progId="Equation.3">
              <p:embed/>
            </p:oleObj>
          </a:graphicData>
        </a:graphic>
      </p:graphicFrame>
      <p:sp>
        <p:nvSpPr>
          <p:cNvPr id="141320" name="TextBox 8"/>
          <p:cNvSpPr txBox="1">
            <a:spLocks noChangeArrowheads="1"/>
          </p:cNvSpPr>
          <p:nvPr/>
        </p:nvSpPr>
        <p:spPr bwMode="auto">
          <a:xfrm>
            <a:off x="152400" y="0"/>
            <a:ext cx="8991600" cy="646113"/>
          </a:xfrm>
          <a:prstGeom prst="rect">
            <a:avLst/>
          </a:prstGeom>
          <a:noFill/>
          <a:ln w="9525">
            <a:noFill/>
            <a:miter lim="800000"/>
            <a:headEnd/>
            <a:tailEnd/>
          </a:ln>
        </p:spPr>
        <p:txBody>
          <a:bodyPr>
            <a:spAutoFit/>
          </a:bodyPr>
          <a:lstStyle/>
          <a:p>
            <a:pPr eaLnBrk="1" hangingPunct="1"/>
            <a:r>
              <a:rPr lang="en-US" sz="1800">
                <a:solidFill>
                  <a:srgbClr val="FF0000"/>
                </a:solidFill>
                <a:latin typeface="Arial" charset="0"/>
              </a:rPr>
              <a:t>Back to our simple numerical example. Recall how the CMBS bonds are valued in the market…</a:t>
            </a:r>
          </a:p>
        </p:txBody>
      </p:sp>
      <p:sp>
        <p:nvSpPr>
          <p:cNvPr id="141321" name="Rectangle 2"/>
          <p:cNvSpPr>
            <a:spLocks noChangeArrowheads="1"/>
          </p:cNvSpPr>
          <p:nvPr/>
        </p:nvSpPr>
        <p:spPr bwMode="auto">
          <a:xfrm>
            <a:off x="609600" y="5181600"/>
            <a:ext cx="8229600" cy="1016000"/>
          </a:xfrm>
          <a:prstGeom prst="rect">
            <a:avLst/>
          </a:prstGeom>
          <a:noFill/>
          <a:ln w="9525">
            <a:noFill/>
            <a:miter lim="800000"/>
            <a:headEnd/>
            <a:tailEnd/>
          </a:ln>
        </p:spPr>
        <p:txBody>
          <a:bodyPr>
            <a:spAutoFit/>
          </a:bodyPr>
          <a:lstStyle/>
          <a:p>
            <a:pPr eaLnBrk="1" hangingPunct="1"/>
            <a:r>
              <a:rPr lang="en-US" sz="2000">
                <a:solidFill>
                  <a:srgbClr val="0000FF"/>
                </a:solidFill>
                <a:latin typeface="Arial" charset="0"/>
              </a:rPr>
              <a:t>Example, in the case of Bond B, its </a:t>
            </a:r>
            <a:r>
              <a:rPr lang="en-US" sz="2000" b="1">
                <a:solidFill>
                  <a:srgbClr val="0000FF"/>
                </a:solidFill>
                <a:latin typeface="Arial" charset="0"/>
              </a:rPr>
              <a:t>price</a:t>
            </a:r>
            <a:r>
              <a:rPr lang="en-US" sz="2000">
                <a:solidFill>
                  <a:srgbClr val="0000FF"/>
                </a:solidFill>
                <a:latin typeface="Arial" charset="0"/>
              </a:rPr>
              <a:t> (mkt value) is </a:t>
            </a:r>
            <a:r>
              <a:rPr lang="en-US" sz="2000" b="1" i="1">
                <a:solidFill>
                  <a:srgbClr val="0000FF"/>
                </a:solidFill>
                <a:latin typeface="Arial" charset="0"/>
              </a:rPr>
              <a:t>less than</a:t>
            </a:r>
            <a:r>
              <a:rPr lang="en-US" sz="2000" b="1">
                <a:solidFill>
                  <a:srgbClr val="0000FF"/>
                </a:solidFill>
                <a:latin typeface="Arial" charset="0"/>
              </a:rPr>
              <a:t> </a:t>
            </a:r>
            <a:r>
              <a:rPr lang="en-US" sz="2000">
                <a:solidFill>
                  <a:srgbClr val="0000FF"/>
                </a:solidFill>
                <a:latin typeface="Arial" charset="0"/>
              </a:rPr>
              <a:t>its par value ($24.15 &lt; $25). This reflects (implies) its </a:t>
            </a:r>
            <a:r>
              <a:rPr lang="en-US" sz="2000" b="1">
                <a:solidFill>
                  <a:srgbClr val="0000FF"/>
                </a:solidFill>
                <a:latin typeface="Arial" charset="0"/>
              </a:rPr>
              <a:t>YTM</a:t>
            </a:r>
            <a:r>
              <a:rPr lang="en-US" sz="2000">
                <a:solidFill>
                  <a:srgbClr val="0000FF"/>
                </a:solidFill>
                <a:latin typeface="Arial" charset="0"/>
              </a:rPr>
              <a:t> is </a:t>
            </a:r>
            <a:r>
              <a:rPr lang="en-US" sz="2000" b="1" i="1">
                <a:solidFill>
                  <a:srgbClr val="0000FF"/>
                </a:solidFill>
                <a:latin typeface="Arial" charset="0"/>
              </a:rPr>
              <a:t>greater than</a:t>
            </a:r>
            <a:r>
              <a:rPr lang="en-US" sz="2000" b="1">
                <a:solidFill>
                  <a:srgbClr val="0000FF"/>
                </a:solidFill>
                <a:latin typeface="Arial" charset="0"/>
              </a:rPr>
              <a:t> </a:t>
            </a:r>
            <a:r>
              <a:rPr lang="en-US" sz="2000">
                <a:solidFill>
                  <a:srgbClr val="0000FF"/>
                </a:solidFill>
                <a:latin typeface="Arial" charset="0"/>
              </a:rPr>
              <a:t>its coupon interest rate (12% &gt; 10%).</a:t>
            </a:r>
          </a:p>
        </p:txBody>
      </p:sp>
      <p:sp>
        <p:nvSpPr>
          <p:cNvPr id="10" name="Rectangle 9"/>
          <p:cNvSpPr/>
          <p:nvPr/>
        </p:nvSpPr>
        <p:spPr bwMode="auto">
          <a:xfrm>
            <a:off x="228600" y="701675"/>
            <a:ext cx="1143000" cy="228600"/>
          </a:xfrm>
          <a:prstGeom prst="rect">
            <a:avLst/>
          </a:prstGeom>
          <a:solidFill>
            <a:schemeClr val="bg1"/>
          </a:solidFill>
          <a:ln w="9525" cap="flat" cmpd="sng" algn="ctr">
            <a:noFill/>
            <a:prstDash val="solid"/>
            <a:round/>
            <a:headEnd type="none" w="med" len="med"/>
            <a:tailEnd type="none" w="med" len="med"/>
          </a:ln>
          <a:effectLst/>
        </p:spPr>
        <p:txBody>
          <a:bodyPr/>
          <a:lstStyle/>
          <a:p>
            <a:pPr eaLnBrk="1" hangingPunct="1">
              <a:defRPr/>
            </a:pPr>
            <a:endParaRPr lang="en-US" sz="2000" b="1" i="1">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15" name="Footer Placeholder 14"/>
          <p:cNvSpPr>
            <a:spLocks noGrp="1"/>
          </p:cNvSpPr>
          <p:nvPr>
            <p:ph type="ftr" sz="quarter" idx="11"/>
          </p:nvPr>
        </p:nvSpPr>
        <p:spPr/>
        <p:txBody>
          <a:bodyPr/>
          <a:lstStyle/>
          <a:p>
            <a:pPr>
              <a:defRPr/>
            </a:pPr>
            <a:r>
              <a:rPr lang="en-US" smtClean="0"/>
              <a:t>© 2014 OnCourse Learning. All Rights Reserved.</a:t>
            </a:r>
            <a:endParaRPr lang="en-US"/>
          </a:p>
        </p:txBody>
      </p:sp>
      <p:sp>
        <p:nvSpPr>
          <p:cNvPr id="5" name="Slide Number Placeholder 3"/>
          <p:cNvSpPr>
            <a:spLocks noGrp="1"/>
          </p:cNvSpPr>
          <p:nvPr>
            <p:ph type="sldNum" sz="quarter" idx="12"/>
          </p:nvPr>
        </p:nvSpPr>
        <p:spPr/>
        <p:txBody>
          <a:bodyPr/>
          <a:lstStyle/>
          <a:p>
            <a:fld id="{93400FD4-26E5-4494-8BF9-641890CD681C}" type="slidenum">
              <a:rPr lang="en-US"/>
              <a:pPr/>
              <a:t>38</a:t>
            </a:fld>
            <a:endParaRPr lang="en-US"/>
          </a:p>
        </p:txBody>
      </p:sp>
      <p:sp>
        <p:nvSpPr>
          <p:cNvPr id="143363" name="Rectangle 2"/>
          <p:cNvSpPr>
            <a:spLocks noChangeArrowheads="1"/>
          </p:cNvSpPr>
          <p:nvPr/>
        </p:nvSpPr>
        <p:spPr bwMode="auto">
          <a:xfrm>
            <a:off x="533400" y="2449513"/>
            <a:ext cx="8229600" cy="1016000"/>
          </a:xfrm>
          <a:prstGeom prst="rect">
            <a:avLst/>
          </a:prstGeom>
          <a:noFill/>
          <a:ln w="9525">
            <a:noFill/>
            <a:miter lim="800000"/>
            <a:headEnd/>
            <a:tailEnd/>
          </a:ln>
        </p:spPr>
        <p:txBody>
          <a:bodyPr>
            <a:spAutoFit/>
          </a:bodyPr>
          <a:lstStyle/>
          <a:p>
            <a:pPr algn="ctr" eaLnBrk="1" hangingPunct="1"/>
            <a:r>
              <a:rPr lang="en-US" sz="2000" b="1">
                <a:solidFill>
                  <a:srgbClr val="0000FF"/>
                </a:solidFill>
              </a:rPr>
              <a:t>Value at issuance as CMBS:</a:t>
            </a:r>
          </a:p>
          <a:p>
            <a:pPr algn="ctr" eaLnBrk="1" hangingPunct="1"/>
            <a:r>
              <a:rPr lang="en-US" sz="2000" b="1">
                <a:solidFill>
                  <a:srgbClr val="0000FF"/>
                </a:solidFill>
              </a:rPr>
              <a:t>$101.32 vs 100.97: “A” Tranche $80&gt;$75, “X” Tranche $2&gt;$1.82, more than makes up for: “B” Tranche $19.32&lt;$24.15.</a:t>
            </a:r>
          </a:p>
        </p:txBody>
      </p:sp>
      <p:graphicFrame>
        <p:nvGraphicFramePr>
          <p:cNvPr id="143364" name="Object 5"/>
          <p:cNvGraphicFramePr>
            <a:graphicFrameLocks noChangeAspect="1"/>
          </p:cNvGraphicFramePr>
          <p:nvPr/>
        </p:nvGraphicFramePr>
        <p:xfrm>
          <a:off x="568325" y="3440113"/>
          <a:ext cx="2673350" cy="609600"/>
        </p:xfrm>
        <a:graphic>
          <a:graphicData uri="http://schemas.openxmlformats.org/presentationml/2006/ole">
            <p:oleObj spid="_x0000_s143364" name="Equation" r:id="rId4" imgW="1726451" imgH="393529" progId="Equation.3">
              <p:embed/>
            </p:oleObj>
          </a:graphicData>
        </a:graphic>
      </p:graphicFrame>
      <p:graphicFrame>
        <p:nvGraphicFramePr>
          <p:cNvPr id="143365" name="Object 3"/>
          <p:cNvGraphicFramePr>
            <a:graphicFrameLocks noChangeAspect="1"/>
          </p:cNvGraphicFramePr>
          <p:nvPr/>
        </p:nvGraphicFramePr>
        <p:xfrm>
          <a:off x="3378200" y="3440113"/>
          <a:ext cx="2576513" cy="609600"/>
        </p:xfrm>
        <a:graphic>
          <a:graphicData uri="http://schemas.openxmlformats.org/presentationml/2006/ole">
            <p:oleObj spid="_x0000_s143365" name="Equation" r:id="rId5" imgW="1663700" imgH="393700" progId="Equation.3">
              <p:embed/>
            </p:oleObj>
          </a:graphicData>
        </a:graphic>
      </p:graphicFrame>
      <p:graphicFrame>
        <p:nvGraphicFramePr>
          <p:cNvPr id="143366" name="Object 4"/>
          <p:cNvGraphicFramePr>
            <a:graphicFrameLocks noChangeAspect="1"/>
          </p:cNvGraphicFramePr>
          <p:nvPr/>
        </p:nvGraphicFramePr>
        <p:xfrm>
          <a:off x="6096000" y="3440113"/>
          <a:ext cx="2438400" cy="609600"/>
        </p:xfrm>
        <a:graphic>
          <a:graphicData uri="http://schemas.openxmlformats.org/presentationml/2006/ole">
            <p:oleObj spid="_x0000_s143366" name="Equation" r:id="rId6" imgW="1574800" imgH="393700" progId="Equation.3">
              <p:embed/>
            </p:oleObj>
          </a:graphicData>
        </a:graphic>
      </p:graphicFrame>
      <p:sp>
        <p:nvSpPr>
          <p:cNvPr id="143367" name="TextBox 8"/>
          <p:cNvSpPr txBox="1">
            <a:spLocks noChangeArrowheads="1"/>
          </p:cNvSpPr>
          <p:nvPr/>
        </p:nvSpPr>
        <p:spPr bwMode="auto">
          <a:xfrm>
            <a:off x="152400" y="0"/>
            <a:ext cx="8991600" cy="646113"/>
          </a:xfrm>
          <a:prstGeom prst="rect">
            <a:avLst/>
          </a:prstGeom>
          <a:noFill/>
          <a:ln w="9525">
            <a:noFill/>
            <a:miter lim="800000"/>
            <a:headEnd/>
            <a:tailEnd/>
          </a:ln>
        </p:spPr>
        <p:txBody>
          <a:bodyPr>
            <a:spAutoFit/>
          </a:bodyPr>
          <a:lstStyle/>
          <a:p>
            <a:pPr eaLnBrk="1" hangingPunct="1"/>
            <a:r>
              <a:rPr lang="en-US" sz="1800">
                <a:solidFill>
                  <a:srgbClr val="FF0000"/>
                </a:solidFill>
                <a:latin typeface="Arial" charset="0"/>
              </a:rPr>
              <a:t>Suppose we could have had just 20% credit support (subord.) and </a:t>
            </a:r>
            <a:r>
              <a:rPr lang="en-US" sz="1800" u="sng">
                <a:solidFill>
                  <a:srgbClr val="FF0000"/>
                </a:solidFill>
                <a:latin typeface="Arial" charset="0"/>
              </a:rPr>
              <a:t>STILL GET SAME YIELDS</a:t>
            </a:r>
            <a:r>
              <a:rPr lang="en-US" sz="1800">
                <a:solidFill>
                  <a:srgbClr val="FF0000"/>
                </a:solidFill>
                <a:latin typeface="Arial" charset="0"/>
              </a:rPr>
              <a:t>…</a:t>
            </a:r>
          </a:p>
        </p:txBody>
      </p:sp>
      <p:sp>
        <p:nvSpPr>
          <p:cNvPr id="143368" name="Rectangle 2"/>
          <p:cNvSpPr>
            <a:spLocks noChangeArrowheads="1"/>
          </p:cNvSpPr>
          <p:nvPr/>
        </p:nvSpPr>
        <p:spPr bwMode="auto">
          <a:xfrm>
            <a:off x="609600" y="4887913"/>
            <a:ext cx="8229600" cy="1200329"/>
          </a:xfrm>
          <a:prstGeom prst="rect">
            <a:avLst/>
          </a:prstGeom>
          <a:noFill/>
          <a:ln w="9525">
            <a:noFill/>
            <a:miter lim="800000"/>
            <a:headEnd/>
            <a:tailEnd/>
          </a:ln>
        </p:spPr>
        <p:txBody>
          <a:bodyPr>
            <a:spAutoFit/>
          </a:bodyPr>
          <a:lstStyle/>
          <a:p>
            <a:pPr eaLnBrk="1" hangingPunct="1"/>
            <a:r>
              <a:rPr lang="en-US" sz="1800" dirty="0">
                <a:solidFill>
                  <a:srgbClr val="0000FF"/>
                </a:solidFill>
                <a:latin typeface="Arial" charset="0"/>
              </a:rPr>
              <a:t>Less subordination makes more $$$ for issuers in two ways: More bonds sold @ par instead of @ discount to par, &amp; more IO bonds available to sell, </a:t>
            </a:r>
            <a:r>
              <a:rPr lang="en-US" sz="1800" i="1" u="sng" dirty="0">
                <a:solidFill>
                  <a:srgbClr val="0000FF"/>
                </a:solidFill>
                <a:latin typeface="Arial" charset="0"/>
              </a:rPr>
              <a:t>provided</a:t>
            </a:r>
            <a:r>
              <a:rPr lang="en-US" sz="1800" dirty="0">
                <a:solidFill>
                  <a:srgbClr val="0000FF"/>
                </a:solidFill>
                <a:latin typeface="Arial" charset="0"/>
              </a:rPr>
              <a:t> the bond </a:t>
            </a:r>
            <a:r>
              <a:rPr lang="en-US" sz="1800" dirty="0" err="1">
                <a:solidFill>
                  <a:srgbClr val="0000FF"/>
                </a:solidFill>
                <a:latin typeface="Arial" charset="0"/>
              </a:rPr>
              <a:t>mkt</a:t>
            </a:r>
            <a:r>
              <a:rPr lang="en-US" sz="1800" dirty="0">
                <a:solidFill>
                  <a:srgbClr val="0000FF"/>
                </a:solidFill>
                <a:latin typeface="Arial" charset="0"/>
              </a:rPr>
              <a:t> yields (</a:t>
            </a:r>
            <a:r>
              <a:rPr lang="en-US" sz="1800" dirty="0" err="1">
                <a:solidFill>
                  <a:srgbClr val="0000FF"/>
                </a:solidFill>
                <a:latin typeface="Arial" charset="0"/>
              </a:rPr>
              <a:t>YTM</a:t>
            </a:r>
            <a:r>
              <a:rPr lang="en-US" sz="1800" dirty="0">
                <a:solidFill>
                  <a:srgbClr val="0000FF"/>
                </a:solidFill>
                <a:latin typeface="Arial" charset="0"/>
              </a:rPr>
              <a:t> here) don’t deteriorate (maintain spreads to swaps or Treasuries): i.e., provided the </a:t>
            </a:r>
            <a:r>
              <a:rPr lang="en-US" sz="1800" dirty="0" err="1">
                <a:solidFill>
                  <a:srgbClr val="0000FF"/>
                </a:solidFill>
                <a:latin typeface="Arial" charset="0"/>
              </a:rPr>
              <a:t>mkt</a:t>
            </a:r>
            <a:r>
              <a:rPr lang="en-US" sz="1800" dirty="0">
                <a:solidFill>
                  <a:srgbClr val="0000FF"/>
                </a:solidFill>
                <a:latin typeface="Arial" charset="0"/>
              </a:rPr>
              <a:t> “believes” the credit ratings.</a:t>
            </a:r>
          </a:p>
        </p:txBody>
      </p:sp>
      <p:pic>
        <p:nvPicPr>
          <p:cNvPr id="143369" name="Picture 5"/>
          <p:cNvPicPr>
            <a:picLocks noChangeAspect="1" noChangeArrowheads="1"/>
          </p:cNvPicPr>
          <p:nvPr/>
        </p:nvPicPr>
        <p:blipFill>
          <a:blip r:embed="rId7" cstate="print"/>
          <a:srcRect/>
          <a:stretch>
            <a:fillRect/>
          </a:stretch>
        </p:blipFill>
        <p:spPr bwMode="auto">
          <a:xfrm>
            <a:off x="228600" y="646113"/>
            <a:ext cx="8686800" cy="1828800"/>
          </a:xfrm>
          <a:prstGeom prst="rect">
            <a:avLst/>
          </a:prstGeom>
          <a:solidFill>
            <a:schemeClr val="bg1"/>
          </a:solidFill>
          <a:ln w="9525">
            <a:noFill/>
            <a:miter lim="800000"/>
            <a:headEnd/>
            <a:tailEnd/>
          </a:ln>
        </p:spPr>
      </p:pic>
      <p:graphicFrame>
        <p:nvGraphicFramePr>
          <p:cNvPr id="143370" name="Object 6"/>
          <p:cNvGraphicFramePr>
            <a:graphicFrameLocks noChangeAspect="1"/>
          </p:cNvGraphicFramePr>
          <p:nvPr/>
        </p:nvGraphicFramePr>
        <p:xfrm>
          <a:off x="533400" y="4202113"/>
          <a:ext cx="2693988" cy="609600"/>
        </p:xfrm>
        <a:graphic>
          <a:graphicData uri="http://schemas.openxmlformats.org/presentationml/2006/ole">
            <p:oleObj spid="_x0000_s143370" name="Equation" r:id="rId8" imgW="1739900" imgH="393700" progId="Equation.3">
              <p:embed/>
            </p:oleObj>
          </a:graphicData>
        </a:graphic>
      </p:graphicFrame>
      <p:graphicFrame>
        <p:nvGraphicFramePr>
          <p:cNvPr id="143371" name="Object 7"/>
          <p:cNvGraphicFramePr>
            <a:graphicFrameLocks noChangeAspect="1"/>
          </p:cNvGraphicFramePr>
          <p:nvPr/>
        </p:nvGraphicFramePr>
        <p:xfrm>
          <a:off x="3352800" y="4202113"/>
          <a:ext cx="2576513" cy="609600"/>
        </p:xfrm>
        <a:graphic>
          <a:graphicData uri="http://schemas.openxmlformats.org/presentationml/2006/ole">
            <p:oleObj spid="_x0000_s143371" name="Equation" r:id="rId9" imgW="1663700" imgH="393700" progId="Equation.3">
              <p:embed/>
            </p:oleObj>
          </a:graphicData>
        </a:graphic>
      </p:graphicFrame>
      <p:graphicFrame>
        <p:nvGraphicFramePr>
          <p:cNvPr id="143372" name="Object 8"/>
          <p:cNvGraphicFramePr>
            <a:graphicFrameLocks noChangeAspect="1"/>
          </p:cNvGraphicFramePr>
          <p:nvPr/>
        </p:nvGraphicFramePr>
        <p:xfrm>
          <a:off x="6070600" y="4202113"/>
          <a:ext cx="2438400" cy="609600"/>
        </p:xfrm>
        <a:graphic>
          <a:graphicData uri="http://schemas.openxmlformats.org/presentationml/2006/ole">
            <p:oleObj spid="_x0000_s143372" name="Equation" r:id="rId10" imgW="1574800" imgH="393700" progId="Equation.3">
              <p:embed/>
            </p:oleObj>
          </a:graphicData>
        </a:graphic>
      </p:graphicFrame>
      <p:sp>
        <p:nvSpPr>
          <p:cNvPr id="143373" name="TextBox 13"/>
          <p:cNvSpPr txBox="1">
            <a:spLocks noChangeArrowheads="1"/>
          </p:cNvSpPr>
          <p:nvPr/>
        </p:nvSpPr>
        <p:spPr bwMode="auto">
          <a:xfrm>
            <a:off x="0" y="6172200"/>
            <a:ext cx="8991600" cy="338137"/>
          </a:xfrm>
          <a:prstGeom prst="rect">
            <a:avLst/>
          </a:prstGeom>
          <a:noFill/>
          <a:ln w="9525">
            <a:noFill/>
            <a:miter lim="800000"/>
            <a:headEnd/>
            <a:tailEnd/>
          </a:ln>
        </p:spPr>
        <p:txBody>
          <a:bodyPr>
            <a:spAutoFit/>
          </a:bodyPr>
          <a:lstStyle/>
          <a:p>
            <a:pPr algn="ctr" eaLnBrk="1" hangingPunct="1"/>
            <a:r>
              <a:rPr lang="en-US" sz="1600" dirty="0">
                <a:solidFill>
                  <a:srgbClr val="FF0000"/>
                </a:solidFill>
                <a:latin typeface="Arial" charset="0"/>
                <a:sym typeface="Wingdings" pitchFamily="2" charset="2"/>
              </a:rPr>
              <a:t></a:t>
            </a:r>
            <a:r>
              <a:rPr lang="en-US" sz="1600" dirty="0">
                <a:solidFill>
                  <a:srgbClr val="FF0000"/>
                </a:solidFill>
                <a:latin typeface="Arial" charset="0"/>
              </a:rPr>
              <a:t>Pressure on rating agencies to be more lenient, allowing less subordination for same rating.</a:t>
            </a:r>
          </a:p>
        </p:txBody>
      </p:sp>
      <p:sp>
        <p:nvSpPr>
          <p:cNvPr id="14" name="Rectangle 13"/>
          <p:cNvSpPr/>
          <p:nvPr/>
        </p:nvSpPr>
        <p:spPr bwMode="auto">
          <a:xfrm>
            <a:off x="228600" y="701675"/>
            <a:ext cx="1143000" cy="228600"/>
          </a:xfrm>
          <a:prstGeom prst="rect">
            <a:avLst/>
          </a:prstGeom>
          <a:solidFill>
            <a:schemeClr val="bg1"/>
          </a:solidFill>
          <a:ln w="9525" cap="flat" cmpd="sng" algn="ctr">
            <a:noFill/>
            <a:prstDash val="solid"/>
            <a:round/>
            <a:headEnd type="none" w="med" len="med"/>
            <a:tailEnd type="none" w="med" len="med"/>
          </a:ln>
          <a:effectLst/>
        </p:spPr>
        <p:txBody>
          <a:bodyPr/>
          <a:lstStyle/>
          <a:p>
            <a:pPr eaLnBrk="1" hangingPunct="1">
              <a:defRPr/>
            </a:pPr>
            <a:endParaRPr lang="en-US" sz="2000" b="1" i="1">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pPr>
              <a:defRPr/>
            </a:pPr>
            <a:r>
              <a:rPr lang="en-US" sz="3200" dirty="0" smtClean="0"/>
              <a:t>20.4 Lessons from the Financial Crisis</a:t>
            </a:r>
            <a:endParaRPr lang="en-US" sz="3200" dirty="0"/>
          </a:p>
        </p:txBody>
      </p:sp>
      <p:sp>
        <p:nvSpPr>
          <p:cNvPr id="145411" name="Content Placeholder 2"/>
          <p:cNvSpPr>
            <a:spLocks noGrp="1"/>
          </p:cNvSpPr>
          <p:nvPr>
            <p:ph idx="1"/>
          </p:nvPr>
        </p:nvSpPr>
        <p:spPr/>
        <p:txBody>
          <a:bodyPr/>
          <a:lstStyle/>
          <a:p>
            <a:r>
              <a:rPr lang="en-US" sz="2800" dirty="0" smtClean="0"/>
              <a:t>The bond market isn’t always right! (not perfectly efficient &amp; rational, can herd and bubble, beware the credit cycle).</a:t>
            </a:r>
          </a:p>
          <a:p>
            <a:r>
              <a:rPr lang="en-US" sz="2800" dirty="0" smtClean="0"/>
              <a:t>Rating agencies are only human (&amp; they are an element </a:t>
            </a:r>
            <a:r>
              <a:rPr lang="en-US" sz="2800" i="1" u="sng" dirty="0" smtClean="0"/>
              <a:t>within</a:t>
            </a:r>
            <a:r>
              <a:rPr lang="en-US" sz="2800" dirty="0" smtClean="0"/>
              <a:t> the bond </a:t>
            </a:r>
            <a:r>
              <a:rPr lang="en-US" sz="2800" dirty="0" err="1" smtClean="0"/>
              <a:t>mkt</a:t>
            </a:r>
            <a:r>
              <a:rPr lang="en-US" sz="2800" dirty="0" smtClean="0"/>
              <a:t> industry).</a:t>
            </a:r>
          </a:p>
          <a:p>
            <a:r>
              <a:rPr lang="en-US" sz="2800" dirty="0" smtClean="0"/>
              <a:t>Systemic risk can take down sectors that in themselves may not be so egregious.</a:t>
            </a:r>
          </a:p>
          <a:p>
            <a:r>
              <a:rPr lang="en-US" sz="2800" dirty="0" smtClean="0"/>
              <a:t>Complexity is dangerous.</a:t>
            </a:r>
          </a:p>
          <a:p>
            <a:r>
              <a:rPr lang="en-US" sz="2800" dirty="0" smtClean="0"/>
              <a:t>Moral hazard (lack of “skin in the game”) can cause dangerous behavior. (Can be exacerbated by adverse selection.)</a:t>
            </a:r>
          </a:p>
        </p:txBody>
      </p:sp>
      <p:sp>
        <p:nvSpPr>
          <p:cNvPr id="5" name="Footer Placeholder 4"/>
          <p:cNvSpPr>
            <a:spLocks noGrp="1"/>
          </p:cNvSpPr>
          <p:nvPr>
            <p:ph type="ftr" sz="quarter" idx="11"/>
          </p:nvPr>
        </p:nvSpPr>
        <p:spPr/>
        <p:txBody>
          <a:bodyPr/>
          <a:lstStyle/>
          <a:p>
            <a:pPr>
              <a:defRPr/>
            </a:pPr>
            <a:r>
              <a:rPr lang="en-US" dirty="0" smtClean="0"/>
              <a:t>© 2014 OnCourse Learning. All Rights Reserved.</a:t>
            </a:r>
            <a:endParaRPr lang="en-US" dirty="0"/>
          </a:p>
        </p:txBody>
      </p:sp>
      <p:sp>
        <p:nvSpPr>
          <p:cNvPr id="4" name="Slide Number Placeholder 3"/>
          <p:cNvSpPr>
            <a:spLocks noGrp="1"/>
          </p:cNvSpPr>
          <p:nvPr>
            <p:ph type="sldNum" sz="quarter" idx="12"/>
          </p:nvPr>
        </p:nvSpPr>
        <p:spPr/>
        <p:txBody>
          <a:bodyPr/>
          <a:lstStyle/>
          <a:p>
            <a:fld id="{BE2EE7B0-3F58-4064-A6B1-2C77F4CA9B2A}" type="slidenum">
              <a:rPr lang="en-US" smtClean="0"/>
              <a:pPr/>
              <a:t>39</a:t>
            </a:fld>
            <a:endParaRPr lang="en-US"/>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7458" name="Picture 2"/>
          <p:cNvPicPr>
            <a:picLocks noChangeAspect="1"/>
          </p:cNvPicPr>
          <p:nvPr/>
        </p:nvPicPr>
        <p:blipFill>
          <a:blip r:embed="rId2" cstate="print"/>
          <a:srcRect/>
          <a:stretch>
            <a:fillRect/>
          </a:stretch>
        </p:blipFill>
        <p:spPr bwMode="auto">
          <a:xfrm>
            <a:off x="482600" y="914400"/>
            <a:ext cx="8178800" cy="5521325"/>
          </a:xfrm>
          <a:prstGeom prst="rect">
            <a:avLst/>
          </a:prstGeom>
          <a:noFill/>
          <a:ln w="9525">
            <a:noFill/>
            <a:miter lim="800000"/>
            <a:headEnd/>
            <a:tailEnd/>
          </a:ln>
        </p:spPr>
      </p:pic>
      <p:sp>
        <p:nvSpPr>
          <p:cNvPr id="4" name="Title 1"/>
          <p:cNvSpPr txBox="1">
            <a:spLocks/>
          </p:cNvSpPr>
          <p:nvPr/>
        </p:nvSpPr>
        <p:spPr>
          <a:xfrm>
            <a:off x="228600" y="6350"/>
            <a:ext cx="8686800" cy="831850"/>
          </a:xfrm>
          <a:prstGeom prst="rect">
            <a:avLst/>
          </a:prstGeom>
        </p:spPr>
        <p:txBody>
          <a:bodyPr/>
          <a:lstStyle>
            <a:lvl1pPr algn="ctr" rtl="0" eaLnBrk="0" fontAlgn="base" hangingPunct="0">
              <a:spcBef>
                <a:spcPct val="0"/>
              </a:spcBef>
              <a:spcAft>
                <a:spcPct val="0"/>
              </a:spcAft>
              <a:defRPr sz="4400" kern="1200">
                <a:solidFill>
                  <a:schemeClr val="tx2"/>
                </a:solidFill>
                <a:effectLst>
                  <a:outerShdw blurRad="38100" dist="38100" dir="2700000" algn="tl">
                    <a:srgbClr val="FFFFFF"/>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2pPr>
            <a:lvl3pPr algn="ctr" rtl="0" eaLnBrk="0" fontAlgn="base" hangingPunct="0">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3pPr>
            <a:lvl4pPr algn="ctr" rtl="0" eaLnBrk="0" fontAlgn="base" hangingPunct="0">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4pPr>
            <a:lvl5pPr algn="ctr" rtl="0" eaLnBrk="0" fontAlgn="base" hangingPunct="0">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5pPr>
            <a:lvl6pPr marL="457200" algn="ctr" rtl="0" fontAlgn="base">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6pPr>
            <a:lvl7pPr marL="914400" algn="ctr" rtl="0" fontAlgn="base">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7pPr>
            <a:lvl8pPr marL="1371600" algn="ctr" rtl="0" fontAlgn="base">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8pPr>
            <a:lvl9pPr marL="1828800" algn="ctr" rtl="0" fontAlgn="base">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9pPr>
          </a:lstStyle>
          <a:p>
            <a:pPr>
              <a:defRPr/>
            </a:pPr>
            <a:r>
              <a:rPr lang="en-US" sz="2400" dirty="0" smtClean="0"/>
              <a:t>The Credit </a:t>
            </a:r>
            <a:r>
              <a:rPr lang="en-US" sz="2400" dirty="0"/>
              <a:t>C</a:t>
            </a:r>
            <a:r>
              <a:rPr lang="en-US" sz="2400" dirty="0" smtClean="0"/>
              <a:t>ycle: Capital Flow Helped Push Up Asset Prices in 1980s &amp; 2000s…</a:t>
            </a:r>
            <a:endParaRPr lang="en-US" sz="2400" dirty="0"/>
          </a:p>
        </p:txBody>
      </p:sp>
      <p:sp>
        <p:nvSpPr>
          <p:cNvPr id="5" name="Slide Number Placeholder 4"/>
          <p:cNvSpPr>
            <a:spLocks noGrp="1"/>
          </p:cNvSpPr>
          <p:nvPr>
            <p:ph type="sldNum" sz="quarter" idx="12"/>
          </p:nvPr>
        </p:nvSpPr>
        <p:spPr/>
        <p:txBody>
          <a:bodyPr/>
          <a:lstStyle/>
          <a:p>
            <a:fld id="{48A99278-0183-414C-88A9-7F7A59B915A5}" type="slidenum">
              <a:rPr lang="en-US" smtClean="0"/>
              <a:pPr/>
              <a:t>40</a:t>
            </a:fld>
            <a:endParaRPr lang="en-US"/>
          </a:p>
        </p:txBody>
      </p:sp>
      <p:sp>
        <p:nvSpPr>
          <p:cNvPr id="6" name="Footer Placeholder 5"/>
          <p:cNvSpPr>
            <a:spLocks noGrp="1"/>
          </p:cNvSpPr>
          <p:nvPr>
            <p:ph type="ftr" sz="quarter" idx="11"/>
          </p:nvPr>
        </p:nvSpPr>
        <p:spPr/>
        <p:txBody>
          <a:bodyPr/>
          <a:lstStyle/>
          <a:p>
            <a:pPr>
              <a:defRPr/>
            </a:pPr>
            <a:r>
              <a:rPr lang="en-US" smtClean="0"/>
              <a:t>© 2014 OnCourse Learning. All Rights Reserved.</a:t>
            </a:r>
            <a:endParaRPr lang="en-US"/>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8482" name="Picture 1"/>
          <p:cNvPicPr>
            <a:picLocks noChangeAspect="1"/>
          </p:cNvPicPr>
          <p:nvPr/>
        </p:nvPicPr>
        <p:blipFill>
          <a:blip r:embed="rId2" cstate="print"/>
          <a:srcRect/>
          <a:stretch>
            <a:fillRect/>
          </a:stretch>
        </p:blipFill>
        <p:spPr bwMode="auto">
          <a:xfrm>
            <a:off x="685800" y="517525"/>
            <a:ext cx="7772400" cy="5247589"/>
          </a:xfrm>
          <a:prstGeom prst="rect">
            <a:avLst/>
          </a:prstGeom>
          <a:noFill/>
          <a:ln w="9525">
            <a:noFill/>
            <a:miter lim="800000"/>
            <a:headEnd/>
            <a:tailEnd/>
          </a:ln>
        </p:spPr>
      </p:pic>
      <p:sp>
        <p:nvSpPr>
          <p:cNvPr id="3" name="Title 1"/>
          <p:cNvSpPr txBox="1">
            <a:spLocks/>
          </p:cNvSpPr>
          <p:nvPr/>
        </p:nvSpPr>
        <p:spPr>
          <a:xfrm>
            <a:off x="228600" y="6350"/>
            <a:ext cx="8686800" cy="831850"/>
          </a:xfrm>
          <a:prstGeom prst="rect">
            <a:avLst/>
          </a:prstGeom>
        </p:spPr>
        <p:txBody>
          <a:bodyPr/>
          <a:lstStyle>
            <a:lvl1pPr algn="ctr" rtl="0" eaLnBrk="0" fontAlgn="base" hangingPunct="0">
              <a:spcBef>
                <a:spcPct val="0"/>
              </a:spcBef>
              <a:spcAft>
                <a:spcPct val="0"/>
              </a:spcAft>
              <a:defRPr sz="4400" kern="1200">
                <a:solidFill>
                  <a:schemeClr val="tx2"/>
                </a:solidFill>
                <a:effectLst>
                  <a:outerShdw blurRad="38100" dist="38100" dir="2700000" algn="tl">
                    <a:srgbClr val="FFFFFF"/>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2pPr>
            <a:lvl3pPr algn="ctr" rtl="0" eaLnBrk="0" fontAlgn="base" hangingPunct="0">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3pPr>
            <a:lvl4pPr algn="ctr" rtl="0" eaLnBrk="0" fontAlgn="base" hangingPunct="0">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4pPr>
            <a:lvl5pPr algn="ctr" rtl="0" eaLnBrk="0" fontAlgn="base" hangingPunct="0">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5pPr>
            <a:lvl6pPr marL="457200" algn="ctr" rtl="0" fontAlgn="base">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6pPr>
            <a:lvl7pPr marL="914400" algn="ctr" rtl="0" fontAlgn="base">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7pPr>
            <a:lvl8pPr marL="1371600" algn="ctr" rtl="0" fontAlgn="base">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8pPr>
            <a:lvl9pPr marL="1828800" algn="ctr" rtl="0" fontAlgn="base">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9pPr>
          </a:lstStyle>
          <a:p>
            <a:pPr>
              <a:defRPr/>
            </a:pPr>
            <a:r>
              <a:rPr lang="en-US" sz="2400" dirty="0" smtClean="0"/>
              <a:t>During the 2000s a major part of the credit cycle was CMBS…</a:t>
            </a:r>
            <a:endParaRPr lang="en-US" sz="2400" dirty="0"/>
          </a:p>
        </p:txBody>
      </p:sp>
      <p:sp>
        <p:nvSpPr>
          <p:cNvPr id="4" name="Title 1"/>
          <p:cNvSpPr txBox="1">
            <a:spLocks/>
          </p:cNvSpPr>
          <p:nvPr/>
        </p:nvSpPr>
        <p:spPr>
          <a:xfrm>
            <a:off x="249238" y="5797550"/>
            <a:ext cx="8686800" cy="831850"/>
          </a:xfrm>
          <a:prstGeom prst="rect">
            <a:avLst/>
          </a:prstGeom>
        </p:spPr>
        <p:txBody>
          <a:bodyPr/>
          <a:lstStyle>
            <a:lvl1pPr algn="ctr" rtl="0" eaLnBrk="0" fontAlgn="base" hangingPunct="0">
              <a:spcBef>
                <a:spcPct val="0"/>
              </a:spcBef>
              <a:spcAft>
                <a:spcPct val="0"/>
              </a:spcAft>
              <a:defRPr sz="4400" kern="1200">
                <a:solidFill>
                  <a:schemeClr val="tx2"/>
                </a:solidFill>
                <a:effectLst>
                  <a:outerShdw blurRad="38100" dist="38100" dir="2700000" algn="tl">
                    <a:srgbClr val="FFFFFF"/>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2pPr>
            <a:lvl3pPr algn="ctr" rtl="0" eaLnBrk="0" fontAlgn="base" hangingPunct="0">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3pPr>
            <a:lvl4pPr algn="ctr" rtl="0" eaLnBrk="0" fontAlgn="base" hangingPunct="0">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4pPr>
            <a:lvl5pPr algn="ctr" rtl="0" eaLnBrk="0" fontAlgn="base" hangingPunct="0">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5pPr>
            <a:lvl6pPr marL="457200" algn="ctr" rtl="0" fontAlgn="base">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6pPr>
            <a:lvl7pPr marL="914400" algn="ctr" rtl="0" fontAlgn="base">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7pPr>
            <a:lvl8pPr marL="1371600" algn="ctr" rtl="0" fontAlgn="base">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8pPr>
            <a:lvl9pPr marL="1828800" algn="ctr" rtl="0" fontAlgn="base">
              <a:spcBef>
                <a:spcPct val="0"/>
              </a:spcBef>
              <a:spcAft>
                <a:spcPct val="0"/>
              </a:spcAft>
              <a:defRPr sz="4400">
                <a:solidFill>
                  <a:schemeClr val="tx2"/>
                </a:solidFill>
                <a:effectLst>
                  <a:outerShdw blurRad="38100" dist="38100" dir="2700000" algn="tl">
                    <a:srgbClr val="FFFFFF"/>
                  </a:outerShdw>
                </a:effectLst>
                <a:latin typeface="Arial" panose="020B0604020202090204" pitchFamily="34" charset="0"/>
              </a:defRPr>
            </a:lvl9pPr>
          </a:lstStyle>
          <a:p>
            <a:pPr algn="l">
              <a:defRPr/>
            </a:pPr>
            <a:r>
              <a:rPr lang="en-US" sz="2000" dirty="0" smtClean="0"/>
              <a:t>CMBS accounted for up to half of all CRE credit (more than half of permanent debt) during peak bubble period.</a:t>
            </a:r>
            <a:endParaRPr lang="en-US" sz="2000" dirty="0"/>
          </a:p>
        </p:txBody>
      </p:sp>
      <p:sp>
        <p:nvSpPr>
          <p:cNvPr id="5" name="Slide Number Placeholder 4"/>
          <p:cNvSpPr>
            <a:spLocks noGrp="1"/>
          </p:cNvSpPr>
          <p:nvPr>
            <p:ph type="sldNum" sz="quarter" idx="12"/>
          </p:nvPr>
        </p:nvSpPr>
        <p:spPr/>
        <p:txBody>
          <a:bodyPr/>
          <a:lstStyle/>
          <a:p>
            <a:fld id="{48A99278-0183-414C-88A9-7F7A59B915A5}" type="slidenum">
              <a:rPr lang="en-US" smtClean="0"/>
              <a:pPr/>
              <a:t>41</a:t>
            </a:fld>
            <a:endParaRPr lang="en-US"/>
          </a:p>
        </p:txBody>
      </p:sp>
      <p:sp>
        <p:nvSpPr>
          <p:cNvPr id="6" name="Footer Placeholder 5"/>
          <p:cNvSpPr>
            <a:spLocks noGrp="1"/>
          </p:cNvSpPr>
          <p:nvPr>
            <p:ph type="ftr" sz="quarter" idx="11"/>
          </p:nvPr>
        </p:nvSpPr>
        <p:spPr/>
        <p:txBody>
          <a:bodyPr/>
          <a:lstStyle/>
          <a:p>
            <a:pPr>
              <a:defRPr/>
            </a:pPr>
            <a:r>
              <a:rPr lang="en-US" smtClean="0"/>
              <a:t>© 2014 OnCourse Learning. All Rights Reserved.</a:t>
            </a:r>
            <a:endParaRPr lang="en-US"/>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1554" name="Picture 3"/>
          <p:cNvPicPr>
            <a:picLocks noChangeAspect="1"/>
          </p:cNvPicPr>
          <p:nvPr/>
        </p:nvPicPr>
        <p:blipFill>
          <a:blip r:embed="rId2" cstate="print"/>
          <a:srcRect/>
          <a:stretch>
            <a:fillRect/>
          </a:stretch>
        </p:blipFill>
        <p:spPr bwMode="auto">
          <a:xfrm>
            <a:off x="561975" y="990600"/>
            <a:ext cx="7894638" cy="4800600"/>
          </a:xfrm>
          <a:prstGeom prst="rect">
            <a:avLst/>
          </a:prstGeom>
          <a:noFill/>
          <a:ln w="9525">
            <a:noFill/>
            <a:miter lim="800000"/>
            <a:headEnd/>
            <a:tailEnd/>
          </a:ln>
        </p:spPr>
      </p:pic>
      <p:sp>
        <p:nvSpPr>
          <p:cNvPr id="5" name="TextBox 4"/>
          <p:cNvSpPr txBox="1"/>
          <p:nvPr/>
        </p:nvSpPr>
        <p:spPr>
          <a:xfrm>
            <a:off x="304800" y="76200"/>
            <a:ext cx="8382000" cy="830263"/>
          </a:xfrm>
          <a:prstGeom prst="rect">
            <a:avLst/>
          </a:prstGeom>
          <a:noFill/>
        </p:spPr>
        <p:txBody>
          <a:bodyPr>
            <a:spAutoFit/>
          </a:bodyPr>
          <a:lstStyle/>
          <a:p>
            <a:pPr algn="ctr">
              <a:defRPr/>
            </a:pPr>
            <a:r>
              <a:rPr lang="en-US" sz="2400" dirty="0">
                <a:latin typeface="+mj-lt"/>
              </a:rPr>
              <a:t>Exhibit 20-7: History of CMBS Subordination Levels, </a:t>
            </a:r>
          </a:p>
          <a:p>
            <a:pPr algn="ctr">
              <a:defRPr/>
            </a:pPr>
            <a:r>
              <a:rPr lang="en-US" sz="2400" dirty="0">
                <a:latin typeface="+mj-lt"/>
              </a:rPr>
              <a:t>1995-2008 (pre-crisis)</a:t>
            </a:r>
          </a:p>
        </p:txBody>
      </p:sp>
      <p:sp>
        <p:nvSpPr>
          <p:cNvPr id="4" name="Rectangle 3"/>
          <p:cNvSpPr txBox="1">
            <a:spLocks noChangeArrowheads="1"/>
          </p:cNvSpPr>
          <p:nvPr/>
        </p:nvSpPr>
        <p:spPr>
          <a:xfrm>
            <a:off x="561975" y="5943600"/>
            <a:ext cx="7772400" cy="457200"/>
          </a:xfrm>
          <a:prstGeom prst="rect">
            <a:avLst/>
          </a:prstGeom>
          <a:solidFill>
            <a:srgbClr val="FFFF00"/>
          </a:solidFill>
        </p:spPr>
        <p:txBody>
          <a:bodyPr/>
          <a:lstStyle/>
          <a:p>
            <a:pPr algn="ctr" eaLnBrk="1" hangingPunct="1">
              <a:defRPr/>
            </a:pPr>
            <a:r>
              <a:rPr lang="en-US" sz="2400" b="1" i="1" kern="0" dirty="0">
                <a:solidFill>
                  <a:srgbClr val="FF0000"/>
                </a:solidFill>
                <a:latin typeface="Arial"/>
                <a:ea typeface="+mj-ea"/>
                <a:cs typeface="+mj-cs"/>
              </a:rPr>
              <a:t>What should these have been?...</a:t>
            </a:r>
          </a:p>
          <a:p>
            <a:pPr algn="ctr" eaLnBrk="1" hangingPunct="1">
              <a:defRPr/>
            </a:pPr>
            <a:endParaRPr lang="en-US" sz="2400" b="1" i="1" kern="0" dirty="0">
              <a:solidFill>
                <a:srgbClr val="FF0000"/>
              </a:solidFill>
              <a:latin typeface="Arial"/>
              <a:ea typeface="+mj-ea"/>
              <a:cs typeface="+mj-cs"/>
            </a:endParaRPr>
          </a:p>
        </p:txBody>
      </p:sp>
      <p:sp>
        <p:nvSpPr>
          <p:cNvPr id="6" name="Slide Number Placeholder 5"/>
          <p:cNvSpPr>
            <a:spLocks noGrp="1"/>
          </p:cNvSpPr>
          <p:nvPr>
            <p:ph type="sldNum" sz="quarter" idx="12"/>
          </p:nvPr>
        </p:nvSpPr>
        <p:spPr/>
        <p:txBody>
          <a:bodyPr/>
          <a:lstStyle/>
          <a:p>
            <a:fld id="{48A99278-0183-414C-88A9-7F7A59B915A5}" type="slidenum">
              <a:rPr lang="en-US" smtClean="0"/>
              <a:pPr/>
              <a:t>42</a:t>
            </a:fld>
            <a:endParaRPr lang="en-US"/>
          </a:p>
        </p:txBody>
      </p:sp>
      <p:sp>
        <p:nvSpPr>
          <p:cNvPr id="7" name="Footer Placeholder 6"/>
          <p:cNvSpPr>
            <a:spLocks noGrp="1"/>
          </p:cNvSpPr>
          <p:nvPr>
            <p:ph type="ftr" sz="quarter" idx="11"/>
          </p:nvPr>
        </p:nvSpPr>
        <p:spPr/>
        <p:txBody>
          <a:bodyPr/>
          <a:lstStyle/>
          <a:p>
            <a:pPr>
              <a:defRPr/>
            </a:pPr>
            <a:r>
              <a:rPr lang="en-US" smtClean="0"/>
              <a:t>© 2014 OnCourse Learning. All Rights Reserved.</a:t>
            </a:r>
            <a:endParaRPr lang="en-US"/>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a:defRPr/>
            </a:pPr>
            <a:r>
              <a:rPr lang="en-US" smtClean="0"/>
              <a:t>© 2014 OnCourse Learning. All Rights Reserved.</a:t>
            </a:r>
            <a:endParaRPr lang="en-US"/>
          </a:p>
        </p:txBody>
      </p:sp>
      <p:sp>
        <p:nvSpPr>
          <p:cNvPr id="2" name="Slide Number Placeholder 1"/>
          <p:cNvSpPr>
            <a:spLocks noGrp="1"/>
          </p:cNvSpPr>
          <p:nvPr>
            <p:ph type="sldNum" sz="quarter" idx="12"/>
          </p:nvPr>
        </p:nvSpPr>
        <p:spPr/>
        <p:txBody>
          <a:bodyPr/>
          <a:lstStyle/>
          <a:p>
            <a:fld id="{B88B31EC-FDCA-4BA3-B3E3-741CA51671D6}" type="slidenum">
              <a:rPr lang="en-US"/>
              <a:pPr/>
              <a:t>43</a:t>
            </a:fld>
            <a:endParaRPr lang="en-US"/>
          </a:p>
        </p:txBody>
      </p:sp>
      <p:sp>
        <p:nvSpPr>
          <p:cNvPr id="3" name="Rectangle 2"/>
          <p:cNvSpPr txBox="1">
            <a:spLocks noChangeArrowheads="1"/>
          </p:cNvSpPr>
          <p:nvPr/>
        </p:nvSpPr>
        <p:spPr>
          <a:xfrm>
            <a:off x="457200" y="228600"/>
            <a:ext cx="8305800" cy="6400800"/>
          </a:xfrm>
          <a:prstGeom prst="rect">
            <a:avLst/>
          </a:prstGeom>
        </p:spPr>
        <p:txBody>
          <a:bodyPr/>
          <a:lstStyle/>
          <a:p>
            <a:pPr eaLnBrk="1" hangingPunct="1">
              <a:defRPr/>
            </a:pPr>
            <a:r>
              <a:rPr lang="en-US" sz="1800" kern="0" dirty="0">
                <a:solidFill>
                  <a:srgbClr val="000000"/>
                </a:solidFill>
                <a:latin typeface="Arial"/>
                <a:ea typeface="+mj-ea"/>
                <a:cs typeface="+mj-cs"/>
              </a:rPr>
              <a:t>Roughly consistent with this, the credit rating agencies suggested that in CMBS deals:</a:t>
            </a:r>
          </a:p>
          <a:p>
            <a:pPr lvl="2" eaLnBrk="1" hangingPunct="1">
              <a:buFont typeface="Arial" pitchFamily="34" charset="0"/>
              <a:buChar char="•"/>
              <a:defRPr/>
            </a:pPr>
            <a:r>
              <a:rPr lang="en-US" sz="1800" kern="0" dirty="0">
                <a:solidFill>
                  <a:srgbClr val="000000"/>
                </a:solidFill>
                <a:latin typeface="Arial"/>
                <a:ea typeface="+mj-ea"/>
                <a:cs typeface="+mj-cs"/>
              </a:rPr>
              <a:t> BBB- tranche should be protected against the “average” commercial mortgage lifetime losses, which, based on available ACLI history was approximately:</a:t>
            </a:r>
          </a:p>
          <a:p>
            <a:pPr lvl="4" eaLnBrk="1" hangingPunct="1">
              <a:buFont typeface="Arial" pitchFamily="34" charset="0"/>
              <a:buChar char="•"/>
              <a:defRPr/>
            </a:pPr>
            <a:r>
              <a:rPr lang="en-US" sz="1800" kern="0" dirty="0">
                <a:solidFill>
                  <a:srgbClr val="000000"/>
                </a:solidFill>
                <a:latin typeface="Arial"/>
                <a:ea typeface="+mj-ea"/>
                <a:cs typeface="+mj-cs"/>
              </a:rPr>
              <a:t> 15% default probability X 33% loss severity</a:t>
            </a:r>
          </a:p>
          <a:p>
            <a:pPr lvl="4" eaLnBrk="1" hangingPunct="1">
              <a:buFont typeface="Arial" pitchFamily="34" charset="0"/>
              <a:buChar char="•"/>
              <a:defRPr/>
            </a:pPr>
            <a:r>
              <a:rPr lang="en-US" sz="1800" kern="0" dirty="0">
                <a:solidFill>
                  <a:srgbClr val="000000"/>
                </a:solidFill>
                <a:latin typeface="Arial"/>
                <a:ea typeface="+mj-ea"/>
                <a:cs typeface="+mj-cs"/>
              </a:rPr>
              <a:t> = 5% expected loss</a:t>
            </a:r>
          </a:p>
          <a:p>
            <a:pPr lvl="2" eaLnBrk="1" hangingPunct="1">
              <a:buFont typeface="Arial" pitchFamily="34" charset="0"/>
              <a:buChar char="•"/>
              <a:defRPr/>
            </a:pPr>
            <a:r>
              <a:rPr lang="en-US" sz="1800" kern="0" dirty="0">
                <a:solidFill>
                  <a:srgbClr val="000000"/>
                </a:solidFill>
                <a:latin typeface="Arial"/>
                <a:ea typeface="+mj-ea"/>
                <a:cs typeface="+mj-cs"/>
              </a:rPr>
              <a:t> AA tranche should be protected against the “worst case” (1986 ACLI loan cohort performance):</a:t>
            </a:r>
          </a:p>
          <a:p>
            <a:pPr lvl="4" eaLnBrk="1" hangingPunct="1">
              <a:buFont typeface="Arial" pitchFamily="34" charset="0"/>
              <a:buChar char="•"/>
              <a:defRPr/>
            </a:pPr>
            <a:r>
              <a:rPr lang="en-US" sz="1800" kern="0" dirty="0">
                <a:solidFill>
                  <a:srgbClr val="000000"/>
                </a:solidFill>
                <a:latin typeface="Arial"/>
                <a:ea typeface="+mj-ea"/>
                <a:cs typeface="+mj-cs"/>
              </a:rPr>
              <a:t> 28% default rate X 43% loss severity</a:t>
            </a:r>
          </a:p>
          <a:p>
            <a:pPr lvl="4" eaLnBrk="1" hangingPunct="1">
              <a:buFont typeface="Arial" pitchFamily="34" charset="0"/>
              <a:buChar char="•"/>
              <a:defRPr/>
            </a:pPr>
            <a:r>
              <a:rPr lang="en-US" sz="1800" kern="0" dirty="0">
                <a:solidFill>
                  <a:srgbClr val="000000"/>
                </a:solidFill>
                <a:latin typeface="Arial"/>
                <a:ea typeface="+mj-ea"/>
                <a:cs typeface="+mj-cs"/>
              </a:rPr>
              <a:t> = 12% loss rate.</a:t>
            </a:r>
          </a:p>
          <a:p>
            <a:pPr marL="0" lvl="2" eaLnBrk="1" hangingPunct="1">
              <a:defRPr/>
            </a:pPr>
            <a:r>
              <a:rPr lang="en-US" sz="1800" kern="0" dirty="0">
                <a:solidFill>
                  <a:srgbClr val="000000"/>
                </a:solidFill>
                <a:latin typeface="Arial"/>
                <a:ea typeface="+mj-ea"/>
                <a:cs typeface="+mj-cs"/>
              </a:rPr>
              <a:t>However, some “buffer” above the expected loss was necessary to consider idiosyncratic dispersion in individual loan performance (deviation from average).</a:t>
            </a:r>
          </a:p>
          <a:p>
            <a:pPr marL="0" lvl="2" eaLnBrk="1" hangingPunct="1">
              <a:defRPr/>
            </a:pPr>
            <a:r>
              <a:rPr lang="en-US" sz="1800" kern="0" dirty="0">
                <a:solidFill>
                  <a:srgbClr val="000000"/>
                </a:solidFill>
                <a:latin typeface="Arial"/>
                <a:ea typeface="+mj-ea"/>
                <a:cs typeface="+mj-cs"/>
              </a:rPr>
              <a:t>(Possibly mitigated by an unknown amount by expectation that distress would not occur until some of the underlying mortgage pool principal had been contractually paid down (amortized, matured) thereby enhancing effective subordination in remaining tranches.)</a:t>
            </a:r>
          </a:p>
          <a:p>
            <a:pPr marL="0" lvl="2" eaLnBrk="1" hangingPunct="1">
              <a:defRPr/>
            </a:pPr>
            <a:r>
              <a:rPr lang="en-US" sz="1800" kern="0" dirty="0">
                <a:solidFill>
                  <a:srgbClr val="000000"/>
                </a:solidFill>
                <a:latin typeface="Arial"/>
                <a:ea typeface="+mj-ea"/>
                <a:cs typeface="+mj-cs"/>
              </a:rPr>
              <a:t>Also, question of how CMBS conduit loans would perform in crisis (no history) relative to LIC loans: Conduits no “skin in the game” (</a:t>
            </a:r>
            <a:r>
              <a:rPr lang="en-US" sz="1800" kern="0" dirty="0" err="1">
                <a:solidFill>
                  <a:srgbClr val="000000"/>
                </a:solidFill>
                <a:latin typeface="Arial"/>
                <a:ea typeface="+mj-ea"/>
                <a:cs typeface="+mj-cs"/>
              </a:rPr>
              <a:t>vs</a:t>
            </a:r>
            <a:r>
              <a:rPr lang="en-US" sz="1800" kern="0" dirty="0">
                <a:solidFill>
                  <a:srgbClr val="000000"/>
                </a:solidFill>
                <a:latin typeface="Arial"/>
                <a:ea typeface="+mj-ea"/>
                <a:cs typeface="+mj-cs"/>
              </a:rPr>
              <a:t> </a:t>
            </a:r>
            <a:r>
              <a:rPr lang="en-US" sz="1800" kern="0" dirty="0" err="1">
                <a:solidFill>
                  <a:srgbClr val="000000"/>
                </a:solidFill>
                <a:latin typeface="Arial"/>
                <a:ea typeface="+mj-ea"/>
                <a:cs typeface="+mj-cs"/>
              </a:rPr>
              <a:t>portf</a:t>
            </a:r>
            <a:r>
              <a:rPr lang="en-US" sz="1800" kern="0" dirty="0">
                <a:solidFill>
                  <a:srgbClr val="000000"/>
                </a:solidFill>
                <a:latin typeface="Arial"/>
                <a:ea typeface="+mj-ea"/>
                <a:cs typeface="+mj-cs"/>
              </a:rPr>
              <a:t> lenders keep loans they originate).</a:t>
            </a:r>
          </a:p>
          <a:p>
            <a:pPr marL="0" lvl="2" eaLnBrk="1" hangingPunct="1">
              <a:defRPr/>
            </a:pPr>
            <a:r>
              <a:rPr lang="en-US" sz="1800" kern="0" dirty="0">
                <a:solidFill>
                  <a:srgbClr val="000000"/>
                </a:solidFill>
                <a:latin typeface="Arial"/>
                <a:ea typeface="+mj-ea"/>
                <a:cs typeface="+mj-cs"/>
              </a:rPr>
              <a:t>Bottom line (perhaps): </a:t>
            </a:r>
          </a:p>
          <a:p>
            <a:pPr marL="914400" lvl="4" eaLnBrk="1" hangingPunct="1">
              <a:buFont typeface="Arial" pitchFamily="34" charset="0"/>
              <a:buChar char="•"/>
              <a:defRPr/>
            </a:pPr>
            <a:r>
              <a:rPr lang="en-US" sz="1800" kern="0" dirty="0">
                <a:solidFill>
                  <a:srgbClr val="000000"/>
                </a:solidFill>
                <a:latin typeface="Arial"/>
                <a:ea typeface="+mj-ea"/>
                <a:cs typeface="+mj-cs"/>
              </a:rPr>
              <a:t> BBB- should have &gt;= 5%-6% subordination.</a:t>
            </a:r>
          </a:p>
          <a:p>
            <a:pPr marL="914400" lvl="4" eaLnBrk="1" hangingPunct="1">
              <a:buFont typeface="Arial" pitchFamily="34" charset="0"/>
              <a:buChar char="•"/>
              <a:defRPr/>
            </a:pPr>
            <a:r>
              <a:rPr lang="en-US" sz="1800" kern="0" dirty="0">
                <a:solidFill>
                  <a:srgbClr val="000000"/>
                </a:solidFill>
                <a:latin typeface="Arial"/>
                <a:ea typeface="+mj-ea"/>
                <a:cs typeface="+mj-cs"/>
              </a:rPr>
              <a:t> AA should have &gt;= 12%-13% subordination.</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8" name="Footer Placeholder 7"/>
          <p:cNvSpPr>
            <a:spLocks noGrp="1"/>
          </p:cNvSpPr>
          <p:nvPr>
            <p:ph type="ftr" sz="quarter" idx="11"/>
          </p:nvPr>
        </p:nvSpPr>
        <p:spPr/>
        <p:txBody>
          <a:bodyPr/>
          <a:lstStyle/>
          <a:p>
            <a:pPr>
              <a:defRPr/>
            </a:pPr>
            <a:r>
              <a:rPr lang="en-US" smtClean="0"/>
              <a:t>© 2014 OnCourse Learning. All Rights Reserved.</a:t>
            </a:r>
            <a:endParaRPr lang="en-US"/>
          </a:p>
        </p:txBody>
      </p:sp>
      <p:sp>
        <p:nvSpPr>
          <p:cNvPr id="2" name="Slide Number Placeholder 1"/>
          <p:cNvSpPr>
            <a:spLocks noGrp="1"/>
          </p:cNvSpPr>
          <p:nvPr>
            <p:ph type="sldNum" sz="quarter" idx="12"/>
          </p:nvPr>
        </p:nvSpPr>
        <p:spPr/>
        <p:txBody>
          <a:bodyPr/>
          <a:lstStyle/>
          <a:p>
            <a:fld id="{09FCFBC2-A91E-43B9-9DA9-77D725FD8659}" type="slidenum">
              <a:rPr lang="en-US"/>
              <a:pPr/>
              <a:t>44</a:t>
            </a:fld>
            <a:endParaRPr lang="en-US"/>
          </a:p>
        </p:txBody>
      </p:sp>
      <p:pic>
        <p:nvPicPr>
          <p:cNvPr id="155651" name="Picture 3"/>
          <p:cNvPicPr>
            <a:picLocks noChangeAspect="1"/>
          </p:cNvPicPr>
          <p:nvPr/>
        </p:nvPicPr>
        <p:blipFill>
          <a:blip r:embed="rId2" cstate="print"/>
          <a:srcRect/>
          <a:stretch>
            <a:fillRect/>
          </a:stretch>
        </p:blipFill>
        <p:spPr bwMode="auto">
          <a:xfrm>
            <a:off x="457200" y="457200"/>
            <a:ext cx="7894638" cy="4800600"/>
          </a:xfrm>
          <a:prstGeom prst="rect">
            <a:avLst/>
          </a:prstGeom>
          <a:noFill/>
          <a:ln w="9525">
            <a:noFill/>
            <a:miter lim="800000"/>
            <a:headEnd/>
            <a:tailEnd/>
          </a:ln>
        </p:spPr>
      </p:pic>
      <p:sp>
        <p:nvSpPr>
          <p:cNvPr id="4" name="Rectangle 2"/>
          <p:cNvSpPr txBox="1">
            <a:spLocks noChangeArrowheads="1"/>
          </p:cNvSpPr>
          <p:nvPr/>
        </p:nvSpPr>
        <p:spPr>
          <a:xfrm>
            <a:off x="0" y="0"/>
            <a:ext cx="9144000" cy="457200"/>
          </a:xfrm>
          <a:prstGeom prst="rect">
            <a:avLst/>
          </a:prstGeom>
        </p:spPr>
        <p:txBody>
          <a:bodyPr/>
          <a:lstStyle/>
          <a:p>
            <a:pPr algn="ctr" eaLnBrk="1" hangingPunct="1">
              <a:defRPr/>
            </a:pPr>
            <a:r>
              <a:rPr lang="en-US" sz="2000" kern="0" dirty="0">
                <a:solidFill>
                  <a:srgbClr val="000000"/>
                </a:solidFill>
                <a:latin typeface="Arial"/>
                <a:ea typeface="+mj-ea"/>
                <a:cs typeface="+mj-cs"/>
              </a:rPr>
              <a:t>The pre-crash history of Rating Agency CMBS subordination levels…</a:t>
            </a:r>
            <a:endParaRPr lang="en-US" sz="2000" i="1" kern="0" dirty="0">
              <a:solidFill>
                <a:srgbClr val="000000"/>
              </a:solidFill>
              <a:latin typeface="Arial"/>
              <a:ea typeface="+mj-ea"/>
              <a:cs typeface="+mj-cs"/>
            </a:endParaRPr>
          </a:p>
        </p:txBody>
      </p:sp>
      <p:sp>
        <p:nvSpPr>
          <p:cNvPr id="5" name="Rectangle 2"/>
          <p:cNvSpPr txBox="1">
            <a:spLocks noChangeArrowheads="1"/>
          </p:cNvSpPr>
          <p:nvPr/>
        </p:nvSpPr>
        <p:spPr>
          <a:xfrm>
            <a:off x="0" y="5257800"/>
            <a:ext cx="9144000" cy="1295400"/>
          </a:xfrm>
          <a:prstGeom prst="rect">
            <a:avLst/>
          </a:prstGeom>
        </p:spPr>
        <p:txBody>
          <a:bodyPr/>
          <a:lstStyle/>
          <a:p>
            <a:pPr algn="ctr" eaLnBrk="1" hangingPunct="1">
              <a:defRPr/>
            </a:pPr>
            <a:r>
              <a:rPr lang="en-US" sz="2000" kern="0" dirty="0">
                <a:solidFill>
                  <a:srgbClr val="FF0000"/>
                </a:solidFill>
                <a:latin typeface="Arial"/>
                <a:ea typeface="+mj-ea"/>
                <a:cs typeface="+mj-cs"/>
              </a:rPr>
              <a:t>What should it have said (to the rating agencies) when starting in 2004 the bond </a:t>
            </a:r>
            <a:r>
              <a:rPr lang="en-US" sz="2000" kern="0" dirty="0" err="1">
                <a:solidFill>
                  <a:srgbClr val="FF0000"/>
                </a:solidFill>
                <a:latin typeface="Arial"/>
                <a:ea typeface="+mj-ea"/>
                <a:cs typeface="+mj-cs"/>
              </a:rPr>
              <a:t>mkt</a:t>
            </a:r>
            <a:r>
              <a:rPr lang="en-US" sz="2000" kern="0" dirty="0">
                <a:solidFill>
                  <a:srgbClr val="FF0000"/>
                </a:solidFill>
                <a:latin typeface="Arial"/>
                <a:ea typeface="+mj-ea"/>
                <a:cs typeface="+mj-cs"/>
              </a:rPr>
              <a:t> began to demand (and “price”, i.e., pay for) “super-senior” tranches </a:t>
            </a:r>
            <a:r>
              <a:rPr lang="en-US" sz="2000" i="1" u="sng" kern="0" dirty="0">
                <a:solidFill>
                  <a:srgbClr val="FF0000"/>
                </a:solidFill>
                <a:latin typeface="Arial"/>
                <a:ea typeface="+mj-ea"/>
                <a:cs typeface="+mj-cs"/>
              </a:rPr>
              <a:t>above</a:t>
            </a:r>
            <a:r>
              <a:rPr lang="en-US" sz="2000" kern="0" dirty="0">
                <a:solidFill>
                  <a:srgbClr val="FF0000"/>
                </a:solidFill>
                <a:latin typeface="Arial"/>
                <a:ea typeface="+mj-ea"/>
                <a:cs typeface="+mj-cs"/>
              </a:rPr>
              <a:t> the AAA subordination cut-off?...</a:t>
            </a:r>
            <a:endParaRPr lang="en-US" sz="2000" i="1" kern="0" dirty="0">
              <a:solidFill>
                <a:srgbClr val="FF0000"/>
              </a:solidFill>
              <a:latin typeface="Arial"/>
              <a:ea typeface="+mj-ea"/>
              <a:cs typeface="+mj-cs"/>
            </a:endParaRPr>
          </a:p>
        </p:txBody>
      </p:sp>
      <p:sp>
        <p:nvSpPr>
          <p:cNvPr id="6" name="Oval 5"/>
          <p:cNvSpPr/>
          <p:nvPr/>
        </p:nvSpPr>
        <p:spPr bwMode="auto">
          <a:xfrm rot="4244889">
            <a:off x="5544344" y="1223169"/>
            <a:ext cx="615950" cy="1528762"/>
          </a:xfrm>
          <a:prstGeom prst="ellipse">
            <a:avLst/>
          </a:prstGeom>
          <a:noFill/>
          <a:ln w="19050" cap="flat" cmpd="sng" algn="ctr">
            <a:solidFill>
              <a:srgbClr val="FF0000"/>
            </a:solidFill>
            <a:prstDash val="solid"/>
            <a:round/>
            <a:headEnd type="none" w="med" len="med"/>
            <a:tailEnd type="none" w="med" len="med"/>
          </a:ln>
          <a:effectLst/>
        </p:spPr>
        <p:txBody>
          <a:bodyPr/>
          <a:lstStyle/>
          <a:p>
            <a:pPr eaLnBrk="1" hangingPunct="1">
              <a:defRPr/>
            </a:pPr>
            <a:endParaRPr lang="en-US" sz="2000" b="1" i="1">
              <a:solidFill>
                <a:srgbClr val="000000"/>
              </a:solidFill>
              <a:effectLst>
                <a:outerShdw blurRad="38100" dist="38100" dir="2700000" algn="tl">
                  <a:srgbClr val="000000">
                    <a:alpha val="43137"/>
                  </a:srgbClr>
                </a:outerShdw>
              </a:effectLst>
            </a:endParaRPr>
          </a:p>
        </p:txBody>
      </p:sp>
      <p:cxnSp>
        <p:nvCxnSpPr>
          <p:cNvPr id="155655" name="Straight Arrow Connector 10"/>
          <p:cNvCxnSpPr>
            <a:cxnSpLocks noChangeShapeType="1"/>
          </p:cNvCxnSpPr>
          <p:nvPr/>
        </p:nvCxnSpPr>
        <p:spPr bwMode="auto">
          <a:xfrm flipH="1" flipV="1">
            <a:off x="5943600" y="2057400"/>
            <a:ext cx="1905000" cy="3200400"/>
          </a:xfrm>
          <a:prstGeom prst="straightConnector1">
            <a:avLst/>
          </a:prstGeom>
          <a:noFill/>
          <a:ln w="19050" algn="ctr">
            <a:solidFill>
              <a:srgbClr val="FF0000"/>
            </a:solidFill>
            <a:round/>
            <a:headEnd/>
            <a:tailEnd type="arrow" w="med" len="med"/>
          </a:ln>
        </p:spPr>
      </p:cxn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10" name="Footer Placeholder 9"/>
          <p:cNvSpPr>
            <a:spLocks noGrp="1"/>
          </p:cNvSpPr>
          <p:nvPr>
            <p:ph type="ftr" sz="quarter" idx="11"/>
          </p:nvPr>
        </p:nvSpPr>
        <p:spPr/>
        <p:txBody>
          <a:bodyPr/>
          <a:lstStyle/>
          <a:p>
            <a:pPr>
              <a:defRPr/>
            </a:pPr>
            <a:r>
              <a:rPr lang="en-US" smtClean="0"/>
              <a:t>© 2014 OnCourse Learning. All Rights Reserved.</a:t>
            </a:r>
            <a:endParaRPr lang="en-US"/>
          </a:p>
        </p:txBody>
      </p:sp>
      <p:sp>
        <p:nvSpPr>
          <p:cNvPr id="2" name="Slide Number Placeholder 1"/>
          <p:cNvSpPr>
            <a:spLocks noGrp="1"/>
          </p:cNvSpPr>
          <p:nvPr>
            <p:ph type="sldNum" sz="quarter" idx="12"/>
          </p:nvPr>
        </p:nvSpPr>
        <p:spPr/>
        <p:txBody>
          <a:bodyPr/>
          <a:lstStyle/>
          <a:p>
            <a:fld id="{9CC2A0F2-E10D-4EEF-B95D-80A028D216E7}" type="slidenum">
              <a:rPr lang="en-US"/>
              <a:pPr/>
              <a:t>45</a:t>
            </a:fld>
            <a:endParaRPr lang="en-US"/>
          </a:p>
        </p:txBody>
      </p:sp>
      <p:pic>
        <p:nvPicPr>
          <p:cNvPr id="156675" name="Picture 3"/>
          <p:cNvPicPr>
            <a:picLocks noChangeAspect="1"/>
          </p:cNvPicPr>
          <p:nvPr/>
        </p:nvPicPr>
        <p:blipFill>
          <a:blip r:embed="rId2" cstate="print"/>
          <a:srcRect/>
          <a:stretch>
            <a:fillRect/>
          </a:stretch>
        </p:blipFill>
        <p:spPr bwMode="auto">
          <a:xfrm>
            <a:off x="457200" y="457200"/>
            <a:ext cx="7894638" cy="4800600"/>
          </a:xfrm>
          <a:prstGeom prst="rect">
            <a:avLst/>
          </a:prstGeom>
          <a:noFill/>
          <a:ln w="9525">
            <a:noFill/>
            <a:miter lim="800000"/>
            <a:headEnd/>
            <a:tailEnd/>
          </a:ln>
        </p:spPr>
      </p:pic>
      <p:sp>
        <p:nvSpPr>
          <p:cNvPr id="8" name="Rectangle 2"/>
          <p:cNvSpPr txBox="1">
            <a:spLocks noChangeArrowheads="1"/>
          </p:cNvSpPr>
          <p:nvPr/>
        </p:nvSpPr>
        <p:spPr>
          <a:xfrm>
            <a:off x="0" y="0"/>
            <a:ext cx="9144000" cy="457200"/>
          </a:xfrm>
          <a:prstGeom prst="rect">
            <a:avLst/>
          </a:prstGeom>
        </p:spPr>
        <p:txBody>
          <a:bodyPr/>
          <a:lstStyle/>
          <a:p>
            <a:pPr algn="ctr" eaLnBrk="1" hangingPunct="1">
              <a:defRPr/>
            </a:pPr>
            <a:r>
              <a:rPr lang="en-US" sz="2000" kern="0" dirty="0">
                <a:solidFill>
                  <a:srgbClr val="000000"/>
                </a:solidFill>
                <a:latin typeface="Arial"/>
                <a:ea typeface="+mj-ea"/>
                <a:cs typeface="+mj-cs"/>
              </a:rPr>
              <a:t>The pre-crash history of Rating Agency CMBS subordination levels…</a:t>
            </a:r>
            <a:endParaRPr lang="en-US" sz="2000" i="1" kern="0" dirty="0">
              <a:solidFill>
                <a:srgbClr val="000000"/>
              </a:solidFill>
              <a:latin typeface="Arial"/>
              <a:ea typeface="+mj-ea"/>
              <a:cs typeface="+mj-cs"/>
            </a:endParaRPr>
          </a:p>
        </p:txBody>
      </p:sp>
      <p:sp>
        <p:nvSpPr>
          <p:cNvPr id="9" name="Rectangle 2"/>
          <p:cNvSpPr txBox="1">
            <a:spLocks noChangeArrowheads="1"/>
          </p:cNvSpPr>
          <p:nvPr/>
        </p:nvSpPr>
        <p:spPr>
          <a:xfrm>
            <a:off x="0" y="5410200"/>
            <a:ext cx="9144000" cy="1143000"/>
          </a:xfrm>
          <a:prstGeom prst="rect">
            <a:avLst/>
          </a:prstGeom>
        </p:spPr>
        <p:txBody>
          <a:bodyPr/>
          <a:lstStyle/>
          <a:p>
            <a:pPr algn="ctr" eaLnBrk="1" hangingPunct="1">
              <a:defRPr/>
            </a:pPr>
            <a:r>
              <a:rPr lang="en-US" sz="2000" kern="0" dirty="0">
                <a:solidFill>
                  <a:srgbClr val="FF0000"/>
                </a:solidFill>
                <a:latin typeface="Arial"/>
                <a:ea typeface="+mj-ea"/>
                <a:cs typeface="+mj-cs"/>
              </a:rPr>
              <a:t>If 12% was the worst case ACLI credit loss experience, and AA should be protected against that, then shouldn’t the AA protection have been a bit </a:t>
            </a:r>
            <a:r>
              <a:rPr lang="en-US" sz="2000" i="1" u="sng" kern="0" dirty="0">
                <a:solidFill>
                  <a:srgbClr val="FF0000"/>
                </a:solidFill>
                <a:latin typeface="Arial"/>
                <a:ea typeface="+mj-ea"/>
                <a:cs typeface="+mj-cs"/>
              </a:rPr>
              <a:t>greater than</a:t>
            </a:r>
            <a:r>
              <a:rPr lang="en-US" sz="2000" kern="0" dirty="0">
                <a:solidFill>
                  <a:srgbClr val="FF0000"/>
                </a:solidFill>
                <a:latin typeface="Arial"/>
                <a:ea typeface="+mj-ea"/>
                <a:cs typeface="+mj-cs"/>
              </a:rPr>
              <a:t> 12% subordination?... </a:t>
            </a:r>
            <a:r>
              <a:rPr lang="en-US" sz="2000" kern="0" dirty="0">
                <a:solidFill>
                  <a:srgbClr val="FF0000"/>
                </a:solidFill>
                <a:latin typeface="Arial"/>
                <a:ea typeface="+mj-ea"/>
                <a:cs typeface="+mj-cs"/>
                <a:sym typeface="Wingdings" pitchFamily="2" charset="2"/>
              </a:rPr>
              <a:t> Problem 2004-2007.</a:t>
            </a:r>
            <a:endParaRPr lang="en-US" sz="2000" i="1" kern="0" dirty="0">
              <a:solidFill>
                <a:srgbClr val="FF0000"/>
              </a:solidFill>
              <a:latin typeface="Arial"/>
              <a:ea typeface="+mj-ea"/>
              <a:cs typeface="+mj-cs"/>
            </a:endParaRPr>
          </a:p>
        </p:txBody>
      </p:sp>
      <p:cxnSp>
        <p:nvCxnSpPr>
          <p:cNvPr id="156678" name="Straight Connector 11"/>
          <p:cNvCxnSpPr>
            <a:cxnSpLocks noChangeShapeType="1"/>
          </p:cNvCxnSpPr>
          <p:nvPr/>
        </p:nvCxnSpPr>
        <p:spPr bwMode="auto">
          <a:xfrm>
            <a:off x="990600" y="3200400"/>
            <a:ext cx="7010400" cy="0"/>
          </a:xfrm>
          <a:prstGeom prst="line">
            <a:avLst/>
          </a:prstGeom>
          <a:noFill/>
          <a:ln w="38100" algn="ctr">
            <a:solidFill>
              <a:srgbClr val="FF0000"/>
            </a:solidFill>
            <a:prstDash val="dash"/>
            <a:round/>
            <a:headEnd/>
            <a:tailEnd/>
          </a:ln>
        </p:spPr>
      </p:cxnSp>
      <p:cxnSp>
        <p:nvCxnSpPr>
          <p:cNvPr id="156679" name="Straight Arrow Connector 13"/>
          <p:cNvCxnSpPr>
            <a:cxnSpLocks noChangeShapeType="1"/>
          </p:cNvCxnSpPr>
          <p:nvPr/>
        </p:nvCxnSpPr>
        <p:spPr bwMode="auto">
          <a:xfrm flipV="1">
            <a:off x="4953000" y="3276600"/>
            <a:ext cx="990600" cy="2133600"/>
          </a:xfrm>
          <a:prstGeom prst="straightConnector1">
            <a:avLst/>
          </a:prstGeom>
          <a:noFill/>
          <a:ln w="19050" algn="ctr">
            <a:solidFill>
              <a:srgbClr val="FF0000"/>
            </a:solidFill>
            <a:round/>
            <a:headEnd/>
            <a:tailEnd type="arrow" w="med" len="med"/>
          </a:ln>
        </p:spPr>
      </p:cxnSp>
      <p:cxnSp>
        <p:nvCxnSpPr>
          <p:cNvPr id="156680" name="Straight Arrow Connector 15"/>
          <p:cNvCxnSpPr>
            <a:cxnSpLocks noChangeShapeType="1"/>
          </p:cNvCxnSpPr>
          <p:nvPr/>
        </p:nvCxnSpPr>
        <p:spPr bwMode="auto">
          <a:xfrm flipV="1">
            <a:off x="4648200" y="3276600"/>
            <a:ext cx="0" cy="2133600"/>
          </a:xfrm>
          <a:prstGeom prst="straightConnector1">
            <a:avLst/>
          </a:prstGeom>
          <a:noFill/>
          <a:ln w="19050" algn="ctr">
            <a:solidFill>
              <a:srgbClr val="FF0000"/>
            </a:solidFill>
            <a:round/>
            <a:headEnd/>
            <a:tailEnd type="arrow" w="med" len="med"/>
          </a:ln>
        </p:spPr>
      </p:cxn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9" name="Footer Placeholder 8"/>
          <p:cNvSpPr>
            <a:spLocks noGrp="1"/>
          </p:cNvSpPr>
          <p:nvPr>
            <p:ph type="ftr" sz="quarter" idx="11"/>
          </p:nvPr>
        </p:nvSpPr>
        <p:spPr/>
        <p:txBody>
          <a:bodyPr/>
          <a:lstStyle/>
          <a:p>
            <a:pPr>
              <a:defRPr/>
            </a:pPr>
            <a:r>
              <a:rPr lang="en-US" smtClean="0"/>
              <a:t>© 2014 OnCourse Learning. All Rights Reserved.</a:t>
            </a:r>
            <a:endParaRPr lang="en-US"/>
          </a:p>
        </p:txBody>
      </p:sp>
      <p:sp>
        <p:nvSpPr>
          <p:cNvPr id="2" name="Slide Number Placeholder 1"/>
          <p:cNvSpPr>
            <a:spLocks noGrp="1"/>
          </p:cNvSpPr>
          <p:nvPr>
            <p:ph type="sldNum" sz="quarter" idx="12"/>
          </p:nvPr>
        </p:nvSpPr>
        <p:spPr/>
        <p:txBody>
          <a:bodyPr/>
          <a:lstStyle/>
          <a:p>
            <a:fld id="{E84D9E15-90F7-47BD-AA3B-8CFB441BB3F7}" type="slidenum">
              <a:rPr lang="en-US"/>
              <a:pPr/>
              <a:t>46</a:t>
            </a:fld>
            <a:endParaRPr lang="en-US"/>
          </a:p>
        </p:txBody>
      </p:sp>
      <p:pic>
        <p:nvPicPr>
          <p:cNvPr id="157699" name="Picture 3"/>
          <p:cNvPicPr>
            <a:picLocks noChangeAspect="1"/>
          </p:cNvPicPr>
          <p:nvPr/>
        </p:nvPicPr>
        <p:blipFill>
          <a:blip r:embed="rId2" cstate="print"/>
          <a:srcRect/>
          <a:stretch>
            <a:fillRect/>
          </a:stretch>
        </p:blipFill>
        <p:spPr bwMode="auto">
          <a:xfrm>
            <a:off x="457200" y="457200"/>
            <a:ext cx="7894638" cy="4800600"/>
          </a:xfrm>
          <a:prstGeom prst="rect">
            <a:avLst/>
          </a:prstGeom>
          <a:noFill/>
          <a:ln w="9525">
            <a:noFill/>
            <a:miter lim="800000"/>
            <a:headEnd/>
            <a:tailEnd/>
          </a:ln>
        </p:spPr>
      </p:pic>
      <p:sp>
        <p:nvSpPr>
          <p:cNvPr id="4" name="Rectangle 2"/>
          <p:cNvSpPr txBox="1">
            <a:spLocks noChangeArrowheads="1"/>
          </p:cNvSpPr>
          <p:nvPr/>
        </p:nvSpPr>
        <p:spPr>
          <a:xfrm>
            <a:off x="0" y="0"/>
            <a:ext cx="9144000" cy="457200"/>
          </a:xfrm>
          <a:prstGeom prst="rect">
            <a:avLst/>
          </a:prstGeom>
        </p:spPr>
        <p:txBody>
          <a:bodyPr/>
          <a:lstStyle/>
          <a:p>
            <a:pPr algn="ctr" eaLnBrk="1" hangingPunct="1">
              <a:defRPr/>
            </a:pPr>
            <a:r>
              <a:rPr lang="en-US" sz="2000" kern="0" dirty="0">
                <a:solidFill>
                  <a:srgbClr val="000000"/>
                </a:solidFill>
                <a:latin typeface="Arial"/>
                <a:ea typeface="+mj-ea"/>
                <a:cs typeface="+mj-cs"/>
              </a:rPr>
              <a:t>The pre-crash history of Rating Agency CMBS subordination levels…</a:t>
            </a:r>
            <a:endParaRPr lang="en-US" sz="2000" i="1" kern="0" dirty="0">
              <a:solidFill>
                <a:srgbClr val="000000"/>
              </a:solidFill>
              <a:latin typeface="Arial"/>
              <a:ea typeface="+mj-ea"/>
              <a:cs typeface="+mj-cs"/>
            </a:endParaRPr>
          </a:p>
        </p:txBody>
      </p:sp>
      <p:sp>
        <p:nvSpPr>
          <p:cNvPr id="5" name="Rectangle 2"/>
          <p:cNvSpPr txBox="1">
            <a:spLocks noChangeArrowheads="1"/>
          </p:cNvSpPr>
          <p:nvPr/>
        </p:nvSpPr>
        <p:spPr>
          <a:xfrm>
            <a:off x="0" y="5410200"/>
            <a:ext cx="9144000" cy="1143000"/>
          </a:xfrm>
          <a:prstGeom prst="rect">
            <a:avLst/>
          </a:prstGeom>
          <a:solidFill>
            <a:schemeClr val="bg1"/>
          </a:solidFill>
        </p:spPr>
        <p:txBody>
          <a:bodyPr/>
          <a:lstStyle/>
          <a:p>
            <a:pPr algn="ctr" eaLnBrk="1" hangingPunct="1">
              <a:defRPr/>
            </a:pPr>
            <a:r>
              <a:rPr lang="en-US" sz="2400" kern="0" dirty="0">
                <a:solidFill>
                  <a:srgbClr val="FF0000"/>
                </a:solidFill>
                <a:latin typeface="Arial"/>
                <a:ea typeface="+mj-ea"/>
                <a:cs typeface="+mj-cs"/>
              </a:rPr>
              <a:t>Furthermore…</a:t>
            </a:r>
          </a:p>
          <a:p>
            <a:pPr algn="ctr" eaLnBrk="1" hangingPunct="1">
              <a:defRPr/>
            </a:pPr>
            <a:r>
              <a:rPr lang="en-US" sz="2400" kern="0" dirty="0">
                <a:solidFill>
                  <a:srgbClr val="FF0000"/>
                </a:solidFill>
                <a:latin typeface="Arial"/>
                <a:ea typeface="+mj-ea"/>
                <a:cs typeface="+mj-cs"/>
              </a:rPr>
              <a:t>How much sense does it make to think of a </a:t>
            </a:r>
            <a:r>
              <a:rPr lang="en-US" sz="2400" i="1" u="sng" kern="0" dirty="0">
                <a:solidFill>
                  <a:srgbClr val="FF0000"/>
                </a:solidFill>
                <a:latin typeface="Arial"/>
                <a:ea typeface="+mj-ea"/>
                <a:cs typeface="+mj-cs"/>
              </a:rPr>
              <a:t>constant</a:t>
            </a:r>
            <a:r>
              <a:rPr lang="en-US" sz="2400" kern="0" dirty="0">
                <a:solidFill>
                  <a:srgbClr val="FF0000"/>
                </a:solidFill>
                <a:latin typeface="Arial"/>
                <a:ea typeface="+mj-ea"/>
                <a:cs typeface="+mj-cs"/>
              </a:rPr>
              <a:t> level of “correct” subordination </a:t>
            </a:r>
            <a:r>
              <a:rPr lang="en-US" sz="2400" b="1" kern="0" dirty="0">
                <a:solidFill>
                  <a:srgbClr val="FF0000"/>
                </a:solidFill>
                <a:latin typeface="Arial"/>
                <a:ea typeface="+mj-ea"/>
                <a:cs typeface="+mj-cs"/>
              </a:rPr>
              <a:t>if</a:t>
            </a:r>
            <a:r>
              <a:rPr lang="en-US" sz="2400" kern="0" dirty="0">
                <a:solidFill>
                  <a:srgbClr val="FF0000"/>
                </a:solidFill>
                <a:latin typeface="Arial"/>
                <a:ea typeface="+mj-ea"/>
                <a:cs typeface="+mj-cs"/>
              </a:rPr>
              <a:t> real estate prices are highly </a:t>
            </a:r>
            <a:r>
              <a:rPr lang="en-US" sz="2400" i="1" u="sng" kern="0" dirty="0">
                <a:solidFill>
                  <a:srgbClr val="FF0000"/>
                </a:solidFill>
                <a:latin typeface="Arial"/>
                <a:ea typeface="+mj-ea"/>
                <a:cs typeface="+mj-cs"/>
              </a:rPr>
              <a:t>cyclical</a:t>
            </a:r>
            <a:r>
              <a:rPr lang="en-US" sz="2400" kern="0" dirty="0">
                <a:solidFill>
                  <a:srgbClr val="FF0000"/>
                </a:solidFill>
                <a:latin typeface="Arial"/>
                <a:ea typeface="+mj-ea"/>
                <a:cs typeface="+mj-cs"/>
              </a:rPr>
              <a:t>?...</a:t>
            </a:r>
            <a:endParaRPr lang="en-US" sz="2400" i="1" kern="0" dirty="0">
              <a:solidFill>
                <a:srgbClr val="FF0000"/>
              </a:solidFill>
              <a:latin typeface="Arial"/>
              <a:ea typeface="+mj-ea"/>
              <a:cs typeface="+mj-cs"/>
            </a:endParaRPr>
          </a:p>
        </p:txBody>
      </p:sp>
      <p:cxnSp>
        <p:nvCxnSpPr>
          <p:cNvPr id="157702" name="Straight Connector 11"/>
          <p:cNvCxnSpPr>
            <a:cxnSpLocks noChangeShapeType="1"/>
          </p:cNvCxnSpPr>
          <p:nvPr/>
        </p:nvCxnSpPr>
        <p:spPr bwMode="auto">
          <a:xfrm>
            <a:off x="990600" y="3200400"/>
            <a:ext cx="7010400" cy="0"/>
          </a:xfrm>
          <a:prstGeom prst="line">
            <a:avLst/>
          </a:prstGeom>
          <a:noFill/>
          <a:ln w="38100" algn="ctr">
            <a:solidFill>
              <a:srgbClr val="FF0000"/>
            </a:solidFill>
            <a:prstDash val="dash"/>
            <a:round/>
            <a:headEnd/>
            <a:tailEnd/>
          </a:ln>
        </p:spPr>
      </p:cxnSp>
      <p:cxnSp>
        <p:nvCxnSpPr>
          <p:cNvPr id="157703" name="Straight Arrow Connector 13"/>
          <p:cNvCxnSpPr>
            <a:cxnSpLocks noChangeShapeType="1"/>
          </p:cNvCxnSpPr>
          <p:nvPr/>
        </p:nvCxnSpPr>
        <p:spPr bwMode="auto">
          <a:xfrm flipV="1">
            <a:off x="4953000" y="3276600"/>
            <a:ext cx="990600" cy="2133600"/>
          </a:xfrm>
          <a:prstGeom prst="straightConnector1">
            <a:avLst/>
          </a:prstGeom>
          <a:noFill/>
          <a:ln w="19050" algn="ctr">
            <a:solidFill>
              <a:srgbClr val="FF0000"/>
            </a:solidFill>
            <a:round/>
            <a:headEnd/>
            <a:tailEnd type="arrow" w="med" len="med"/>
          </a:ln>
        </p:spPr>
      </p:cxnSp>
      <p:cxnSp>
        <p:nvCxnSpPr>
          <p:cNvPr id="157704" name="Straight Arrow Connector 15"/>
          <p:cNvCxnSpPr>
            <a:cxnSpLocks noChangeShapeType="1"/>
          </p:cNvCxnSpPr>
          <p:nvPr/>
        </p:nvCxnSpPr>
        <p:spPr bwMode="auto">
          <a:xfrm flipV="1">
            <a:off x="4648200" y="3276600"/>
            <a:ext cx="0" cy="2133600"/>
          </a:xfrm>
          <a:prstGeom prst="straightConnector1">
            <a:avLst/>
          </a:prstGeom>
          <a:noFill/>
          <a:ln w="19050" algn="ctr">
            <a:solidFill>
              <a:srgbClr val="FF0000"/>
            </a:solidFill>
            <a:round/>
            <a:headEnd/>
            <a:tailEnd type="arrow" w="med" len="med"/>
          </a:ln>
        </p:spPr>
      </p:cxn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17" name="Rectangle 2"/>
          <p:cNvSpPr txBox="1">
            <a:spLocks noChangeArrowheads="1"/>
          </p:cNvSpPr>
          <p:nvPr/>
        </p:nvSpPr>
        <p:spPr>
          <a:xfrm>
            <a:off x="0" y="6096000"/>
            <a:ext cx="9144000" cy="762000"/>
          </a:xfrm>
          <a:prstGeom prst="rect">
            <a:avLst/>
          </a:prstGeom>
          <a:solidFill>
            <a:schemeClr val="bg1"/>
          </a:solidFill>
        </p:spPr>
        <p:txBody>
          <a:bodyPr/>
          <a:lstStyle/>
          <a:p>
            <a:pPr algn="ctr" eaLnBrk="1" hangingPunct="1">
              <a:defRPr/>
            </a:pPr>
            <a:r>
              <a:rPr lang="en-US" sz="1800" kern="0" dirty="0">
                <a:solidFill>
                  <a:srgbClr val="FF0000"/>
                </a:solidFill>
                <a:latin typeface="Arial"/>
                <a:ea typeface="+mj-ea"/>
                <a:cs typeface="+mj-cs"/>
              </a:rPr>
              <a:t>If loan origination underwriting is not </a:t>
            </a:r>
            <a:r>
              <a:rPr lang="en-US" sz="1800" i="1" u="sng" kern="0" dirty="0">
                <a:solidFill>
                  <a:srgbClr val="FF0000"/>
                </a:solidFill>
                <a:latin typeface="Arial"/>
                <a:ea typeface="+mj-ea"/>
                <a:cs typeface="+mj-cs"/>
              </a:rPr>
              <a:t>counter-cyclical</a:t>
            </a:r>
            <a:r>
              <a:rPr lang="en-US" sz="1800" kern="0" dirty="0">
                <a:solidFill>
                  <a:srgbClr val="FF0000"/>
                </a:solidFill>
                <a:latin typeface="Arial"/>
                <a:ea typeface="+mj-ea"/>
                <a:cs typeface="+mj-cs"/>
              </a:rPr>
              <a:t>, i.e., not </a:t>
            </a:r>
            <a:r>
              <a:rPr lang="en-US" sz="1800" i="1" u="sng" kern="0" dirty="0">
                <a:solidFill>
                  <a:srgbClr val="FF0000"/>
                </a:solidFill>
                <a:latin typeface="Arial"/>
                <a:ea typeface="+mj-ea"/>
                <a:cs typeface="+mj-cs"/>
              </a:rPr>
              <a:t>more conservative</a:t>
            </a:r>
            <a:r>
              <a:rPr lang="en-US" sz="1800" kern="0" dirty="0">
                <a:solidFill>
                  <a:srgbClr val="FF0000"/>
                </a:solidFill>
                <a:latin typeface="Arial"/>
                <a:ea typeface="+mj-ea"/>
                <a:cs typeface="+mj-cs"/>
              </a:rPr>
              <a:t> near cycle peak (which it clearly is </a:t>
            </a:r>
            <a:r>
              <a:rPr lang="en-US" sz="1800" i="1" u="sng" kern="0" dirty="0">
                <a:solidFill>
                  <a:srgbClr val="FF0000"/>
                </a:solidFill>
                <a:latin typeface="Arial"/>
                <a:ea typeface="+mj-ea"/>
                <a:cs typeface="+mj-cs"/>
              </a:rPr>
              <a:t>not</a:t>
            </a:r>
            <a:r>
              <a:rPr lang="en-US" sz="1800" kern="0" dirty="0">
                <a:solidFill>
                  <a:srgbClr val="FF0000"/>
                </a:solidFill>
                <a:latin typeface="Arial"/>
                <a:ea typeface="+mj-ea"/>
                <a:cs typeface="+mj-cs"/>
              </a:rPr>
              <a:t>), then mortgages are </a:t>
            </a:r>
            <a:r>
              <a:rPr lang="en-US" sz="1800" i="1" u="sng" kern="0" dirty="0">
                <a:solidFill>
                  <a:srgbClr val="FF0000"/>
                </a:solidFill>
                <a:latin typeface="Arial"/>
                <a:ea typeface="+mj-ea"/>
                <a:cs typeface="+mj-cs"/>
              </a:rPr>
              <a:t>more risky</a:t>
            </a:r>
            <a:r>
              <a:rPr lang="en-US" sz="1800" kern="0" dirty="0">
                <a:solidFill>
                  <a:srgbClr val="FF0000"/>
                </a:solidFill>
                <a:latin typeface="Arial"/>
                <a:ea typeface="+mj-ea"/>
                <a:cs typeface="+mj-cs"/>
              </a:rPr>
              <a:t> near cycle peak.</a:t>
            </a:r>
            <a:endParaRPr lang="en-US" sz="1800" i="1" kern="0" dirty="0">
              <a:solidFill>
                <a:srgbClr val="FF0000"/>
              </a:solidFill>
              <a:latin typeface="Arial"/>
              <a:ea typeface="+mj-ea"/>
              <a:cs typeface="+mj-cs"/>
            </a:endParaRPr>
          </a:p>
        </p:txBody>
      </p:sp>
      <p:sp>
        <p:nvSpPr>
          <p:cNvPr id="14" name="Footer Placeholder 13"/>
          <p:cNvSpPr>
            <a:spLocks noGrp="1"/>
          </p:cNvSpPr>
          <p:nvPr>
            <p:ph type="ftr" sz="quarter" idx="11"/>
          </p:nvPr>
        </p:nvSpPr>
        <p:spPr>
          <a:xfrm rot="16200000">
            <a:off x="7086600" y="3200400"/>
            <a:ext cx="3657600" cy="457200"/>
          </a:xfrm>
        </p:spPr>
        <p:txBody>
          <a:bodyPr/>
          <a:lstStyle/>
          <a:p>
            <a:pPr>
              <a:defRPr/>
            </a:pPr>
            <a:r>
              <a:rPr lang="en-US" dirty="0" smtClean="0"/>
              <a:t>© 2014 OnCourse Learning. All Rights Reserved.</a:t>
            </a:r>
            <a:endParaRPr lang="en-US" dirty="0"/>
          </a:p>
        </p:txBody>
      </p:sp>
      <p:sp>
        <p:nvSpPr>
          <p:cNvPr id="2" name="Slide Number Placeholder 1"/>
          <p:cNvSpPr>
            <a:spLocks noGrp="1"/>
          </p:cNvSpPr>
          <p:nvPr>
            <p:ph type="sldNum" sz="quarter" idx="12"/>
          </p:nvPr>
        </p:nvSpPr>
        <p:spPr>
          <a:xfrm>
            <a:off x="7239000" y="6400800"/>
            <a:ext cx="1905000" cy="457200"/>
          </a:xfrm>
        </p:spPr>
        <p:txBody>
          <a:bodyPr/>
          <a:lstStyle/>
          <a:p>
            <a:fld id="{35632DC9-F711-4E01-8521-960167530752}" type="slidenum">
              <a:rPr lang="en-US"/>
              <a:pPr/>
              <a:t>47</a:t>
            </a:fld>
            <a:endParaRPr lang="en-US" dirty="0"/>
          </a:p>
        </p:txBody>
      </p:sp>
      <p:pic>
        <p:nvPicPr>
          <p:cNvPr id="158723" name="Picture 2"/>
          <p:cNvPicPr>
            <a:picLocks noChangeAspect="1" noChangeArrowheads="1"/>
          </p:cNvPicPr>
          <p:nvPr/>
        </p:nvPicPr>
        <p:blipFill>
          <a:blip r:embed="rId2" cstate="print"/>
          <a:srcRect/>
          <a:stretch>
            <a:fillRect/>
          </a:stretch>
        </p:blipFill>
        <p:spPr bwMode="auto">
          <a:xfrm>
            <a:off x="609600" y="381000"/>
            <a:ext cx="7953375" cy="5695950"/>
          </a:xfrm>
          <a:prstGeom prst="rect">
            <a:avLst/>
          </a:prstGeom>
          <a:noFill/>
          <a:ln w="9525">
            <a:noFill/>
            <a:miter lim="800000"/>
            <a:headEnd/>
            <a:tailEnd/>
          </a:ln>
        </p:spPr>
      </p:pic>
      <p:pic>
        <p:nvPicPr>
          <p:cNvPr id="158724" name="Picture 4"/>
          <p:cNvPicPr>
            <a:picLocks noChangeAspect="1" noChangeArrowheads="1"/>
          </p:cNvPicPr>
          <p:nvPr/>
        </p:nvPicPr>
        <p:blipFill>
          <a:blip r:embed="rId3" cstate="print"/>
          <a:srcRect/>
          <a:stretch>
            <a:fillRect/>
          </a:stretch>
        </p:blipFill>
        <p:spPr bwMode="auto">
          <a:xfrm>
            <a:off x="4662488" y="4219575"/>
            <a:ext cx="2720975" cy="885825"/>
          </a:xfrm>
          <a:prstGeom prst="rect">
            <a:avLst/>
          </a:prstGeom>
          <a:solidFill>
            <a:schemeClr val="bg1"/>
          </a:solidFill>
          <a:ln w="9525">
            <a:solidFill>
              <a:srgbClr val="FF0000"/>
            </a:solidFill>
            <a:miter lim="800000"/>
            <a:headEnd/>
            <a:tailEnd/>
          </a:ln>
        </p:spPr>
      </p:pic>
      <p:cxnSp>
        <p:nvCxnSpPr>
          <p:cNvPr id="158725" name="Straight Arrow Connector 5"/>
          <p:cNvCxnSpPr>
            <a:cxnSpLocks noChangeShapeType="1"/>
          </p:cNvCxnSpPr>
          <p:nvPr/>
        </p:nvCxnSpPr>
        <p:spPr bwMode="auto">
          <a:xfrm rot="10800000">
            <a:off x="2528888" y="4371975"/>
            <a:ext cx="2133600" cy="76200"/>
          </a:xfrm>
          <a:prstGeom prst="straightConnector1">
            <a:avLst/>
          </a:prstGeom>
          <a:noFill/>
          <a:ln w="19050" algn="ctr">
            <a:solidFill>
              <a:srgbClr val="FF0000"/>
            </a:solidFill>
            <a:round/>
            <a:headEnd/>
            <a:tailEnd type="arrow" w="med" len="med"/>
          </a:ln>
        </p:spPr>
      </p:cxnSp>
      <p:cxnSp>
        <p:nvCxnSpPr>
          <p:cNvPr id="158726" name="Straight Arrow Connector 8"/>
          <p:cNvCxnSpPr>
            <a:cxnSpLocks noChangeShapeType="1"/>
          </p:cNvCxnSpPr>
          <p:nvPr/>
        </p:nvCxnSpPr>
        <p:spPr bwMode="auto">
          <a:xfrm rot="16200000" flipV="1">
            <a:off x="4471988" y="3800475"/>
            <a:ext cx="533400" cy="304800"/>
          </a:xfrm>
          <a:prstGeom prst="straightConnector1">
            <a:avLst/>
          </a:prstGeom>
          <a:noFill/>
          <a:ln w="19050" algn="ctr">
            <a:solidFill>
              <a:srgbClr val="FF0000"/>
            </a:solidFill>
            <a:round/>
            <a:headEnd/>
            <a:tailEnd type="arrow" w="med" len="med"/>
          </a:ln>
        </p:spPr>
      </p:cxnSp>
      <p:cxnSp>
        <p:nvCxnSpPr>
          <p:cNvPr id="158727" name="Straight Arrow Connector 11"/>
          <p:cNvCxnSpPr>
            <a:cxnSpLocks noChangeShapeType="1"/>
          </p:cNvCxnSpPr>
          <p:nvPr/>
        </p:nvCxnSpPr>
        <p:spPr bwMode="auto">
          <a:xfrm flipV="1">
            <a:off x="5576888" y="3305175"/>
            <a:ext cx="1447800" cy="914400"/>
          </a:xfrm>
          <a:prstGeom prst="straightConnector1">
            <a:avLst/>
          </a:prstGeom>
          <a:noFill/>
          <a:ln w="19050" algn="ctr">
            <a:solidFill>
              <a:srgbClr val="FF0000"/>
            </a:solidFill>
            <a:round/>
            <a:headEnd/>
            <a:tailEnd type="arrow" w="med" len="med"/>
          </a:ln>
        </p:spPr>
      </p:cxnSp>
      <p:sp>
        <p:nvSpPr>
          <p:cNvPr id="15" name="Rectangle 2"/>
          <p:cNvSpPr txBox="1">
            <a:spLocks noChangeArrowheads="1"/>
          </p:cNvSpPr>
          <p:nvPr/>
        </p:nvSpPr>
        <p:spPr>
          <a:xfrm>
            <a:off x="0" y="0"/>
            <a:ext cx="9144000" cy="457200"/>
          </a:xfrm>
          <a:prstGeom prst="rect">
            <a:avLst/>
          </a:prstGeom>
        </p:spPr>
        <p:txBody>
          <a:bodyPr/>
          <a:lstStyle/>
          <a:p>
            <a:pPr algn="ctr" eaLnBrk="1" hangingPunct="1">
              <a:defRPr/>
            </a:pPr>
            <a:r>
              <a:rPr lang="en-US" sz="2000" kern="0" dirty="0">
                <a:solidFill>
                  <a:srgbClr val="FF0000"/>
                </a:solidFill>
                <a:latin typeface="Arial"/>
                <a:ea typeface="+mj-ea"/>
                <a:cs typeface="+mj-cs"/>
              </a:rPr>
              <a:t>Cyclicality in U.S. Commercial Property Asset Market…</a:t>
            </a:r>
            <a:endParaRPr lang="en-US" sz="2000" i="1" kern="0" dirty="0">
              <a:solidFill>
                <a:srgbClr val="FF0000"/>
              </a:solidFill>
              <a:latin typeface="Arial"/>
              <a:ea typeface="+mj-ea"/>
              <a:cs typeface="+mj-cs"/>
            </a:endParaRPr>
          </a:p>
        </p:txBody>
      </p:sp>
      <p:sp>
        <p:nvSpPr>
          <p:cNvPr id="11" name="Oval 10"/>
          <p:cNvSpPr/>
          <p:nvPr/>
        </p:nvSpPr>
        <p:spPr bwMode="auto">
          <a:xfrm rot="1354504">
            <a:off x="7246938" y="939800"/>
            <a:ext cx="304800" cy="874713"/>
          </a:xfrm>
          <a:prstGeom prst="ellipse">
            <a:avLst/>
          </a:prstGeom>
          <a:noFill/>
          <a:ln w="19050" cap="flat" cmpd="sng" algn="ctr">
            <a:solidFill>
              <a:srgbClr val="FF00FF"/>
            </a:solidFill>
            <a:prstDash val="solid"/>
            <a:round/>
            <a:headEnd type="none" w="med" len="med"/>
            <a:tailEnd type="none" w="med" len="med"/>
          </a:ln>
          <a:effectLst/>
        </p:spPr>
        <p:txBody>
          <a:bodyPr/>
          <a:lstStyle/>
          <a:p>
            <a:pPr eaLnBrk="1" hangingPunct="1">
              <a:defRPr/>
            </a:pPr>
            <a:endParaRPr lang="en-US" sz="2000" b="1" i="1">
              <a:solidFill>
                <a:srgbClr val="000000"/>
              </a:solidFill>
              <a:effectLst>
                <a:outerShdw blurRad="38100" dist="38100" dir="2700000" algn="tl">
                  <a:srgbClr val="000000">
                    <a:alpha val="43137"/>
                  </a:srgbClr>
                </a:outerShdw>
              </a:effectLst>
            </a:endParaRPr>
          </a:p>
        </p:txBody>
      </p:sp>
      <p:sp>
        <p:nvSpPr>
          <p:cNvPr id="13" name="Rectangle 2"/>
          <p:cNvSpPr txBox="1">
            <a:spLocks noChangeArrowheads="1"/>
          </p:cNvSpPr>
          <p:nvPr/>
        </p:nvSpPr>
        <p:spPr>
          <a:xfrm>
            <a:off x="5715000" y="1143000"/>
            <a:ext cx="1295400" cy="381000"/>
          </a:xfrm>
          <a:prstGeom prst="rect">
            <a:avLst/>
          </a:prstGeom>
        </p:spPr>
        <p:txBody>
          <a:bodyPr/>
          <a:lstStyle/>
          <a:p>
            <a:pPr algn="ctr" eaLnBrk="1" hangingPunct="1">
              <a:defRPr/>
            </a:pPr>
            <a:r>
              <a:rPr lang="en-US" sz="2000" kern="0" dirty="0">
                <a:solidFill>
                  <a:srgbClr val="FF00FF"/>
                </a:solidFill>
                <a:latin typeface="Arial"/>
                <a:ea typeface="+mj-ea"/>
                <a:cs typeface="+mj-cs"/>
              </a:rPr>
              <a:t>2004-07</a:t>
            </a:r>
            <a:endParaRPr lang="en-US" sz="2000" i="1" kern="0" dirty="0">
              <a:solidFill>
                <a:srgbClr val="FF00FF"/>
              </a:solidFill>
              <a:latin typeface="Arial"/>
              <a:ea typeface="+mj-ea"/>
              <a:cs typeface="+mj-cs"/>
            </a:endParaRPr>
          </a:p>
        </p:txBody>
      </p:sp>
      <p:cxnSp>
        <p:nvCxnSpPr>
          <p:cNvPr id="158732" name="Straight Arrow Connector 17"/>
          <p:cNvCxnSpPr>
            <a:cxnSpLocks noChangeShapeType="1"/>
            <a:endCxn id="11" idx="2"/>
          </p:cNvCxnSpPr>
          <p:nvPr/>
        </p:nvCxnSpPr>
        <p:spPr bwMode="auto">
          <a:xfrm flipV="1">
            <a:off x="6781800" y="1317625"/>
            <a:ext cx="476250" cy="53975"/>
          </a:xfrm>
          <a:prstGeom prst="straightConnector1">
            <a:avLst/>
          </a:prstGeom>
          <a:noFill/>
          <a:ln w="9525" algn="ctr">
            <a:solidFill>
              <a:srgbClr val="FF00FF"/>
            </a:solidFill>
            <a:round/>
            <a:headEnd/>
            <a:tailEnd type="arrow" w="med" len="med"/>
          </a:ln>
        </p:spPr>
      </p:cxn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5" name="Rectangle 2"/>
          <p:cNvSpPr txBox="1">
            <a:spLocks noChangeArrowheads="1"/>
          </p:cNvSpPr>
          <p:nvPr/>
        </p:nvSpPr>
        <p:spPr>
          <a:xfrm>
            <a:off x="0" y="6096000"/>
            <a:ext cx="9144000" cy="762000"/>
          </a:xfrm>
          <a:prstGeom prst="rect">
            <a:avLst/>
          </a:prstGeom>
          <a:solidFill>
            <a:schemeClr val="bg1"/>
          </a:solidFill>
        </p:spPr>
        <p:txBody>
          <a:bodyPr/>
          <a:lstStyle/>
          <a:p>
            <a:pPr algn="ctr" eaLnBrk="1" hangingPunct="1">
              <a:defRPr/>
            </a:pPr>
            <a:r>
              <a:rPr lang="en-US" sz="1800" kern="0" dirty="0">
                <a:solidFill>
                  <a:srgbClr val="FF0000"/>
                </a:solidFill>
                <a:latin typeface="Arial"/>
                <a:ea typeface="+mj-ea"/>
                <a:cs typeface="+mj-cs"/>
              </a:rPr>
              <a:t>If loan origination underwriting is not </a:t>
            </a:r>
            <a:r>
              <a:rPr lang="en-US" sz="1800" i="1" u="sng" kern="0" dirty="0">
                <a:solidFill>
                  <a:srgbClr val="FF0000"/>
                </a:solidFill>
                <a:latin typeface="Arial"/>
                <a:ea typeface="+mj-ea"/>
                <a:cs typeface="+mj-cs"/>
              </a:rPr>
              <a:t>counter-cyclical</a:t>
            </a:r>
            <a:r>
              <a:rPr lang="en-US" sz="1800" kern="0" dirty="0">
                <a:solidFill>
                  <a:srgbClr val="FF0000"/>
                </a:solidFill>
                <a:latin typeface="Arial"/>
                <a:ea typeface="+mj-ea"/>
                <a:cs typeface="+mj-cs"/>
              </a:rPr>
              <a:t>, i.e., not </a:t>
            </a:r>
            <a:r>
              <a:rPr lang="en-US" sz="1800" i="1" u="sng" kern="0" dirty="0">
                <a:solidFill>
                  <a:srgbClr val="FF0000"/>
                </a:solidFill>
                <a:latin typeface="Arial"/>
                <a:ea typeface="+mj-ea"/>
                <a:cs typeface="+mj-cs"/>
              </a:rPr>
              <a:t>more conservative</a:t>
            </a:r>
            <a:r>
              <a:rPr lang="en-US" sz="1800" kern="0" dirty="0">
                <a:solidFill>
                  <a:srgbClr val="FF0000"/>
                </a:solidFill>
                <a:latin typeface="Arial"/>
                <a:ea typeface="+mj-ea"/>
                <a:cs typeface="+mj-cs"/>
              </a:rPr>
              <a:t> near cycle peak (which it clearly is </a:t>
            </a:r>
            <a:r>
              <a:rPr lang="en-US" sz="1800" i="1" u="sng" kern="0" dirty="0">
                <a:solidFill>
                  <a:srgbClr val="FF0000"/>
                </a:solidFill>
                <a:latin typeface="Arial"/>
                <a:ea typeface="+mj-ea"/>
                <a:cs typeface="+mj-cs"/>
              </a:rPr>
              <a:t>not</a:t>
            </a:r>
            <a:r>
              <a:rPr lang="en-US" sz="1800" kern="0" dirty="0">
                <a:solidFill>
                  <a:srgbClr val="FF0000"/>
                </a:solidFill>
                <a:latin typeface="Arial"/>
                <a:ea typeface="+mj-ea"/>
                <a:cs typeface="+mj-cs"/>
              </a:rPr>
              <a:t>), then mortgages are </a:t>
            </a:r>
            <a:r>
              <a:rPr lang="en-US" sz="1800" i="1" u="sng" kern="0" dirty="0">
                <a:solidFill>
                  <a:srgbClr val="FF0000"/>
                </a:solidFill>
                <a:latin typeface="Arial"/>
                <a:ea typeface="+mj-ea"/>
                <a:cs typeface="+mj-cs"/>
              </a:rPr>
              <a:t>more risky</a:t>
            </a:r>
            <a:r>
              <a:rPr lang="en-US" sz="1800" kern="0" dirty="0">
                <a:solidFill>
                  <a:srgbClr val="FF0000"/>
                </a:solidFill>
                <a:latin typeface="Arial"/>
                <a:ea typeface="+mj-ea"/>
                <a:cs typeface="+mj-cs"/>
              </a:rPr>
              <a:t> near cycle peak.</a:t>
            </a:r>
            <a:endParaRPr lang="en-US" sz="1800" i="1" kern="0" dirty="0">
              <a:solidFill>
                <a:srgbClr val="FF0000"/>
              </a:solidFill>
              <a:latin typeface="Arial"/>
              <a:ea typeface="+mj-ea"/>
              <a:cs typeface="+mj-cs"/>
            </a:endParaRPr>
          </a:p>
        </p:txBody>
      </p:sp>
      <p:sp>
        <p:nvSpPr>
          <p:cNvPr id="2" name="Slide Number Placeholder 1"/>
          <p:cNvSpPr>
            <a:spLocks noGrp="1"/>
          </p:cNvSpPr>
          <p:nvPr>
            <p:ph type="sldNum" sz="quarter" idx="12"/>
          </p:nvPr>
        </p:nvSpPr>
        <p:spPr>
          <a:xfrm>
            <a:off x="7239000" y="6400800"/>
            <a:ext cx="1905000" cy="457200"/>
          </a:xfrm>
        </p:spPr>
        <p:txBody>
          <a:bodyPr/>
          <a:lstStyle/>
          <a:p>
            <a:fld id="{B5DBF78E-D190-4529-80E3-BA55FD036BFD}" type="slidenum">
              <a:rPr lang="en-US"/>
              <a:pPr/>
              <a:t>48</a:t>
            </a:fld>
            <a:endParaRPr lang="en-US" dirty="0"/>
          </a:p>
        </p:txBody>
      </p:sp>
      <p:pic>
        <p:nvPicPr>
          <p:cNvPr id="159747" name="Picture 2"/>
          <p:cNvPicPr>
            <a:picLocks noChangeAspect="1"/>
          </p:cNvPicPr>
          <p:nvPr/>
        </p:nvPicPr>
        <p:blipFill>
          <a:blip r:embed="rId2" cstate="print"/>
          <a:srcRect/>
          <a:stretch>
            <a:fillRect/>
          </a:stretch>
        </p:blipFill>
        <p:spPr bwMode="auto">
          <a:xfrm>
            <a:off x="579438" y="555625"/>
            <a:ext cx="7867650" cy="5311775"/>
          </a:xfrm>
          <a:prstGeom prst="rect">
            <a:avLst/>
          </a:prstGeom>
          <a:noFill/>
          <a:ln w="9525">
            <a:noFill/>
            <a:miter lim="800000"/>
            <a:headEnd/>
            <a:tailEnd/>
          </a:ln>
        </p:spPr>
      </p:pic>
      <p:sp>
        <p:nvSpPr>
          <p:cNvPr id="4" name="Rectangle 2"/>
          <p:cNvSpPr txBox="1">
            <a:spLocks noChangeArrowheads="1"/>
          </p:cNvSpPr>
          <p:nvPr/>
        </p:nvSpPr>
        <p:spPr>
          <a:xfrm>
            <a:off x="0" y="0"/>
            <a:ext cx="9144000" cy="457200"/>
          </a:xfrm>
          <a:prstGeom prst="rect">
            <a:avLst/>
          </a:prstGeom>
        </p:spPr>
        <p:txBody>
          <a:bodyPr/>
          <a:lstStyle/>
          <a:p>
            <a:pPr algn="ctr" eaLnBrk="1" hangingPunct="1">
              <a:defRPr/>
            </a:pPr>
            <a:r>
              <a:rPr lang="en-US" sz="2000" kern="0" dirty="0">
                <a:solidFill>
                  <a:srgbClr val="FF0000"/>
                </a:solidFill>
                <a:latin typeface="Arial"/>
                <a:ea typeface="+mj-ea"/>
                <a:cs typeface="+mj-cs"/>
              </a:rPr>
              <a:t>Cyclicality in U.S. Commercial Property Asset Market…</a:t>
            </a:r>
            <a:endParaRPr lang="en-US" sz="2000" i="1" kern="0" dirty="0">
              <a:solidFill>
                <a:srgbClr val="FF0000"/>
              </a:solidFill>
              <a:latin typeface="Arial"/>
              <a:ea typeface="+mj-ea"/>
              <a:cs typeface="+mj-cs"/>
            </a:endParaRPr>
          </a:p>
        </p:txBody>
      </p:sp>
      <p:sp>
        <p:nvSpPr>
          <p:cNvPr id="10" name="Footer Placeholder 13"/>
          <p:cNvSpPr>
            <a:spLocks noGrp="1"/>
          </p:cNvSpPr>
          <p:nvPr>
            <p:ph type="ftr" sz="quarter" idx="11"/>
          </p:nvPr>
        </p:nvSpPr>
        <p:spPr>
          <a:xfrm rot="16200000">
            <a:off x="7086600" y="3200400"/>
            <a:ext cx="3657600" cy="457200"/>
          </a:xfrm>
        </p:spPr>
        <p:txBody>
          <a:bodyPr/>
          <a:lstStyle/>
          <a:p>
            <a:pPr>
              <a:defRPr/>
            </a:pPr>
            <a:r>
              <a:rPr lang="en-US" dirty="0" smtClean="0"/>
              <a:t>© 2014 OnCourse Learning. All Rights Reserved.</a:t>
            </a:r>
            <a:endParaRPr lang="en-US"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13" name="Footer Placeholder 12"/>
          <p:cNvSpPr>
            <a:spLocks noGrp="1"/>
          </p:cNvSpPr>
          <p:nvPr>
            <p:ph type="ftr" sz="quarter" idx="11"/>
          </p:nvPr>
        </p:nvSpPr>
        <p:spPr/>
        <p:txBody>
          <a:bodyPr/>
          <a:lstStyle/>
          <a:p>
            <a:pPr>
              <a:defRPr/>
            </a:pPr>
            <a:r>
              <a:rPr lang="en-US" dirty="0" smtClean="0"/>
              <a:t>© 2014 OnCourse Learning. All Rights Reserved.</a:t>
            </a:r>
            <a:endParaRPr lang="en-US" dirty="0"/>
          </a:p>
        </p:txBody>
      </p:sp>
      <p:sp>
        <p:nvSpPr>
          <p:cNvPr id="2" name="Slide Number Placeholder 1"/>
          <p:cNvSpPr>
            <a:spLocks noGrp="1"/>
          </p:cNvSpPr>
          <p:nvPr>
            <p:ph type="sldNum" sz="quarter" idx="12"/>
          </p:nvPr>
        </p:nvSpPr>
        <p:spPr/>
        <p:txBody>
          <a:bodyPr/>
          <a:lstStyle/>
          <a:p>
            <a:fld id="{0BCBE54C-7729-499E-9D38-9AF5A29BF194}" type="slidenum">
              <a:rPr lang="en-US"/>
              <a:pPr/>
              <a:t>49</a:t>
            </a:fld>
            <a:endParaRPr lang="en-US"/>
          </a:p>
        </p:txBody>
      </p:sp>
      <p:grpSp>
        <p:nvGrpSpPr>
          <p:cNvPr id="160771" name="Group 4"/>
          <p:cNvGrpSpPr>
            <a:grpSpLocks/>
          </p:cNvGrpSpPr>
          <p:nvPr/>
        </p:nvGrpSpPr>
        <p:grpSpPr bwMode="auto">
          <a:xfrm>
            <a:off x="1447800" y="228600"/>
            <a:ext cx="6400800" cy="6342063"/>
            <a:chOff x="1447800" y="228600"/>
            <a:chExt cx="6400800" cy="6342221"/>
          </a:xfrm>
        </p:grpSpPr>
        <p:pic>
          <p:nvPicPr>
            <p:cNvPr id="160779" name="Picture 2"/>
            <p:cNvPicPr>
              <a:picLocks noChangeAspect="1" noChangeArrowheads="1"/>
            </p:cNvPicPr>
            <p:nvPr/>
          </p:nvPicPr>
          <p:blipFill>
            <a:blip r:embed="rId2" cstate="print"/>
            <a:srcRect/>
            <a:stretch>
              <a:fillRect/>
            </a:stretch>
          </p:blipFill>
          <p:spPr bwMode="auto">
            <a:xfrm>
              <a:off x="1447800" y="228600"/>
              <a:ext cx="6400800" cy="6258560"/>
            </a:xfrm>
            <a:prstGeom prst="rect">
              <a:avLst/>
            </a:prstGeom>
            <a:noFill/>
            <a:ln w="9525">
              <a:noFill/>
              <a:miter lim="800000"/>
              <a:headEnd/>
              <a:tailEnd/>
            </a:ln>
          </p:spPr>
        </p:pic>
        <p:sp>
          <p:nvSpPr>
            <p:cNvPr id="160780" name="TextBox 3"/>
            <p:cNvSpPr txBox="1">
              <a:spLocks noChangeArrowheads="1"/>
            </p:cNvSpPr>
            <p:nvPr/>
          </p:nvSpPr>
          <p:spPr bwMode="auto">
            <a:xfrm>
              <a:off x="3429000" y="6324600"/>
              <a:ext cx="3062287" cy="246221"/>
            </a:xfrm>
            <a:prstGeom prst="rect">
              <a:avLst/>
            </a:prstGeom>
            <a:noFill/>
            <a:ln w="9525">
              <a:noFill/>
              <a:miter lim="800000"/>
              <a:headEnd/>
              <a:tailEnd/>
            </a:ln>
          </p:spPr>
          <p:txBody>
            <a:bodyPr>
              <a:spAutoFit/>
            </a:bodyPr>
            <a:lstStyle/>
            <a:p>
              <a:pPr algn="ctr" eaLnBrk="1" hangingPunct="1"/>
              <a:r>
                <a:rPr lang="en-US" sz="1000">
                  <a:solidFill>
                    <a:srgbClr val="A6A6A6"/>
                  </a:solidFill>
                  <a:latin typeface="Arial" charset="0"/>
                </a:rPr>
                <a:t>Source: Stanton &amp; Wallace (2010)</a:t>
              </a:r>
            </a:p>
          </p:txBody>
        </p:sp>
      </p:grpSp>
      <p:sp>
        <p:nvSpPr>
          <p:cNvPr id="6" name="Rectangle 2"/>
          <p:cNvSpPr txBox="1">
            <a:spLocks noChangeArrowheads="1"/>
          </p:cNvSpPr>
          <p:nvPr/>
        </p:nvSpPr>
        <p:spPr>
          <a:xfrm>
            <a:off x="228600" y="1371600"/>
            <a:ext cx="8686800" cy="762000"/>
          </a:xfrm>
          <a:prstGeom prst="rect">
            <a:avLst/>
          </a:prstGeom>
          <a:solidFill>
            <a:schemeClr val="bg1"/>
          </a:solidFill>
          <a:ln>
            <a:solidFill>
              <a:srgbClr val="FF0000"/>
            </a:solidFill>
          </a:ln>
        </p:spPr>
        <p:txBody>
          <a:bodyPr/>
          <a:lstStyle/>
          <a:p>
            <a:pPr eaLnBrk="1" hangingPunct="1">
              <a:defRPr/>
            </a:pPr>
            <a:r>
              <a:rPr lang="en-US" kern="0" dirty="0">
                <a:solidFill>
                  <a:srgbClr val="FF0000"/>
                </a:solidFill>
                <a:latin typeface="Arial"/>
                <a:ea typeface="+mj-ea"/>
                <a:cs typeface="+mj-cs"/>
              </a:rPr>
              <a:t>Conduit loan origination underwriting did not generally get more conservative as we approached the cycle peak. Same LTV on peak property prices much more risky loan than same LTV on trough property prices. (And these figures ignore possible loss of </a:t>
            </a:r>
            <a:r>
              <a:rPr lang="en-US" i="1" u="sng" kern="0" dirty="0">
                <a:solidFill>
                  <a:srgbClr val="FF0000"/>
                </a:solidFill>
                <a:latin typeface="Arial"/>
                <a:ea typeface="+mj-ea"/>
                <a:cs typeface="+mj-cs"/>
              </a:rPr>
              <a:t>realism</a:t>
            </a:r>
            <a:r>
              <a:rPr lang="en-US" kern="0" dirty="0">
                <a:solidFill>
                  <a:srgbClr val="FF0000"/>
                </a:solidFill>
                <a:latin typeface="Arial"/>
                <a:ea typeface="+mj-ea"/>
                <a:cs typeface="+mj-cs"/>
              </a:rPr>
              <a:t> in the stated LTV &amp; DCR numbers near the peak.)</a:t>
            </a:r>
            <a:endParaRPr lang="en-US" i="1" kern="0" dirty="0">
              <a:solidFill>
                <a:srgbClr val="FF0000"/>
              </a:solidFill>
              <a:latin typeface="Arial"/>
              <a:ea typeface="+mj-ea"/>
              <a:cs typeface="+mj-cs"/>
            </a:endParaRPr>
          </a:p>
        </p:txBody>
      </p:sp>
      <p:sp>
        <p:nvSpPr>
          <p:cNvPr id="7" name="Oval 6"/>
          <p:cNvSpPr/>
          <p:nvPr/>
        </p:nvSpPr>
        <p:spPr bwMode="auto">
          <a:xfrm>
            <a:off x="3200400" y="2057400"/>
            <a:ext cx="762000" cy="4114800"/>
          </a:xfrm>
          <a:prstGeom prst="ellipse">
            <a:avLst/>
          </a:prstGeom>
          <a:noFill/>
          <a:ln w="9525" cap="flat" cmpd="sng" algn="ctr">
            <a:solidFill>
              <a:srgbClr val="FF0000"/>
            </a:solidFill>
            <a:prstDash val="solid"/>
            <a:round/>
            <a:headEnd type="none" w="med" len="med"/>
            <a:tailEnd type="none" w="med" len="med"/>
          </a:ln>
          <a:effectLst/>
        </p:spPr>
        <p:txBody>
          <a:bodyPr/>
          <a:lstStyle/>
          <a:p>
            <a:pPr eaLnBrk="1" hangingPunct="1">
              <a:defRPr/>
            </a:pPr>
            <a:endParaRPr lang="en-US" sz="2000" b="1" i="1">
              <a:solidFill>
                <a:srgbClr val="000000"/>
              </a:solidFill>
              <a:effectLst>
                <a:outerShdw blurRad="38100" dist="38100" dir="2700000" algn="tl">
                  <a:srgbClr val="000000">
                    <a:alpha val="43137"/>
                  </a:srgbClr>
                </a:outerShdw>
              </a:effectLst>
            </a:endParaRPr>
          </a:p>
        </p:txBody>
      </p:sp>
      <p:sp>
        <p:nvSpPr>
          <p:cNvPr id="8" name="Oval 7"/>
          <p:cNvSpPr/>
          <p:nvPr/>
        </p:nvSpPr>
        <p:spPr bwMode="auto">
          <a:xfrm>
            <a:off x="4953000" y="2057400"/>
            <a:ext cx="762000" cy="4114800"/>
          </a:xfrm>
          <a:prstGeom prst="ellipse">
            <a:avLst/>
          </a:prstGeom>
          <a:noFill/>
          <a:ln w="9525" cap="flat" cmpd="sng" algn="ctr">
            <a:solidFill>
              <a:srgbClr val="FF0000"/>
            </a:solidFill>
            <a:prstDash val="solid"/>
            <a:round/>
            <a:headEnd type="none" w="med" len="med"/>
            <a:tailEnd type="none" w="med" len="med"/>
          </a:ln>
          <a:effectLst/>
        </p:spPr>
        <p:txBody>
          <a:bodyPr/>
          <a:lstStyle/>
          <a:p>
            <a:pPr eaLnBrk="1" hangingPunct="1">
              <a:defRPr/>
            </a:pPr>
            <a:endParaRPr lang="en-US" sz="2000" b="1" i="1">
              <a:solidFill>
                <a:srgbClr val="000000"/>
              </a:solidFill>
              <a:effectLst>
                <a:outerShdw blurRad="38100" dist="38100" dir="2700000" algn="tl">
                  <a:srgbClr val="000000">
                    <a:alpha val="43137"/>
                  </a:srgbClr>
                </a:outerShdw>
              </a:effectLst>
            </a:endParaRPr>
          </a:p>
        </p:txBody>
      </p:sp>
      <p:sp>
        <p:nvSpPr>
          <p:cNvPr id="9" name="Oval 8"/>
          <p:cNvSpPr/>
          <p:nvPr/>
        </p:nvSpPr>
        <p:spPr bwMode="auto">
          <a:xfrm rot="5400000">
            <a:off x="3142457" y="4477543"/>
            <a:ext cx="838200" cy="722313"/>
          </a:xfrm>
          <a:prstGeom prst="ellipse">
            <a:avLst/>
          </a:prstGeom>
          <a:noFill/>
          <a:ln w="19050" cap="flat" cmpd="sng" algn="ctr">
            <a:solidFill>
              <a:srgbClr val="FF00FF"/>
            </a:solidFill>
            <a:prstDash val="solid"/>
            <a:round/>
            <a:headEnd type="none" w="med" len="med"/>
            <a:tailEnd type="none" w="med" len="med"/>
          </a:ln>
          <a:effectLst/>
        </p:spPr>
        <p:txBody>
          <a:bodyPr/>
          <a:lstStyle/>
          <a:p>
            <a:pPr eaLnBrk="1" hangingPunct="1">
              <a:defRPr/>
            </a:pPr>
            <a:endParaRPr lang="en-US" sz="2000" b="1" i="1">
              <a:solidFill>
                <a:srgbClr val="000000"/>
              </a:solidFill>
              <a:effectLst>
                <a:outerShdw blurRad="38100" dist="38100" dir="2700000" algn="tl">
                  <a:srgbClr val="000000">
                    <a:alpha val="43137"/>
                  </a:srgbClr>
                </a:outerShdw>
              </a:effectLst>
            </a:endParaRPr>
          </a:p>
        </p:txBody>
      </p:sp>
      <p:sp>
        <p:nvSpPr>
          <p:cNvPr id="10" name="Oval 9"/>
          <p:cNvSpPr/>
          <p:nvPr/>
        </p:nvSpPr>
        <p:spPr bwMode="auto">
          <a:xfrm rot="5400000">
            <a:off x="4895057" y="4477543"/>
            <a:ext cx="838200" cy="722313"/>
          </a:xfrm>
          <a:prstGeom prst="ellipse">
            <a:avLst/>
          </a:prstGeom>
          <a:noFill/>
          <a:ln w="19050" cap="flat" cmpd="sng" algn="ctr">
            <a:solidFill>
              <a:srgbClr val="FF00FF"/>
            </a:solidFill>
            <a:prstDash val="solid"/>
            <a:round/>
            <a:headEnd type="none" w="med" len="med"/>
            <a:tailEnd type="none" w="med" len="med"/>
          </a:ln>
          <a:effectLst/>
        </p:spPr>
        <p:txBody>
          <a:bodyPr/>
          <a:lstStyle/>
          <a:p>
            <a:pPr eaLnBrk="1" hangingPunct="1">
              <a:defRPr/>
            </a:pPr>
            <a:endParaRPr lang="en-US" sz="2000" b="1" i="1">
              <a:solidFill>
                <a:srgbClr val="000000"/>
              </a:solidFill>
              <a:effectLst>
                <a:outerShdw blurRad="38100" dist="38100" dir="2700000" algn="tl">
                  <a:srgbClr val="000000">
                    <a:alpha val="43137"/>
                  </a:srgbClr>
                </a:outerShdw>
              </a:effectLst>
            </a:endParaRPr>
          </a:p>
        </p:txBody>
      </p:sp>
      <p:sp>
        <p:nvSpPr>
          <p:cNvPr id="11" name="Left Brace 10"/>
          <p:cNvSpPr/>
          <p:nvPr/>
        </p:nvSpPr>
        <p:spPr bwMode="auto">
          <a:xfrm>
            <a:off x="1371600" y="4419600"/>
            <a:ext cx="304800" cy="762000"/>
          </a:xfrm>
          <a:prstGeom prst="leftBrace">
            <a:avLst>
              <a:gd name="adj1" fmla="val 43398"/>
              <a:gd name="adj2" fmla="val 50000"/>
            </a:avLst>
          </a:prstGeom>
          <a:noFill/>
          <a:ln w="19050" cap="flat" cmpd="sng" algn="ctr">
            <a:solidFill>
              <a:srgbClr val="FF00FF"/>
            </a:solidFill>
            <a:prstDash val="solid"/>
            <a:round/>
            <a:headEnd type="none" w="med" len="med"/>
            <a:tailEnd type="none" w="med" len="med"/>
          </a:ln>
          <a:effectLst/>
        </p:spPr>
        <p:txBody>
          <a:bodyPr/>
          <a:lstStyle/>
          <a:p>
            <a:pPr eaLnBrk="1" hangingPunct="1">
              <a:defRPr/>
            </a:pPr>
            <a:endParaRPr lang="en-US" sz="2000" b="1" i="1">
              <a:solidFill>
                <a:srgbClr val="000000"/>
              </a:solidFill>
              <a:effectLst>
                <a:outerShdw blurRad="38100" dist="38100" dir="2700000" algn="tl">
                  <a:srgbClr val="000000">
                    <a:alpha val="43137"/>
                  </a:srgbClr>
                </a:outerShdw>
              </a:effectLst>
            </a:endParaRPr>
          </a:p>
        </p:txBody>
      </p:sp>
      <p:sp>
        <p:nvSpPr>
          <p:cNvPr id="12" name="Rectangle 2"/>
          <p:cNvSpPr txBox="1">
            <a:spLocks noChangeArrowheads="1"/>
          </p:cNvSpPr>
          <p:nvPr/>
        </p:nvSpPr>
        <p:spPr>
          <a:xfrm>
            <a:off x="0" y="3581400"/>
            <a:ext cx="1371600" cy="1905000"/>
          </a:xfrm>
          <a:prstGeom prst="rect">
            <a:avLst/>
          </a:prstGeom>
          <a:solidFill>
            <a:schemeClr val="bg1"/>
          </a:solidFill>
          <a:ln>
            <a:noFill/>
          </a:ln>
        </p:spPr>
        <p:txBody>
          <a:bodyPr/>
          <a:lstStyle/>
          <a:p>
            <a:pPr algn="r" eaLnBrk="1" hangingPunct="1">
              <a:defRPr/>
            </a:pPr>
            <a:r>
              <a:rPr lang="en-US" kern="0" dirty="0">
                <a:solidFill>
                  <a:srgbClr val="FF00FF"/>
                </a:solidFill>
                <a:latin typeface="Arial"/>
                <a:ea typeface="+mj-ea"/>
                <a:cs typeface="+mj-cs"/>
              </a:rPr>
              <a:t>Stated (pro-forma) underwriting criteria of loan originators </a:t>
            </a:r>
            <a:r>
              <a:rPr lang="en-US" b="1" u="sng" kern="0" dirty="0">
                <a:solidFill>
                  <a:srgbClr val="FF00FF"/>
                </a:solidFill>
                <a:latin typeface="Arial"/>
                <a:ea typeface="+mj-ea"/>
                <a:cs typeface="+mj-cs"/>
              </a:rPr>
              <a:t>NOT</a:t>
            </a:r>
            <a:r>
              <a:rPr lang="en-US" kern="0" dirty="0">
                <a:solidFill>
                  <a:srgbClr val="FF00FF"/>
                </a:solidFill>
                <a:latin typeface="Arial"/>
                <a:ea typeface="+mj-ea"/>
                <a:cs typeface="+mj-cs"/>
              </a:rPr>
              <a:t> more strict during bubble years.</a:t>
            </a:r>
            <a:endParaRPr lang="en-US" i="1" kern="0" dirty="0">
              <a:solidFill>
                <a:srgbClr val="FF00FF"/>
              </a:solidFill>
              <a:latin typeface="Arial"/>
              <a:ea typeface="+mj-ea"/>
              <a:cs typeface="+mj-cs"/>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8" name="Footer Placeholder 7"/>
          <p:cNvSpPr>
            <a:spLocks noGrp="1"/>
          </p:cNvSpPr>
          <p:nvPr>
            <p:ph type="ftr" sz="quarter" idx="11"/>
          </p:nvPr>
        </p:nvSpPr>
        <p:spPr/>
        <p:txBody>
          <a:bodyPr/>
          <a:lstStyle/>
          <a:p>
            <a:pPr>
              <a:defRPr/>
            </a:pPr>
            <a:r>
              <a:rPr lang="en-US" smtClean="0"/>
              <a:t>© 2014 OnCourse Learning. All Rights Reserved.</a:t>
            </a:r>
            <a:endParaRPr lang="en-US"/>
          </a:p>
        </p:txBody>
      </p:sp>
      <p:sp>
        <p:nvSpPr>
          <p:cNvPr id="2" name="Slide Number Placeholder 1"/>
          <p:cNvSpPr>
            <a:spLocks noGrp="1"/>
          </p:cNvSpPr>
          <p:nvPr>
            <p:ph type="sldNum" sz="quarter" idx="12"/>
          </p:nvPr>
        </p:nvSpPr>
        <p:spPr/>
        <p:txBody>
          <a:bodyPr/>
          <a:lstStyle/>
          <a:p>
            <a:fld id="{AB9F3117-149E-4BC1-B215-91586080A52E}" type="slidenum">
              <a:rPr lang="en-US"/>
              <a:pPr/>
              <a:t>50</a:t>
            </a:fld>
            <a:endParaRPr lang="en-US"/>
          </a:p>
        </p:txBody>
      </p:sp>
      <p:sp>
        <p:nvSpPr>
          <p:cNvPr id="161795" name="TextBox 3"/>
          <p:cNvSpPr txBox="1">
            <a:spLocks noChangeArrowheads="1"/>
          </p:cNvSpPr>
          <p:nvPr/>
        </p:nvSpPr>
        <p:spPr bwMode="auto">
          <a:xfrm>
            <a:off x="457200" y="0"/>
            <a:ext cx="8077200" cy="1200150"/>
          </a:xfrm>
          <a:prstGeom prst="rect">
            <a:avLst/>
          </a:prstGeom>
          <a:noFill/>
          <a:ln w="9525">
            <a:noFill/>
            <a:miter lim="800000"/>
            <a:headEnd/>
            <a:tailEnd/>
          </a:ln>
        </p:spPr>
        <p:txBody>
          <a:bodyPr>
            <a:spAutoFit/>
          </a:bodyPr>
          <a:lstStyle/>
          <a:p>
            <a:pPr eaLnBrk="1" hangingPunct="1"/>
            <a:r>
              <a:rPr lang="en-US" sz="1800">
                <a:solidFill>
                  <a:srgbClr val="000000"/>
                </a:solidFill>
                <a:latin typeface="Arial" charset="0"/>
              </a:rPr>
              <a:t>Even though credit rating agencies had their own “hair-cut” models of credit risk in the mortgages, which showed deterioration in loan origination underwriting during 2005-07, the agencies did not increase subordination levels (credit protection) for the bond ratings…</a:t>
            </a:r>
          </a:p>
        </p:txBody>
      </p:sp>
      <p:sp>
        <p:nvSpPr>
          <p:cNvPr id="161796" name="TextBox 4"/>
          <p:cNvSpPr txBox="1">
            <a:spLocks noChangeArrowheads="1"/>
          </p:cNvSpPr>
          <p:nvPr/>
        </p:nvSpPr>
        <p:spPr bwMode="auto">
          <a:xfrm>
            <a:off x="533400" y="6211888"/>
            <a:ext cx="8077200" cy="646112"/>
          </a:xfrm>
          <a:prstGeom prst="rect">
            <a:avLst/>
          </a:prstGeom>
          <a:noFill/>
          <a:ln w="9525">
            <a:noFill/>
            <a:miter lim="800000"/>
            <a:headEnd/>
            <a:tailEnd/>
          </a:ln>
        </p:spPr>
        <p:txBody>
          <a:bodyPr>
            <a:spAutoFit/>
          </a:bodyPr>
          <a:lstStyle/>
          <a:p>
            <a:pPr eaLnBrk="1" hangingPunct="1"/>
            <a:r>
              <a:rPr lang="en-US" sz="1800" dirty="0">
                <a:solidFill>
                  <a:srgbClr val="339966"/>
                </a:solidFill>
                <a:latin typeface="Arial" charset="0"/>
              </a:rPr>
              <a:t>Here note how the Moody’s haircut LTV rose alarmingly to very high levels in 2005-07.</a:t>
            </a:r>
          </a:p>
        </p:txBody>
      </p:sp>
      <p:pic>
        <p:nvPicPr>
          <p:cNvPr id="161797" name="Picture 1"/>
          <p:cNvPicPr>
            <a:picLocks noChangeAspect="1"/>
          </p:cNvPicPr>
          <p:nvPr/>
        </p:nvPicPr>
        <p:blipFill>
          <a:blip r:embed="rId2" cstate="print"/>
          <a:srcRect/>
          <a:stretch>
            <a:fillRect/>
          </a:stretch>
        </p:blipFill>
        <p:spPr bwMode="auto">
          <a:xfrm>
            <a:off x="523875" y="1447800"/>
            <a:ext cx="8162925" cy="4419600"/>
          </a:xfrm>
          <a:prstGeom prst="rect">
            <a:avLst/>
          </a:prstGeom>
          <a:noFill/>
          <a:ln w="9525">
            <a:noFill/>
            <a:miter lim="800000"/>
            <a:headEnd/>
            <a:tailEnd/>
          </a:ln>
        </p:spPr>
      </p:pic>
      <p:sp>
        <p:nvSpPr>
          <p:cNvPr id="161798" name="TextBox 2"/>
          <p:cNvSpPr txBox="1">
            <a:spLocks noChangeArrowheads="1"/>
          </p:cNvSpPr>
          <p:nvPr/>
        </p:nvSpPr>
        <p:spPr bwMode="auto">
          <a:xfrm>
            <a:off x="760413" y="5770563"/>
            <a:ext cx="7959725" cy="646112"/>
          </a:xfrm>
          <a:prstGeom prst="rect">
            <a:avLst/>
          </a:prstGeom>
          <a:noFill/>
          <a:ln w="9525">
            <a:noFill/>
            <a:miter lim="800000"/>
            <a:headEnd/>
            <a:tailEnd/>
          </a:ln>
        </p:spPr>
        <p:txBody>
          <a:bodyPr>
            <a:spAutoFit/>
          </a:bodyPr>
          <a:lstStyle/>
          <a:p>
            <a:r>
              <a:rPr lang="en-US" sz="1200">
                <a:solidFill>
                  <a:srgbClr val="000000"/>
                </a:solidFill>
                <a:latin typeface="Arial" charset="0"/>
              </a:rPr>
              <a:t>Source:  Moody’s Investors Service, Trepp LLC, September 2011. © Moody’s Investors Service, Inc. &amp;/or its Affiliates. All rights reserved. Reprinted by permission.</a:t>
            </a:r>
          </a:p>
          <a:p>
            <a:endParaRPr lang="en-US" sz="1200">
              <a:solidFill>
                <a:srgbClr val="000000"/>
              </a:solidFill>
              <a:latin typeface="Arial" charset="0"/>
            </a:endParaRPr>
          </a:p>
        </p:txBody>
      </p:sp>
      <p:sp>
        <p:nvSpPr>
          <p:cNvPr id="9" name="TextBox 8"/>
          <p:cNvSpPr txBox="1"/>
          <p:nvPr/>
        </p:nvSpPr>
        <p:spPr>
          <a:xfrm>
            <a:off x="277813" y="1200150"/>
            <a:ext cx="8637587" cy="276225"/>
          </a:xfrm>
          <a:prstGeom prst="rect">
            <a:avLst/>
          </a:prstGeom>
          <a:noFill/>
        </p:spPr>
        <p:txBody>
          <a:bodyPr>
            <a:spAutoFit/>
          </a:bodyPr>
          <a:lstStyle/>
          <a:p>
            <a:pPr algn="ctr">
              <a:defRPr/>
            </a:pPr>
            <a:r>
              <a:rPr lang="en-US" sz="1200" dirty="0">
                <a:latin typeface="+mj-lt"/>
              </a:rPr>
              <a:t>Exhibit 20-8: CMBS Conduit Loans LTVs at Issuance, as Underwritten by Issuers and as </a:t>
            </a:r>
            <a:r>
              <a:rPr lang="en-US" sz="1200" dirty="0" err="1">
                <a:latin typeface="+mj-lt"/>
              </a:rPr>
              <a:t>Haircutted</a:t>
            </a:r>
            <a:r>
              <a:rPr lang="en-US" sz="1200" dirty="0">
                <a:latin typeface="+mj-lt"/>
              </a:rPr>
              <a:t> by Moody’s, 2003-2011.</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pPr>
              <a:defRPr/>
            </a:pPr>
            <a:r>
              <a:rPr lang="en-US" smtClean="0"/>
              <a:t>© 2014 OnCourse Learning. All Rights Reserved.</a:t>
            </a:r>
            <a:endParaRPr lang="en-US"/>
          </a:p>
        </p:txBody>
      </p:sp>
      <p:sp>
        <p:nvSpPr>
          <p:cNvPr id="2" name="Slide Number Placeholder 1"/>
          <p:cNvSpPr>
            <a:spLocks noGrp="1"/>
          </p:cNvSpPr>
          <p:nvPr>
            <p:ph type="sldNum" sz="quarter" idx="12"/>
          </p:nvPr>
        </p:nvSpPr>
        <p:spPr/>
        <p:txBody>
          <a:bodyPr/>
          <a:lstStyle/>
          <a:p>
            <a:fld id="{EE4AABBB-F9D7-4E6C-B0F7-1B3D60F36D0B}" type="slidenum">
              <a:rPr lang="en-US"/>
              <a:pPr/>
              <a:t>51</a:t>
            </a:fld>
            <a:endParaRPr lang="en-US"/>
          </a:p>
        </p:txBody>
      </p:sp>
      <p:pic>
        <p:nvPicPr>
          <p:cNvPr id="162819" name="Picture 3"/>
          <p:cNvPicPr>
            <a:picLocks noChangeAspect="1" noChangeArrowheads="1"/>
          </p:cNvPicPr>
          <p:nvPr/>
        </p:nvPicPr>
        <p:blipFill>
          <a:blip r:embed="rId2" cstate="print"/>
          <a:srcRect/>
          <a:stretch>
            <a:fillRect/>
          </a:stretch>
        </p:blipFill>
        <p:spPr bwMode="auto">
          <a:xfrm>
            <a:off x="533400" y="1447800"/>
            <a:ext cx="8207375" cy="4487863"/>
          </a:xfrm>
          <a:prstGeom prst="rect">
            <a:avLst/>
          </a:prstGeom>
          <a:noFill/>
          <a:ln w="9525">
            <a:noFill/>
            <a:miter lim="800000"/>
            <a:headEnd/>
            <a:tailEnd/>
          </a:ln>
        </p:spPr>
      </p:pic>
      <p:sp>
        <p:nvSpPr>
          <p:cNvPr id="162820" name="TextBox 5"/>
          <p:cNvSpPr txBox="1">
            <a:spLocks noChangeArrowheads="1"/>
          </p:cNvSpPr>
          <p:nvPr/>
        </p:nvSpPr>
        <p:spPr bwMode="auto">
          <a:xfrm>
            <a:off x="457200" y="0"/>
            <a:ext cx="8077200" cy="1200150"/>
          </a:xfrm>
          <a:prstGeom prst="rect">
            <a:avLst/>
          </a:prstGeom>
          <a:noFill/>
          <a:ln w="9525">
            <a:noFill/>
            <a:miter lim="800000"/>
            <a:headEnd/>
            <a:tailEnd/>
          </a:ln>
        </p:spPr>
        <p:txBody>
          <a:bodyPr>
            <a:spAutoFit/>
          </a:bodyPr>
          <a:lstStyle/>
          <a:p>
            <a:pPr eaLnBrk="1" hangingPunct="1"/>
            <a:r>
              <a:rPr lang="en-US" sz="1800">
                <a:solidFill>
                  <a:srgbClr val="000000"/>
                </a:solidFill>
                <a:latin typeface="Arial" charset="0"/>
              </a:rPr>
              <a:t>Even though credit rating agencies had their own “hair-cut” models of credit risk in the mortgages, which showed deterioration in loan origination underwriting during 2005-07, the agencies did not increase subordination levels (credit protection) for the bond ratings…</a:t>
            </a:r>
          </a:p>
        </p:txBody>
      </p:sp>
      <p:sp>
        <p:nvSpPr>
          <p:cNvPr id="162821" name="TextBox 6"/>
          <p:cNvSpPr txBox="1">
            <a:spLocks noChangeArrowheads="1"/>
          </p:cNvSpPr>
          <p:nvPr/>
        </p:nvSpPr>
        <p:spPr bwMode="auto">
          <a:xfrm>
            <a:off x="533400" y="5943600"/>
            <a:ext cx="8077200" cy="646112"/>
          </a:xfrm>
          <a:prstGeom prst="rect">
            <a:avLst/>
          </a:prstGeom>
          <a:noFill/>
          <a:ln w="9525">
            <a:noFill/>
            <a:miter lim="800000"/>
            <a:headEnd/>
            <a:tailEnd/>
          </a:ln>
        </p:spPr>
        <p:txBody>
          <a:bodyPr>
            <a:spAutoFit/>
          </a:bodyPr>
          <a:lstStyle/>
          <a:p>
            <a:pPr eaLnBrk="1" hangingPunct="1"/>
            <a:r>
              <a:rPr lang="en-US" sz="1800" dirty="0">
                <a:solidFill>
                  <a:srgbClr val="339966"/>
                </a:solidFill>
                <a:latin typeface="Arial" charset="0"/>
              </a:rPr>
              <a:t>Here note how the Moody’s haircut </a:t>
            </a:r>
            <a:r>
              <a:rPr lang="en-US" sz="1800" dirty="0" err="1">
                <a:solidFill>
                  <a:srgbClr val="339966"/>
                </a:solidFill>
                <a:latin typeface="Arial" charset="0"/>
              </a:rPr>
              <a:t>DSCR</a:t>
            </a:r>
            <a:r>
              <a:rPr lang="en-US" sz="1800" dirty="0">
                <a:solidFill>
                  <a:srgbClr val="339966"/>
                </a:solidFill>
                <a:latin typeface="Arial" charset="0"/>
              </a:rPr>
              <a:t> fell alarmingly to historically low levels in 2005-07.</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10" name="Footer Placeholder 9"/>
          <p:cNvSpPr>
            <a:spLocks noGrp="1"/>
          </p:cNvSpPr>
          <p:nvPr>
            <p:ph type="ftr" sz="quarter" idx="11"/>
          </p:nvPr>
        </p:nvSpPr>
        <p:spPr/>
        <p:txBody>
          <a:bodyPr/>
          <a:lstStyle/>
          <a:p>
            <a:pPr>
              <a:defRPr/>
            </a:pPr>
            <a:r>
              <a:rPr lang="en-US" smtClean="0"/>
              <a:t>© 2014 OnCourse Learning. All Rights Reserved.</a:t>
            </a:r>
            <a:endParaRPr lang="en-US"/>
          </a:p>
        </p:txBody>
      </p:sp>
      <p:sp>
        <p:nvSpPr>
          <p:cNvPr id="2" name="Slide Number Placeholder 1"/>
          <p:cNvSpPr>
            <a:spLocks noGrp="1"/>
          </p:cNvSpPr>
          <p:nvPr>
            <p:ph type="sldNum" sz="quarter" idx="12"/>
          </p:nvPr>
        </p:nvSpPr>
        <p:spPr/>
        <p:txBody>
          <a:bodyPr/>
          <a:lstStyle/>
          <a:p>
            <a:fld id="{B7301EA9-B28B-4071-A737-915799AEE786}" type="slidenum">
              <a:rPr lang="en-US"/>
              <a:pPr/>
              <a:t>52</a:t>
            </a:fld>
            <a:endParaRPr lang="en-US"/>
          </a:p>
        </p:txBody>
      </p:sp>
      <p:pic>
        <p:nvPicPr>
          <p:cNvPr id="163843" name="Picture 3"/>
          <p:cNvPicPr>
            <a:picLocks noChangeAspect="1"/>
          </p:cNvPicPr>
          <p:nvPr/>
        </p:nvPicPr>
        <p:blipFill>
          <a:blip r:embed="rId2" cstate="print"/>
          <a:srcRect/>
          <a:stretch>
            <a:fillRect/>
          </a:stretch>
        </p:blipFill>
        <p:spPr bwMode="auto">
          <a:xfrm>
            <a:off x="457200" y="457200"/>
            <a:ext cx="7894638" cy="4800600"/>
          </a:xfrm>
          <a:prstGeom prst="rect">
            <a:avLst/>
          </a:prstGeom>
          <a:noFill/>
          <a:ln w="9525">
            <a:noFill/>
            <a:miter lim="800000"/>
            <a:headEnd/>
            <a:tailEnd/>
          </a:ln>
        </p:spPr>
      </p:pic>
      <p:sp>
        <p:nvSpPr>
          <p:cNvPr id="4" name="Rectangle 2"/>
          <p:cNvSpPr txBox="1">
            <a:spLocks noChangeArrowheads="1"/>
          </p:cNvSpPr>
          <p:nvPr/>
        </p:nvSpPr>
        <p:spPr>
          <a:xfrm>
            <a:off x="0" y="0"/>
            <a:ext cx="9144000" cy="457200"/>
          </a:xfrm>
          <a:prstGeom prst="rect">
            <a:avLst/>
          </a:prstGeom>
        </p:spPr>
        <p:txBody>
          <a:bodyPr/>
          <a:lstStyle/>
          <a:p>
            <a:pPr algn="ctr" eaLnBrk="1" hangingPunct="1">
              <a:defRPr/>
            </a:pPr>
            <a:r>
              <a:rPr lang="en-US" sz="2000" kern="0" dirty="0">
                <a:solidFill>
                  <a:srgbClr val="000000"/>
                </a:solidFill>
                <a:latin typeface="Arial"/>
                <a:ea typeface="+mj-ea"/>
                <a:cs typeface="+mj-cs"/>
              </a:rPr>
              <a:t>The pre-crash history of Rating Agency CMBS subordination levels…</a:t>
            </a:r>
            <a:endParaRPr lang="en-US" sz="2000" i="1" kern="0" dirty="0">
              <a:solidFill>
                <a:srgbClr val="000000"/>
              </a:solidFill>
              <a:latin typeface="Arial"/>
              <a:ea typeface="+mj-ea"/>
              <a:cs typeface="+mj-cs"/>
            </a:endParaRPr>
          </a:p>
        </p:txBody>
      </p:sp>
      <p:sp>
        <p:nvSpPr>
          <p:cNvPr id="5" name="Rectangle 2"/>
          <p:cNvSpPr txBox="1">
            <a:spLocks noChangeArrowheads="1"/>
          </p:cNvSpPr>
          <p:nvPr/>
        </p:nvSpPr>
        <p:spPr>
          <a:xfrm>
            <a:off x="304800" y="5257800"/>
            <a:ext cx="8458200" cy="1447800"/>
          </a:xfrm>
          <a:prstGeom prst="rect">
            <a:avLst/>
          </a:prstGeom>
        </p:spPr>
        <p:txBody>
          <a:bodyPr/>
          <a:lstStyle/>
          <a:p>
            <a:pPr eaLnBrk="1" hangingPunct="1">
              <a:defRPr/>
            </a:pPr>
            <a:r>
              <a:rPr lang="en-US" sz="1600" kern="0" dirty="0">
                <a:solidFill>
                  <a:srgbClr val="FF0000"/>
                </a:solidFill>
                <a:latin typeface="Arial"/>
                <a:ea typeface="+mj-ea"/>
                <a:cs typeface="+mj-cs"/>
              </a:rPr>
              <a:t>Maybe subordination levels could have (correctly) been </a:t>
            </a:r>
            <a:r>
              <a:rPr lang="en-US" sz="1600" i="1" u="sng" kern="0" dirty="0">
                <a:solidFill>
                  <a:srgbClr val="FF0000"/>
                </a:solidFill>
                <a:latin typeface="Arial"/>
                <a:ea typeface="+mj-ea"/>
                <a:cs typeface="+mj-cs"/>
              </a:rPr>
              <a:t>lower</a:t>
            </a:r>
            <a:r>
              <a:rPr lang="en-US" sz="1600" kern="0" dirty="0">
                <a:solidFill>
                  <a:srgbClr val="FF0000"/>
                </a:solidFill>
                <a:latin typeface="Arial"/>
                <a:ea typeface="+mj-ea"/>
                <a:cs typeface="+mj-cs"/>
              </a:rPr>
              <a:t> (less conservative) in the late-1990s (perhaps even at 2007 levels then); but should </a:t>
            </a:r>
            <a:r>
              <a:rPr lang="en-US" sz="1600" kern="0" dirty="0" err="1">
                <a:solidFill>
                  <a:srgbClr val="FF0000"/>
                </a:solidFill>
                <a:latin typeface="Arial"/>
                <a:ea typeface="+mj-ea"/>
                <a:cs typeface="+mj-cs"/>
              </a:rPr>
              <a:t>hav</a:t>
            </a:r>
            <a:r>
              <a:rPr lang="en-US" sz="1600" kern="0" dirty="0">
                <a:solidFill>
                  <a:srgbClr val="FF0000"/>
                </a:solidFill>
                <a:latin typeface="Arial"/>
                <a:ea typeface="+mj-ea"/>
                <a:cs typeface="+mj-cs"/>
              </a:rPr>
              <a:t>e been higher by 2005 and later as we entered the asset </a:t>
            </a:r>
            <a:r>
              <a:rPr lang="en-US" sz="1600" kern="0" dirty="0" err="1">
                <a:solidFill>
                  <a:srgbClr val="FF0000"/>
                </a:solidFill>
                <a:latin typeface="Arial"/>
                <a:ea typeface="+mj-ea"/>
                <a:cs typeface="+mj-cs"/>
              </a:rPr>
              <a:t>mkt</a:t>
            </a:r>
            <a:r>
              <a:rPr lang="en-US" sz="1600" kern="0" dirty="0">
                <a:solidFill>
                  <a:srgbClr val="FF0000"/>
                </a:solidFill>
                <a:latin typeface="Arial"/>
                <a:ea typeface="+mj-ea"/>
                <a:cs typeface="+mj-cs"/>
              </a:rPr>
              <a:t> bubble (maybe actual late-90s levels then). Could this have been known at the time (without advantage of hindsight?). What pressures prevented a more rational behavior?...</a:t>
            </a:r>
          </a:p>
          <a:p>
            <a:pPr eaLnBrk="1" hangingPunct="1">
              <a:defRPr/>
            </a:pPr>
            <a:endParaRPr lang="en-US" sz="1800" i="1" kern="0" dirty="0">
              <a:solidFill>
                <a:srgbClr val="FF0000"/>
              </a:solidFill>
              <a:latin typeface="Arial"/>
              <a:ea typeface="+mj-ea"/>
              <a:cs typeface="+mj-cs"/>
            </a:endParaRPr>
          </a:p>
        </p:txBody>
      </p:sp>
      <p:cxnSp>
        <p:nvCxnSpPr>
          <p:cNvPr id="163846" name="Straight Arrow Connector 10"/>
          <p:cNvCxnSpPr>
            <a:cxnSpLocks noChangeShapeType="1"/>
          </p:cNvCxnSpPr>
          <p:nvPr/>
        </p:nvCxnSpPr>
        <p:spPr bwMode="auto">
          <a:xfrm flipH="1" flipV="1">
            <a:off x="1752600" y="3276600"/>
            <a:ext cx="1295400" cy="1981200"/>
          </a:xfrm>
          <a:prstGeom prst="straightConnector1">
            <a:avLst/>
          </a:prstGeom>
          <a:noFill/>
          <a:ln w="19050" algn="ctr">
            <a:solidFill>
              <a:srgbClr val="FF0000"/>
            </a:solidFill>
            <a:round/>
            <a:headEnd/>
            <a:tailEnd type="arrow" w="med" len="med"/>
          </a:ln>
        </p:spPr>
      </p:cxnSp>
      <p:cxnSp>
        <p:nvCxnSpPr>
          <p:cNvPr id="163847" name="Straight Connector 11"/>
          <p:cNvCxnSpPr>
            <a:cxnSpLocks noChangeShapeType="1"/>
          </p:cNvCxnSpPr>
          <p:nvPr/>
        </p:nvCxnSpPr>
        <p:spPr bwMode="auto">
          <a:xfrm flipV="1">
            <a:off x="1371600" y="2438400"/>
            <a:ext cx="5105400" cy="762000"/>
          </a:xfrm>
          <a:prstGeom prst="line">
            <a:avLst/>
          </a:prstGeom>
          <a:noFill/>
          <a:ln w="38100" algn="ctr">
            <a:solidFill>
              <a:srgbClr val="FF0000"/>
            </a:solidFill>
            <a:prstDash val="dash"/>
            <a:round/>
            <a:headEnd/>
            <a:tailEnd/>
          </a:ln>
        </p:spPr>
      </p:cxnSp>
      <p:cxnSp>
        <p:nvCxnSpPr>
          <p:cNvPr id="163848" name="Straight Arrow Connector 13"/>
          <p:cNvCxnSpPr>
            <a:cxnSpLocks noChangeShapeType="1"/>
          </p:cNvCxnSpPr>
          <p:nvPr/>
        </p:nvCxnSpPr>
        <p:spPr bwMode="auto">
          <a:xfrm flipV="1">
            <a:off x="5181600" y="2667000"/>
            <a:ext cx="914400" cy="2590800"/>
          </a:xfrm>
          <a:prstGeom prst="straightConnector1">
            <a:avLst/>
          </a:prstGeom>
          <a:noFill/>
          <a:ln w="19050" algn="ctr">
            <a:solidFill>
              <a:srgbClr val="FF0000"/>
            </a:solidFill>
            <a:round/>
            <a:headEnd/>
            <a:tailEnd type="arrow" w="med" len="med"/>
          </a:ln>
        </p:spPr>
      </p:cxnSp>
      <p:cxnSp>
        <p:nvCxnSpPr>
          <p:cNvPr id="163849" name="Straight Arrow Connector 15"/>
          <p:cNvCxnSpPr>
            <a:cxnSpLocks noChangeShapeType="1"/>
          </p:cNvCxnSpPr>
          <p:nvPr/>
        </p:nvCxnSpPr>
        <p:spPr bwMode="auto">
          <a:xfrm flipV="1">
            <a:off x="4138613" y="2857500"/>
            <a:ext cx="128587" cy="2400300"/>
          </a:xfrm>
          <a:prstGeom prst="straightConnector1">
            <a:avLst/>
          </a:prstGeom>
          <a:noFill/>
          <a:ln w="19050" algn="ctr">
            <a:solidFill>
              <a:srgbClr val="FF0000"/>
            </a:solidFill>
            <a:round/>
            <a:headEnd/>
            <a:tailEnd type="arrow" w="med" len="med"/>
          </a:ln>
        </p:spPr>
      </p:cxn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18" name="Footer Placeholder 17"/>
          <p:cNvSpPr>
            <a:spLocks noGrp="1"/>
          </p:cNvSpPr>
          <p:nvPr>
            <p:ph type="ftr" sz="quarter" idx="11"/>
          </p:nvPr>
        </p:nvSpPr>
        <p:spPr/>
        <p:txBody>
          <a:bodyPr/>
          <a:lstStyle/>
          <a:p>
            <a:pPr>
              <a:defRPr/>
            </a:pPr>
            <a:r>
              <a:rPr lang="en-US" smtClean="0"/>
              <a:t>© 2014 OnCourse Learning. All Rights Reserved.</a:t>
            </a:r>
            <a:endParaRPr lang="en-US"/>
          </a:p>
        </p:txBody>
      </p:sp>
      <p:sp>
        <p:nvSpPr>
          <p:cNvPr id="2" name="Slide Number Placeholder 1"/>
          <p:cNvSpPr>
            <a:spLocks noGrp="1"/>
          </p:cNvSpPr>
          <p:nvPr>
            <p:ph type="sldNum" sz="quarter" idx="12"/>
          </p:nvPr>
        </p:nvSpPr>
        <p:spPr/>
        <p:txBody>
          <a:bodyPr/>
          <a:lstStyle/>
          <a:p>
            <a:fld id="{8FEE9629-7E91-4C59-BA24-3BB245387C88}" type="slidenum">
              <a:rPr lang="en-US"/>
              <a:pPr/>
              <a:t>53</a:t>
            </a:fld>
            <a:endParaRPr lang="en-US"/>
          </a:p>
        </p:txBody>
      </p:sp>
      <p:pic>
        <p:nvPicPr>
          <p:cNvPr id="164867" name="Picture 2"/>
          <p:cNvPicPr>
            <a:picLocks noChangeAspect="1" noChangeArrowheads="1"/>
          </p:cNvPicPr>
          <p:nvPr/>
        </p:nvPicPr>
        <p:blipFill>
          <a:blip r:embed="rId2" cstate="print"/>
          <a:srcRect/>
          <a:stretch>
            <a:fillRect/>
          </a:stretch>
        </p:blipFill>
        <p:spPr bwMode="auto">
          <a:xfrm>
            <a:off x="914400" y="609600"/>
            <a:ext cx="7324725" cy="5200650"/>
          </a:xfrm>
          <a:prstGeom prst="rect">
            <a:avLst/>
          </a:prstGeom>
          <a:noFill/>
          <a:ln w="9525">
            <a:noFill/>
            <a:miter lim="800000"/>
            <a:headEnd/>
            <a:tailEnd/>
          </a:ln>
        </p:spPr>
      </p:pic>
      <p:sp>
        <p:nvSpPr>
          <p:cNvPr id="4" name="Oval 3"/>
          <p:cNvSpPr/>
          <p:nvPr/>
        </p:nvSpPr>
        <p:spPr bwMode="auto">
          <a:xfrm rot="19778855">
            <a:off x="1233488" y="3051175"/>
            <a:ext cx="762000" cy="1752600"/>
          </a:xfrm>
          <a:prstGeom prst="ellipse">
            <a:avLst/>
          </a:prstGeom>
          <a:noFill/>
          <a:ln w="9525" cap="flat" cmpd="sng" algn="ctr">
            <a:solidFill>
              <a:srgbClr val="0000FF"/>
            </a:solidFill>
            <a:prstDash val="solid"/>
            <a:round/>
            <a:headEnd type="none" w="med" len="med"/>
            <a:tailEnd type="none" w="med" len="med"/>
          </a:ln>
          <a:effectLst/>
        </p:spPr>
        <p:txBody>
          <a:bodyPr/>
          <a:lstStyle/>
          <a:p>
            <a:pPr eaLnBrk="1" hangingPunct="1">
              <a:defRPr/>
            </a:pPr>
            <a:endParaRPr lang="en-US" sz="2000" b="1" i="1" dirty="0">
              <a:solidFill>
                <a:srgbClr val="000000"/>
              </a:solidFill>
              <a:effectLst>
                <a:outerShdw blurRad="38100" dist="38100" dir="2700000" algn="tl">
                  <a:srgbClr val="000000">
                    <a:alpha val="43137"/>
                  </a:srgbClr>
                </a:outerShdw>
              </a:effectLst>
            </a:endParaRPr>
          </a:p>
        </p:txBody>
      </p:sp>
      <p:sp>
        <p:nvSpPr>
          <p:cNvPr id="164869" name="TextBox 4"/>
          <p:cNvSpPr txBox="1">
            <a:spLocks noChangeArrowheads="1"/>
          </p:cNvSpPr>
          <p:nvPr/>
        </p:nvSpPr>
        <p:spPr bwMode="auto">
          <a:xfrm>
            <a:off x="381000" y="5715000"/>
            <a:ext cx="2362200" cy="584775"/>
          </a:xfrm>
          <a:prstGeom prst="rect">
            <a:avLst/>
          </a:prstGeom>
          <a:noFill/>
          <a:ln w="9525">
            <a:solidFill>
              <a:srgbClr val="0000FF"/>
            </a:solidFill>
            <a:miter lim="800000"/>
            <a:headEnd/>
            <a:tailEnd/>
          </a:ln>
        </p:spPr>
        <p:txBody>
          <a:bodyPr wrap="square">
            <a:spAutoFit/>
          </a:bodyPr>
          <a:lstStyle/>
          <a:p>
            <a:pPr eaLnBrk="1" hangingPunct="1"/>
            <a:r>
              <a:rPr lang="en-US" sz="1600" dirty="0">
                <a:solidFill>
                  <a:srgbClr val="0000FF"/>
                </a:solidFill>
                <a:latin typeface="Arial" charset="0"/>
              </a:rPr>
              <a:t>Early history: </a:t>
            </a:r>
            <a:r>
              <a:rPr lang="en-US" sz="1600" dirty="0" err="1">
                <a:solidFill>
                  <a:srgbClr val="0000FF"/>
                </a:solidFill>
                <a:latin typeface="Arial" charset="0"/>
              </a:rPr>
              <a:t>Mkt</a:t>
            </a:r>
            <a:r>
              <a:rPr lang="en-US" sz="1600" dirty="0">
                <a:solidFill>
                  <a:srgbClr val="0000FF"/>
                </a:solidFill>
                <a:latin typeface="Arial" charset="0"/>
              </a:rPr>
              <a:t> learning, spreads falling</a:t>
            </a:r>
          </a:p>
        </p:txBody>
      </p:sp>
      <p:cxnSp>
        <p:nvCxnSpPr>
          <p:cNvPr id="164870" name="Straight Arrow Connector 6"/>
          <p:cNvCxnSpPr>
            <a:cxnSpLocks noChangeShapeType="1"/>
          </p:cNvCxnSpPr>
          <p:nvPr/>
        </p:nvCxnSpPr>
        <p:spPr bwMode="auto">
          <a:xfrm rot="5400000" flipH="1" flipV="1">
            <a:off x="266700" y="4457700"/>
            <a:ext cx="1600200" cy="914400"/>
          </a:xfrm>
          <a:prstGeom prst="straightConnector1">
            <a:avLst/>
          </a:prstGeom>
          <a:noFill/>
          <a:ln w="9525" algn="ctr">
            <a:solidFill>
              <a:srgbClr val="0000FF"/>
            </a:solidFill>
            <a:round/>
            <a:headEnd/>
            <a:tailEnd type="arrow" w="med" len="med"/>
          </a:ln>
        </p:spPr>
      </p:cxnSp>
      <p:sp>
        <p:nvSpPr>
          <p:cNvPr id="8" name="Oval 7"/>
          <p:cNvSpPr/>
          <p:nvPr/>
        </p:nvSpPr>
        <p:spPr bwMode="auto">
          <a:xfrm>
            <a:off x="2438400" y="1219200"/>
            <a:ext cx="762000" cy="1752600"/>
          </a:xfrm>
          <a:prstGeom prst="ellipse">
            <a:avLst/>
          </a:prstGeom>
          <a:noFill/>
          <a:ln w="9525" cap="flat" cmpd="sng" algn="ctr">
            <a:solidFill>
              <a:srgbClr val="0000FF"/>
            </a:solidFill>
            <a:prstDash val="solid"/>
            <a:round/>
            <a:headEnd type="none" w="med" len="med"/>
            <a:tailEnd type="none" w="med" len="med"/>
          </a:ln>
          <a:effectLst/>
        </p:spPr>
        <p:txBody>
          <a:bodyPr/>
          <a:lstStyle/>
          <a:p>
            <a:pPr eaLnBrk="1" hangingPunct="1">
              <a:defRPr/>
            </a:pPr>
            <a:endParaRPr lang="en-US" sz="2000" b="1" i="1" dirty="0">
              <a:solidFill>
                <a:srgbClr val="000000"/>
              </a:solidFill>
              <a:effectLst>
                <a:outerShdw blurRad="38100" dist="38100" dir="2700000" algn="tl">
                  <a:srgbClr val="000000">
                    <a:alpha val="43137"/>
                  </a:srgbClr>
                </a:outerShdw>
              </a:effectLst>
            </a:endParaRPr>
          </a:p>
        </p:txBody>
      </p:sp>
      <p:sp>
        <p:nvSpPr>
          <p:cNvPr id="164872" name="TextBox 8"/>
          <p:cNvSpPr txBox="1">
            <a:spLocks noChangeArrowheads="1"/>
          </p:cNvSpPr>
          <p:nvPr/>
        </p:nvSpPr>
        <p:spPr bwMode="auto">
          <a:xfrm>
            <a:off x="3276600" y="990600"/>
            <a:ext cx="1752600" cy="1754188"/>
          </a:xfrm>
          <a:prstGeom prst="rect">
            <a:avLst/>
          </a:prstGeom>
          <a:noFill/>
          <a:ln w="9525">
            <a:solidFill>
              <a:srgbClr val="0000FF"/>
            </a:solidFill>
            <a:miter lim="800000"/>
            <a:headEnd/>
            <a:tailEnd/>
          </a:ln>
        </p:spPr>
        <p:txBody>
          <a:bodyPr>
            <a:spAutoFit/>
          </a:bodyPr>
          <a:lstStyle/>
          <a:p>
            <a:pPr eaLnBrk="1" hangingPunct="1"/>
            <a:r>
              <a:rPr lang="en-US" sz="1800">
                <a:solidFill>
                  <a:srgbClr val="0000FF"/>
                </a:solidFill>
                <a:latin typeface="Arial" charset="0"/>
              </a:rPr>
              <a:t>Big event: </a:t>
            </a:r>
          </a:p>
          <a:p>
            <a:pPr eaLnBrk="1" hangingPunct="1"/>
            <a:r>
              <a:rPr lang="en-US" sz="1800">
                <a:solidFill>
                  <a:srgbClr val="0000FF"/>
                </a:solidFill>
                <a:latin typeface="Arial" charset="0"/>
              </a:rPr>
              <a:t>1998 fin crisis (Russia, Asia, LTCM): Liquidity shock, quick recovery</a:t>
            </a:r>
          </a:p>
        </p:txBody>
      </p:sp>
      <p:cxnSp>
        <p:nvCxnSpPr>
          <p:cNvPr id="164873" name="Straight Arrow Connector 9"/>
          <p:cNvCxnSpPr>
            <a:cxnSpLocks noChangeShapeType="1"/>
          </p:cNvCxnSpPr>
          <p:nvPr/>
        </p:nvCxnSpPr>
        <p:spPr bwMode="auto">
          <a:xfrm rot="5400000">
            <a:off x="2895600" y="1371600"/>
            <a:ext cx="533400" cy="381000"/>
          </a:xfrm>
          <a:prstGeom prst="straightConnector1">
            <a:avLst/>
          </a:prstGeom>
          <a:noFill/>
          <a:ln w="9525" algn="ctr">
            <a:solidFill>
              <a:srgbClr val="0000FF"/>
            </a:solidFill>
            <a:round/>
            <a:headEnd/>
            <a:tailEnd type="arrow" w="med" len="med"/>
          </a:ln>
        </p:spPr>
      </p:cxnSp>
      <p:sp>
        <p:nvSpPr>
          <p:cNvPr id="14" name="Oval 13"/>
          <p:cNvSpPr/>
          <p:nvPr/>
        </p:nvSpPr>
        <p:spPr bwMode="auto">
          <a:xfrm rot="17481667">
            <a:off x="5929313" y="2378075"/>
            <a:ext cx="922337" cy="3217863"/>
          </a:xfrm>
          <a:prstGeom prst="ellipse">
            <a:avLst/>
          </a:prstGeom>
          <a:noFill/>
          <a:ln w="9525" cap="flat" cmpd="sng" algn="ctr">
            <a:solidFill>
              <a:srgbClr val="0000FF"/>
            </a:solidFill>
            <a:prstDash val="solid"/>
            <a:round/>
            <a:headEnd type="none" w="med" len="med"/>
            <a:tailEnd type="none" w="med" len="med"/>
          </a:ln>
          <a:effectLst/>
        </p:spPr>
        <p:txBody>
          <a:bodyPr/>
          <a:lstStyle/>
          <a:p>
            <a:pPr eaLnBrk="1" hangingPunct="1">
              <a:defRPr/>
            </a:pPr>
            <a:endParaRPr lang="en-US" sz="2000" b="1" i="1" dirty="0">
              <a:solidFill>
                <a:srgbClr val="000000"/>
              </a:solidFill>
              <a:effectLst>
                <a:outerShdw blurRad="38100" dist="38100" dir="2700000" algn="tl">
                  <a:srgbClr val="000000">
                    <a:alpha val="43137"/>
                  </a:srgbClr>
                </a:outerShdw>
              </a:effectLst>
            </a:endParaRPr>
          </a:p>
        </p:txBody>
      </p:sp>
      <p:sp>
        <p:nvSpPr>
          <p:cNvPr id="164875" name="TextBox 14"/>
          <p:cNvSpPr txBox="1">
            <a:spLocks noChangeArrowheads="1"/>
          </p:cNvSpPr>
          <p:nvPr/>
        </p:nvSpPr>
        <p:spPr bwMode="auto">
          <a:xfrm>
            <a:off x="3200400" y="5791200"/>
            <a:ext cx="5410200" cy="584775"/>
          </a:xfrm>
          <a:prstGeom prst="rect">
            <a:avLst/>
          </a:prstGeom>
          <a:noFill/>
          <a:ln w="9525">
            <a:solidFill>
              <a:srgbClr val="0000FF"/>
            </a:solidFill>
            <a:miter lim="800000"/>
            <a:headEnd/>
            <a:tailEnd/>
          </a:ln>
        </p:spPr>
        <p:txBody>
          <a:bodyPr wrap="square">
            <a:spAutoFit/>
          </a:bodyPr>
          <a:lstStyle/>
          <a:p>
            <a:pPr eaLnBrk="1" hangingPunct="1"/>
            <a:r>
              <a:rPr lang="en-US" sz="1600" dirty="0">
                <a:solidFill>
                  <a:srgbClr val="0000FF"/>
                </a:solidFill>
                <a:latin typeface="Arial" charset="0"/>
              </a:rPr>
              <a:t>Mature industry: RE boom after 2001 recession &amp; stock </a:t>
            </a:r>
            <a:r>
              <a:rPr lang="en-US" sz="1600" dirty="0" err="1">
                <a:solidFill>
                  <a:srgbClr val="0000FF"/>
                </a:solidFill>
                <a:latin typeface="Arial" charset="0"/>
              </a:rPr>
              <a:t>mkt</a:t>
            </a:r>
            <a:r>
              <a:rPr lang="en-US" sz="1600" dirty="0">
                <a:solidFill>
                  <a:srgbClr val="0000FF"/>
                </a:solidFill>
                <a:latin typeface="Arial" charset="0"/>
              </a:rPr>
              <a:t> tech bust: spreads falling (along with </a:t>
            </a:r>
            <a:r>
              <a:rPr lang="en-US" sz="1600" dirty="0" err="1">
                <a:solidFill>
                  <a:srgbClr val="0000FF"/>
                </a:solidFill>
                <a:latin typeface="Arial" charset="0"/>
              </a:rPr>
              <a:t>subord</a:t>
            </a:r>
            <a:r>
              <a:rPr lang="en-US" sz="1600" dirty="0">
                <a:solidFill>
                  <a:srgbClr val="0000FF"/>
                </a:solidFill>
                <a:latin typeface="Arial" charset="0"/>
              </a:rPr>
              <a:t>.)</a:t>
            </a:r>
          </a:p>
        </p:txBody>
      </p:sp>
      <p:cxnSp>
        <p:nvCxnSpPr>
          <p:cNvPr id="164876" name="Straight Arrow Connector 15"/>
          <p:cNvCxnSpPr>
            <a:cxnSpLocks noChangeShapeType="1"/>
          </p:cNvCxnSpPr>
          <p:nvPr/>
        </p:nvCxnSpPr>
        <p:spPr bwMode="auto">
          <a:xfrm flipV="1">
            <a:off x="4343400" y="4191000"/>
            <a:ext cx="1676400" cy="1600200"/>
          </a:xfrm>
          <a:prstGeom prst="straightConnector1">
            <a:avLst/>
          </a:prstGeom>
          <a:noFill/>
          <a:ln w="9525" algn="ctr">
            <a:solidFill>
              <a:srgbClr val="0000FF"/>
            </a:solidFill>
            <a:round/>
            <a:headEnd/>
            <a:tailEnd type="arrow" w="med" len="med"/>
          </a:ln>
        </p:spPr>
      </p:cxnSp>
      <p:sp>
        <p:nvSpPr>
          <p:cNvPr id="164877" name="TextBox 17"/>
          <p:cNvSpPr txBox="1">
            <a:spLocks noChangeArrowheads="1"/>
          </p:cNvSpPr>
          <p:nvPr/>
        </p:nvSpPr>
        <p:spPr bwMode="auto">
          <a:xfrm>
            <a:off x="6934200" y="914400"/>
            <a:ext cx="2057400" cy="2308225"/>
          </a:xfrm>
          <a:prstGeom prst="rect">
            <a:avLst/>
          </a:prstGeom>
          <a:solidFill>
            <a:schemeClr val="bg1"/>
          </a:solidFill>
          <a:ln w="9525">
            <a:solidFill>
              <a:srgbClr val="FF0000"/>
            </a:solidFill>
            <a:miter lim="800000"/>
            <a:headEnd/>
            <a:tailEnd/>
          </a:ln>
        </p:spPr>
        <p:txBody>
          <a:bodyPr>
            <a:spAutoFit/>
          </a:bodyPr>
          <a:lstStyle/>
          <a:p>
            <a:pPr eaLnBrk="1" hangingPunct="1"/>
            <a:r>
              <a:rPr lang="en-US" sz="1600">
                <a:solidFill>
                  <a:srgbClr val="FF0000"/>
                </a:solidFill>
                <a:latin typeface="Arial" charset="0"/>
              </a:rPr>
              <a:t>Prior to 2008 crisis, bond mkt yields (prices) were </a:t>
            </a:r>
            <a:r>
              <a:rPr lang="en-US" sz="1600" b="1">
                <a:solidFill>
                  <a:srgbClr val="FF0000"/>
                </a:solidFill>
                <a:latin typeface="Arial" charset="0"/>
              </a:rPr>
              <a:t>not </a:t>
            </a:r>
            <a:r>
              <a:rPr lang="en-US" sz="1600">
                <a:solidFill>
                  <a:srgbClr val="FF0000"/>
                </a:solidFill>
                <a:latin typeface="Arial" charset="0"/>
              </a:rPr>
              <a:t>signaling fear, were putting downward pressure on subordination (except “Super-Srs” demand was a hint).</a:t>
            </a:r>
          </a:p>
        </p:txBody>
      </p:sp>
      <p:cxnSp>
        <p:nvCxnSpPr>
          <p:cNvPr id="164878" name="Straight Arrow Connector 19"/>
          <p:cNvCxnSpPr>
            <a:cxnSpLocks noChangeShapeType="1"/>
            <a:stCxn id="164877" idx="1"/>
          </p:cNvCxnSpPr>
          <p:nvPr/>
        </p:nvCxnSpPr>
        <p:spPr bwMode="auto">
          <a:xfrm rot="10800000" flipV="1">
            <a:off x="6324600" y="2068513"/>
            <a:ext cx="609600" cy="1360487"/>
          </a:xfrm>
          <a:prstGeom prst="straightConnector1">
            <a:avLst/>
          </a:prstGeom>
          <a:noFill/>
          <a:ln w="9525" algn="ctr">
            <a:solidFill>
              <a:srgbClr val="FF0000"/>
            </a:solidFill>
            <a:round/>
            <a:headEnd/>
            <a:tailEnd type="arrow" w="med" len="med"/>
          </a:ln>
        </p:spPr>
      </p:cxnSp>
      <p:sp>
        <p:nvSpPr>
          <p:cNvPr id="17" name="Rectangle 3"/>
          <p:cNvSpPr txBox="1">
            <a:spLocks noChangeArrowheads="1"/>
          </p:cNvSpPr>
          <p:nvPr/>
        </p:nvSpPr>
        <p:spPr>
          <a:xfrm>
            <a:off x="228600" y="0"/>
            <a:ext cx="8763000" cy="609600"/>
          </a:xfrm>
          <a:prstGeom prst="rect">
            <a:avLst/>
          </a:prstGeom>
        </p:spPr>
        <p:txBody>
          <a:bodyPr/>
          <a:lstStyle/>
          <a:p>
            <a:pPr algn="ctr" eaLnBrk="1" hangingPunct="1">
              <a:defRPr/>
            </a:pPr>
            <a:r>
              <a:rPr lang="en-US" sz="1600" kern="0" dirty="0">
                <a:solidFill>
                  <a:srgbClr val="FF0000"/>
                </a:solidFill>
                <a:latin typeface="Arial"/>
                <a:ea typeface="+mj-ea"/>
                <a:cs typeface="+mj-cs"/>
              </a:rPr>
              <a:t>How the (bond) market prices the </a:t>
            </a:r>
            <a:r>
              <a:rPr lang="en-US" sz="1600" b="1" i="1" u="sng" kern="0" dirty="0">
                <a:solidFill>
                  <a:srgbClr val="FF0000"/>
                </a:solidFill>
                <a:latin typeface="Arial"/>
                <a:ea typeface="+mj-ea"/>
                <a:cs typeface="+mj-cs"/>
              </a:rPr>
              <a:t>same </a:t>
            </a:r>
            <a:r>
              <a:rPr lang="en-US" sz="1600" kern="0" dirty="0">
                <a:solidFill>
                  <a:srgbClr val="FF0000"/>
                </a:solidFill>
                <a:latin typeface="Arial"/>
                <a:ea typeface="+mj-ea"/>
                <a:cs typeface="+mj-cs"/>
              </a:rPr>
              <a:t>amount of (rated) default </a:t>
            </a:r>
            <a:r>
              <a:rPr lang="en-US" sz="1600" b="1" i="1" u="sng" kern="0" dirty="0">
                <a:solidFill>
                  <a:srgbClr val="FF0000"/>
                </a:solidFill>
                <a:latin typeface="Arial"/>
                <a:ea typeface="+mj-ea"/>
                <a:cs typeface="+mj-cs"/>
              </a:rPr>
              <a:t>risk</a:t>
            </a:r>
            <a:r>
              <a:rPr lang="en-US" sz="1600" kern="0" dirty="0">
                <a:solidFill>
                  <a:srgbClr val="FF0000"/>
                </a:solidFill>
                <a:latin typeface="Arial"/>
                <a:ea typeface="+mj-ea"/>
                <a:cs typeface="+mj-cs"/>
              </a:rPr>
              <a:t> (AAA) varies over time.</a:t>
            </a:r>
          </a:p>
          <a:p>
            <a:pPr algn="ctr" eaLnBrk="1" hangingPunct="1">
              <a:defRPr/>
            </a:pPr>
            <a:r>
              <a:rPr lang="en-US" sz="1600" kern="0" dirty="0">
                <a:solidFill>
                  <a:srgbClr val="FF0000"/>
                </a:solidFill>
                <a:latin typeface="Arial"/>
                <a:ea typeface="+mj-ea"/>
                <a:cs typeface="+mj-cs"/>
              </a:rPr>
              <a:t>Downward pressure on spreads </a:t>
            </a:r>
            <a:r>
              <a:rPr lang="en-US" sz="1600" kern="0" dirty="0">
                <a:solidFill>
                  <a:srgbClr val="FF0000"/>
                </a:solidFill>
                <a:latin typeface="Arial"/>
                <a:ea typeface="+mj-ea"/>
                <a:cs typeface="+mj-cs"/>
                <a:sym typeface="Wingdings" pitchFamily="2" charset="2"/>
              </a:rPr>
              <a:t> Upward pressure on rating agency </a:t>
            </a:r>
            <a:r>
              <a:rPr lang="en-US" sz="1600" kern="0" dirty="0" err="1">
                <a:solidFill>
                  <a:srgbClr val="FF0000"/>
                </a:solidFill>
                <a:latin typeface="Arial"/>
                <a:ea typeface="+mj-ea"/>
                <a:cs typeface="+mj-cs"/>
                <a:sym typeface="Wingdings" pitchFamily="2" charset="2"/>
              </a:rPr>
              <a:t>subord</a:t>
            </a:r>
            <a:r>
              <a:rPr lang="en-US" sz="1600" kern="0" dirty="0">
                <a:solidFill>
                  <a:srgbClr val="FF0000"/>
                </a:solidFill>
                <a:latin typeface="Arial"/>
                <a:ea typeface="+mj-ea"/>
                <a:cs typeface="+mj-cs"/>
                <a:sym typeface="Wingdings" pitchFamily="2" charset="2"/>
              </a:rPr>
              <a:t>. </a:t>
            </a:r>
            <a:r>
              <a:rPr lang="en-US" sz="1600" kern="0" dirty="0" err="1">
                <a:solidFill>
                  <a:srgbClr val="FF0000"/>
                </a:solidFill>
                <a:latin typeface="Arial"/>
                <a:ea typeface="+mj-ea"/>
                <a:cs typeface="+mj-cs"/>
                <a:sym typeface="Wingdings" pitchFamily="2" charset="2"/>
              </a:rPr>
              <a:t>Requirments</a:t>
            </a:r>
            <a:r>
              <a:rPr lang="en-US" sz="1600" kern="0" dirty="0">
                <a:solidFill>
                  <a:srgbClr val="FF0000"/>
                </a:solidFill>
                <a:latin typeface="Arial"/>
                <a:ea typeface="+mj-ea"/>
                <a:cs typeface="+mj-cs"/>
                <a:sym typeface="Wingdings" pitchFamily="2" charset="2"/>
              </a:rPr>
              <a:t>…</a:t>
            </a:r>
            <a:endParaRPr lang="en-US" sz="1600" b="1" kern="0" dirty="0">
              <a:solidFill>
                <a:srgbClr val="FF0000"/>
              </a:solidFill>
              <a:latin typeface="Arial"/>
              <a:ea typeface="+mj-ea"/>
              <a:cs typeface="+mj-cs"/>
            </a:endParaRPr>
          </a:p>
          <a:p>
            <a:pPr algn="ctr" eaLnBrk="1" hangingPunct="1">
              <a:defRPr/>
            </a:pPr>
            <a:endParaRPr lang="en-US" sz="1600" kern="0" dirty="0">
              <a:solidFill>
                <a:srgbClr val="FF0000"/>
              </a:solidFill>
              <a:latin typeface="Arial"/>
              <a:ea typeface="+mj-ea"/>
              <a:cs typeface="+mj-cs"/>
            </a:endParaRPr>
          </a:p>
        </p:txBody>
      </p:sp>
      <p:sp>
        <p:nvSpPr>
          <p:cNvPr id="164880" name="TextBox 2"/>
          <p:cNvSpPr txBox="1">
            <a:spLocks noChangeArrowheads="1"/>
          </p:cNvSpPr>
          <p:nvPr/>
        </p:nvSpPr>
        <p:spPr bwMode="auto">
          <a:xfrm>
            <a:off x="1447800" y="762000"/>
            <a:ext cx="938213" cy="276225"/>
          </a:xfrm>
          <a:prstGeom prst="rect">
            <a:avLst/>
          </a:prstGeom>
          <a:noFill/>
          <a:ln w="9525">
            <a:noFill/>
            <a:miter lim="800000"/>
            <a:headEnd/>
            <a:tailEnd/>
          </a:ln>
        </p:spPr>
        <p:txBody>
          <a:bodyPr>
            <a:spAutoFit/>
          </a:bodyPr>
          <a:lstStyle/>
          <a:p>
            <a:r>
              <a:rPr lang="en-US" sz="1200"/>
              <a:t>Exh.20-9:</a:t>
            </a: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9" name="Footer Placeholder 8"/>
          <p:cNvSpPr>
            <a:spLocks noGrp="1"/>
          </p:cNvSpPr>
          <p:nvPr>
            <p:ph type="ftr" sz="quarter" idx="11"/>
          </p:nvPr>
        </p:nvSpPr>
        <p:spPr/>
        <p:txBody>
          <a:bodyPr/>
          <a:lstStyle/>
          <a:p>
            <a:pPr>
              <a:defRPr/>
            </a:pPr>
            <a:r>
              <a:rPr lang="en-US" smtClean="0"/>
              <a:t>© 2014 OnCourse Learning. All Rights Reserved.</a:t>
            </a:r>
            <a:endParaRPr lang="en-US"/>
          </a:p>
        </p:txBody>
      </p:sp>
      <p:sp>
        <p:nvSpPr>
          <p:cNvPr id="2" name="Slide Number Placeholder 1"/>
          <p:cNvSpPr>
            <a:spLocks noGrp="1"/>
          </p:cNvSpPr>
          <p:nvPr>
            <p:ph type="sldNum" sz="quarter" idx="12"/>
          </p:nvPr>
        </p:nvSpPr>
        <p:spPr/>
        <p:txBody>
          <a:bodyPr/>
          <a:lstStyle/>
          <a:p>
            <a:fld id="{26778518-BA94-4A75-9A6E-714783223892}" type="slidenum">
              <a:rPr lang="en-US"/>
              <a:pPr/>
              <a:t>54</a:t>
            </a:fld>
            <a:endParaRPr lang="en-US"/>
          </a:p>
        </p:txBody>
      </p:sp>
      <p:pic>
        <p:nvPicPr>
          <p:cNvPr id="165891" name="Picture 2"/>
          <p:cNvPicPr>
            <a:picLocks noChangeAspect="1" noChangeArrowheads="1"/>
          </p:cNvPicPr>
          <p:nvPr/>
        </p:nvPicPr>
        <p:blipFill>
          <a:blip r:embed="rId2" cstate="print"/>
          <a:srcRect/>
          <a:stretch>
            <a:fillRect/>
          </a:stretch>
        </p:blipFill>
        <p:spPr bwMode="auto">
          <a:xfrm>
            <a:off x="914400" y="609600"/>
            <a:ext cx="7324725" cy="5200650"/>
          </a:xfrm>
          <a:prstGeom prst="rect">
            <a:avLst/>
          </a:prstGeom>
          <a:noFill/>
          <a:ln w="9525">
            <a:noFill/>
            <a:miter lim="800000"/>
            <a:headEnd/>
            <a:tailEnd/>
          </a:ln>
        </p:spPr>
      </p:pic>
      <p:sp>
        <p:nvSpPr>
          <p:cNvPr id="165892" name="TextBox 4"/>
          <p:cNvSpPr txBox="1">
            <a:spLocks noChangeArrowheads="1"/>
          </p:cNvSpPr>
          <p:nvPr/>
        </p:nvSpPr>
        <p:spPr bwMode="auto">
          <a:xfrm>
            <a:off x="3733800" y="1447800"/>
            <a:ext cx="1752600" cy="2246313"/>
          </a:xfrm>
          <a:prstGeom prst="rect">
            <a:avLst/>
          </a:prstGeom>
          <a:noFill/>
          <a:ln w="9525">
            <a:solidFill>
              <a:srgbClr val="FF0000"/>
            </a:solidFill>
            <a:miter lim="800000"/>
            <a:headEnd/>
            <a:tailEnd/>
          </a:ln>
        </p:spPr>
        <p:txBody>
          <a:bodyPr>
            <a:spAutoFit/>
          </a:bodyPr>
          <a:lstStyle/>
          <a:p>
            <a:pPr eaLnBrk="1" hangingPunct="1"/>
            <a:r>
              <a:rPr lang="en-US" sz="2000">
                <a:solidFill>
                  <a:srgbClr val="FF0000"/>
                </a:solidFill>
                <a:latin typeface="Arial" charset="0"/>
              </a:rPr>
              <a:t>All of the prior history &amp; experience was as </a:t>
            </a:r>
            <a:r>
              <a:rPr lang="en-US" sz="2000" i="1">
                <a:solidFill>
                  <a:srgbClr val="FF0000"/>
                </a:solidFill>
                <a:latin typeface="Arial" charset="0"/>
              </a:rPr>
              <a:t>nothing</a:t>
            </a:r>
            <a:r>
              <a:rPr lang="en-US" sz="2000">
                <a:solidFill>
                  <a:srgbClr val="FF0000"/>
                </a:solidFill>
                <a:latin typeface="Arial" charset="0"/>
              </a:rPr>
              <a:t> compared to 2008-09</a:t>
            </a:r>
          </a:p>
        </p:txBody>
      </p:sp>
      <p:cxnSp>
        <p:nvCxnSpPr>
          <p:cNvPr id="165893" name="Straight Arrow Connector 5"/>
          <p:cNvCxnSpPr>
            <a:cxnSpLocks noChangeShapeType="1"/>
          </p:cNvCxnSpPr>
          <p:nvPr/>
        </p:nvCxnSpPr>
        <p:spPr bwMode="auto">
          <a:xfrm>
            <a:off x="5029200" y="2895600"/>
            <a:ext cx="1905000" cy="1588"/>
          </a:xfrm>
          <a:prstGeom prst="straightConnector1">
            <a:avLst/>
          </a:prstGeom>
          <a:noFill/>
          <a:ln w="9525" algn="ctr">
            <a:solidFill>
              <a:srgbClr val="FF0000"/>
            </a:solidFill>
            <a:round/>
            <a:headEnd/>
            <a:tailEnd type="arrow" w="med" len="med"/>
          </a:ln>
        </p:spPr>
      </p:cxnSp>
      <p:sp>
        <p:nvSpPr>
          <p:cNvPr id="165894" name="TextBox 9"/>
          <p:cNvSpPr txBox="1">
            <a:spLocks noChangeArrowheads="1"/>
          </p:cNvSpPr>
          <p:nvPr/>
        </p:nvSpPr>
        <p:spPr bwMode="auto">
          <a:xfrm>
            <a:off x="2667000" y="3886200"/>
            <a:ext cx="609600" cy="523875"/>
          </a:xfrm>
          <a:prstGeom prst="rect">
            <a:avLst/>
          </a:prstGeom>
          <a:noFill/>
          <a:ln w="9525">
            <a:solidFill>
              <a:srgbClr val="0000FF"/>
            </a:solidFill>
            <a:miter lim="800000"/>
            <a:headEnd/>
            <a:tailEnd/>
          </a:ln>
        </p:spPr>
        <p:txBody>
          <a:bodyPr>
            <a:spAutoFit/>
          </a:bodyPr>
          <a:lstStyle/>
          <a:p>
            <a:pPr eaLnBrk="1" hangingPunct="1"/>
            <a:r>
              <a:rPr lang="en-US">
                <a:solidFill>
                  <a:srgbClr val="0000FF"/>
                </a:solidFill>
                <a:latin typeface="Arial" charset="0"/>
              </a:rPr>
              <a:t>1998 crisis</a:t>
            </a:r>
          </a:p>
        </p:txBody>
      </p:sp>
      <p:cxnSp>
        <p:nvCxnSpPr>
          <p:cNvPr id="165895" name="Straight Arrow Connector 11"/>
          <p:cNvCxnSpPr>
            <a:cxnSpLocks noChangeShapeType="1"/>
            <a:stCxn id="165894" idx="2"/>
          </p:cNvCxnSpPr>
          <p:nvPr/>
        </p:nvCxnSpPr>
        <p:spPr bwMode="auto">
          <a:xfrm rot="5400000">
            <a:off x="2547937" y="4376738"/>
            <a:ext cx="390525" cy="457200"/>
          </a:xfrm>
          <a:prstGeom prst="straightConnector1">
            <a:avLst/>
          </a:prstGeom>
          <a:noFill/>
          <a:ln w="9525" algn="ctr">
            <a:solidFill>
              <a:srgbClr val="0000FF"/>
            </a:solidFill>
            <a:round/>
            <a:headEnd/>
            <a:tailEnd type="arrow" w="med" len="med"/>
          </a:ln>
        </p:spPr>
      </p:cxnSp>
      <p:sp>
        <p:nvSpPr>
          <p:cNvPr id="165896" name="TextBox 7"/>
          <p:cNvSpPr txBox="1">
            <a:spLocks noChangeArrowheads="1"/>
          </p:cNvSpPr>
          <p:nvPr/>
        </p:nvSpPr>
        <p:spPr bwMode="auto">
          <a:xfrm>
            <a:off x="1447800" y="762000"/>
            <a:ext cx="938213" cy="276225"/>
          </a:xfrm>
          <a:prstGeom prst="rect">
            <a:avLst/>
          </a:prstGeom>
          <a:noFill/>
          <a:ln w="9525">
            <a:noFill/>
            <a:miter lim="800000"/>
            <a:headEnd/>
            <a:tailEnd/>
          </a:ln>
        </p:spPr>
        <p:txBody>
          <a:bodyPr>
            <a:spAutoFit/>
          </a:bodyPr>
          <a:lstStyle/>
          <a:p>
            <a:r>
              <a:rPr lang="en-US" sz="1200"/>
              <a:t>Exh.20-10:</a:t>
            </a: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82625" y="76200"/>
            <a:ext cx="7772400" cy="1143000"/>
          </a:xfrm>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pPr>
              <a:defRPr/>
            </a:pPr>
            <a:r>
              <a:rPr lang="en-US" sz="3200" dirty="0" smtClean="0"/>
              <a:t>“Moral Hazard”</a:t>
            </a:r>
            <a:endParaRPr lang="en-US" sz="3200" dirty="0"/>
          </a:p>
        </p:txBody>
      </p:sp>
      <p:sp>
        <p:nvSpPr>
          <p:cNvPr id="166915" name="Content Placeholder 3"/>
          <p:cNvSpPr>
            <a:spLocks noGrp="1"/>
          </p:cNvSpPr>
          <p:nvPr>
            <p:ph idx="1"/>
          </p:nvPr>
        </p:nvSpPr>
        <p:spPr>
          <a:xfrm>
            <a:off x="682625" y="1371600"/>
            <a:ext cx="7772400" cy="4191000"/>
          </a:xfrm>
        </p:spPr>
        <p:txBody>
          <a:bodyPr/>
          <a:lstStyle/>
          <a:p>
            <a:r>
              <a:rPr lang="en-US" sz="2800" smtClean="0"/>
              <a:t>Party controlling a risky decision does not bare the negative consequences of the risk</a:t>
            </a:r>
          </a:p>
          <a:p>
            <a:r>
              <a:rPr lang="en-US" sz="2800" smtClean="0"/>
              <a:t>E.g., loan originator quickly sells loan into conduit pool, no longer exposed to risk in the loan.</a:t>
            </a:r>
          </a:p>
          <a:p>
            <a:r>
              <a:rPr lang="en-US" sz="2800" smtClean="0"/>
              <a:t>E.g., CMBS issuer quickly sells the securities into bond market, no longer exposed to risk in the securities.</a:t>
            </a:r>
          </a:p>
          <a:p>
            <a:r>
              <a:rPr lang="en-US" sz="2800" smtClean="0"/>
              <a:t>Entities controlling the risk have no “skin in the game.”</a:t>
            </a:r>
          </a:p>
        </p:txBody>
      </p:sp>
      <p:sp>
        <p:nvSpPr>
          <p:cNvPr id="166916" name="Slide Number Placeholder 1"/>
          <p:cNvSpPr>
            <a:spLocks noGrp="1"/>
          </p:cNvSpPr>
          <p:nvPr>
            <p:ph type="sldNum" sz="quarter" idx="12"/>
          </p:nvPr>
        </p:nvSpPr>
        <p:spPr>
          <a:noFill/>
          <a:ln>
            <a:miter lim="800000"/>
            <a:headEnd/>
            <a:tailEnd/>
          </a:ln>
        </p:spPr>
        <p:txBody>
          <a:bodyPr/>
          <a:lstStyle/>
          <a:p>
            <a:fld id="{BC3A9FF0-481C-41D6-8CF9-2A817C8D3426}" type="slidenum">
              <a:rPr lang="en-US"/>
              <a:pPr/>
              <a:t>55</a:t>
            </a:fld>
            <a:endParaRPr lang="en-US"/>
          </a:p>
        </p:txBody>
      </p:sp>
      <p:sp>
        <p:nvSpPr>
          <p:cNvPr id="5" name="Footer Placeholder 4"/>
          <p:cNvSpPr>
            <a:spLocks noGrp="1"/>
          </p:cNvSpPr>
          <p:nvPr>
            <p:ph type="ftr" sz="quarter" idx="11"/>
          </p:nvPr>
        </p:nvSpPr>
        <p:spPr/>
        <p:txBody>
          <a:bodyPr/>
          <a:lstStyle/>
          <a:p>
            <a:pPr>
              <a:defRPr/>
            </a:pPr>
            <a:r>
              <a:rPr lang="en-US" smtClean="0"/>
              <a:t>© 2014 OnCourse Learning. All Rights Reserved.</a:t>
            </a:r>
            <a:endParaRPr lang="en-US"/>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82625" y="76200"/>
            <a:ext cx="7772400" cy="1143000"/>
          </a:xfrm>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pPr>
              <a:defRPr/>
            </a:pPr>
            <a:r>
              <a:rPr lang="en-US" sz="3200" dirty="0" smtClean="0"/>
              <a:t>“Adverse Selection”</a:t>
            </a:r>
            <a:endParaRPr lang="en-US" sz="3200" dirty="0"/>
          </a:p>
        </p:txBody>
      </p:sp>
      <p:sp>
        <p:nvSpPr>
          <p:cNvPr id="167939" name="Content Placeholder 3"/>
          <p:cNvSpPr>
            <a:spLocks noGrp="1"/>
          </p:cNvSpPr>
          <p:nvPr>
            <p:ph idx="1"/>
          </p:nvPr>
        </p:nvSpPr>
        <p:spPr>
          <a:xfrm>
            <a:off x="682625" y="1371600"/>
            <a:ext cx="7772400" cy="4191000"/>
          </a:xfrm>
        </p:spPr>
        <p:txBody>
          <a:bodyPr/>
          <a:lstStyle/>
          <a:p>
            <a:r>
              <a:rPr lang="en-US" sz="2800" smtClean="0"/>
              <a:t>Statistical characteristics of the pool you can choose from are worse than the average in the underlying population</a:t>
            </a:r>
          </a:p>
          <a:p>
            <a:r>
              <a:rPr lang="en-US" sz="2800" smtClean="0"/>
              <a:t>E.g., Cars for sale on the used car market have a greater likelihood of being a “lemon” than the average car on the road (same year &amp; model).</a:t>
            </a:r>
          </a:p>
          <a:p>
            <a:r>
              <a:rPr lang="en-US" sz="2800" smtClean="0"/>
              <a:t>Borrowers requesting higher-interest (less favorable) loans tend to be more risky than borrowers not requesting such loans.</a:t>
            </a:r>
          </a:p>
        </p:txBody>
      </p:sp>
      <p:sp>
        <p:nvSpPr>
          <p:cNvPr id="167940" name="Slide Number Placeholder 1"/>
          <p:cNvSpPr>
            <a:spLocks noGrp="1"/>
          </p:cNvSpPr>
          <p:nvPr>
            <p:ph type="sldNum" sz="quarter" idx="12"/>
          </p:nvPr>
        </p:nvSpPr>
        <p:spPr>
          <a:noFill/>
          <a:ln>
            <a:miter lim="800000"/>
            <a:headEnd/>
            <a:tailEnd/>
          </a:ln>
        </p:spPr>
        <p:txBody>
          <a:bodyPr/>
          <a:lstStyle/>
          <a:p>
            <a:fld id="{DF51C87F-C16D-42F0-999F-DC41FAEF62F7}" type="slidenum">
              <a:rPr lang="en-US"/>
              <a:pPr/>
              <a:t>56</a:t>
            </a:fld>
            <a:endParaRPr lang="en-US"/>
          </a:p>
        </p:txBody>
      </p:sp>
      <p:sp>
        <p:nvSpPr>
          <p:cNvPr id="5" name="Footer Placeholder 4"/>
          <p:cNvSpPr>
            <a:spLocks noGrp="1"/>
          </p:cNvSpPr>
          <p:nvPr>
            <p:ph type="ftr" sz="quarter" idx="11"/>
          </p:nvPr>
        </p:nvSpPr>
        <p:spPr/>
        <p:txBody>
          <a:bodyPr/>
          <a:lstStyle/>
          <a:p>
            <a:pPr>
              <a:defRPr/>
            </a:pPr>
            <a:r>
              <a:rPr lang="en-US" smtClean="0"/>
              <a:t>© 2014 OnCourse Learning. All Rights Reserved.</a:t>
            </a:r>
            <a:endParaRPr lang="en-US"/>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82625" y="76200"/>
            <a:ext cx="7772400" cy="1143000"/>
          </a:xfrm>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pPr>
              <a:defRPr/>
            </a:pPr>
            <a:r>
              <a:rPr lang="en-US" sz="3200" dirty="0" smtClean="0"/>
              <a:t>Moral Hazard &amp; Adverse Selection</a:t>
            </a:r>
            <a:endParaRPr lang="en-US" sz="3200" dirty="0"/>
          </a:p>
        </p:txBody>
      </p:sp>
      <p:sp>
        <p:nvSpPr>
          <p:cNvPr id="168963" name="Content Placeholder 3"/>
          <p:cNvSpPr>
            <a:spLocks noGrp="1"/>
          </p:cNvSpPr>
          <p:nvPr>
            <p:ph idx="1"/>
          </p:nvPr>
        </p:nvSpPr>
        <p:spPr>
          <a:xfrm>
            <a:off x="661988" y="1066800"/>
            <a:ext cx="7772400" cy="5181600"/>
          </a:xfrm>
        </p:spPr>
        <p:txBody>
          <a:bodyPr/>
          <a:lstStyle/>
          <a:p>
            <a:r>
              <a:rPr lang="en-US" sz="2800" smtClean="0"/>
              <a:t>Fundamentally caused by asymmetric information:</a:t>
            </a:r>
          </a:p>
          <a:p>
            <a:r>
              <a:rPr lang="en-US" sz="2800" smtClean="0"/>
              <a:t>Borrower knows more about how risky he is than loan originator knows.</a:t>
            </a:r>
          </a:p>
          <a:p>
            <a:r>
              <a:rPr lang="en-US" sz="2800" smtClean="0"/>
              <a:t>Loan originator knows more about how risky loan is than CMBS issuer knows.</a:t>
            </a:r>
          </a:p>
          <a:p>
            <a:r>
              <a:rPr lang="en-US" sz="2800" smtClean="0"/>
              <a:t>CMBS issuer knows more about risk of securities than investors (&amp; credit rating agency) know.</a:t>
            </a:r>
          </a:p>
          <a:p>
            <a:r>
              <a:rPr lang="en-US" sz="2800" smtClean="0"/>
              <a:t>This type of information asymmetry is inherent in lending business. Not just CMBS. Can afflict any branch of debt market. But CMBS adds extra layer, encourages lack of “skin in the game.”</a:t>
            </a:r>
          </a:p>
        </p:txBody>
      </p:sp>
      <p:sp>
        <p:nvSpPr>
          <p:cNvPr id="168964" name="Slide Number Placeholder 1"/>
          <p:cNvSpPr>
            <a:spLocks noGrp="1"/>
          </p:cNvSpPr>
          <p:nvPr>
            <p:ph type="sldNum" sz="quarter" idx="12"/>
          </p:nvPr>
        </p:nvSpPr>
        <p:spPr>
          <a:noFill/>
          <a:ln>
            <a:miter lim="800000"/>
            <a:headEnd/>
            <a:tailEnd/>
          </a:ln>
        </p:spPr>
        <p:txBody>
          <a:bodyPr/>
          <a:lstStyle/>
          <a:p>
            <a:fld id="{78348162-8E13-4D94-859C-2C36A4C6B88E}" type="slidenum">
              <a:rPr lang="en-US"/>
              <a:pPr/>
              <a:t>57</a:t>
            </a:fld>
            <a:endParaRPr lang="en-US"/>
          </a:p>
        </p:txBody>
      </p:sp>
      <p:sp>
        <p:nvSpPr>
          <p:cNvPr id="5" name="Footer Placeholder 4"/>
          <p:cNvSpPr>
            <a:spLocks noGrp="1"/>
          </p:cNvSpPr>
          <p:nvPr>
            <p:ph type="ftr" sz="quarter" idx="11"/>
          </p:nvPr>
        </p:nvSpPr>
        <p:spPr/>
        <p:txBody>
          <a:bodyPr/>
          <a:lstStyle/>
          <a:p>
            <a:pPr>
              <a:defRPr/>
            </a:pPr>
            <a:r>
              <a:rPr lang="en-US" smtClean="0"/>
              <a:t>© 2014 OnCourse Learning. All Rights Reserved.</a:t>
            </a:r>
            <a:endParaRPr lang="en-US"/>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82625" y="76200"/>
            <a:ext cx="7772400" cy="1143000"/>
          </a:xfrm>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pPr>
              <a:defRPr/>
            </a:pPr>
            <a:r>
              <a:rPr lang="en-US" sz="3200" dirty="0" smtClean="0"/>
              <a:t>Moral Hazard &amp; Adverse Selection</a:t>
            </a:r>
            <a:endParaRPr lang="en-US" sz="3200" dirty="0"/>
          </a:p>
        </p:txBody>
      </p:sp>
      <p:sp>
        <p:nvSpPr>
          <p:cNvPr id="169987" name="Content Placeholder 3"/>
          <p:cNvSpPr>
            <a:spLocks noGrp="1"/>
          </p:cNvSpPr>
          <p:nvPr>
            <p:ph idx="1"/>
          </p:nvPr>
        </p:nvSpPr>
        <p:spPr>
          <a:xfrm>
            <a:off x="682625" y="1143000"/>
            <a:ext cx="7772400" cy="5334000"/>
          </a:xfrm>
        </p:spPr>
        <p:txBody>
          <a:bodyPr/>
          <a:lstStyle/>
          <a:p>
            <a:r>
              <a:rPr lang="en-US" sz="2800" smtClean="0"/>
              <a:t>MH &amp; AS can synergize with each other…</a:t>
            </a:r>
          </a:p>
          <a:p>
            <a:r>
              <a:rPr lang="en-US" sz="2800" smtClean="0"/>
              <a:t>If investors suspect adverse selection, they will demand higher interest rates, stricter loan terms,</a:t>
            </a:r>
          </a:p>
          <a:p>
            <a:r>
              <a:rPr lang="en-US" sz="2800" smtClean="0"/>
              <a:t>This will discourage better borrowers, exacerbate adverse selection.</a:t>
            </a:r>
          </a:p>
          <a:p>
            <a:r>
              <a:rPr lang="en-US" sz="2800" smtClean="0"/>
              <a:t>If originators, issuers don’t keep “skin in the game” then they have less incentive to guard loan quality.</a:t>
            </a:r>
          </a:p>
          <a:p>
            <a:r>
              <a:rPr lang="en-US" sz="2800" smtClean="0"/>
              <a:t>Investors are aware of MH problem, which exacerbates their fear of adverse selection, making the situation worse.</a:t>
            </a:r>
          </a:p>
        </p:txBody>
      </p:sp>
      <p:sp>
        <p:nvSpPr>
          <p:cNvPr id="169988" name="Slide Number Placeholder 1"/>
          <p:cNvSpPr>
            <a:spLocks noGrp="1"/>
          </p:cNvSpPr>
          <p:nvPr>
            <p:ph type="sldNum" sz="quarter" idx="12"/>
          </p:nvPr>
        </p:nvSpPr>
        <p:spPr>
          <a:noFill/>
          <a:ln>
            <a:miter lim="800000"/>
            <a:headEnd/>
            <a:tailEnd/>
          </a:ln>
        </p:spPr>
        <p:txBody>
          <a:bodyPr/>
          <a:lstStyle/>
          <a:p>
            <a:fld id="{9CF853AF-6F70-4C22-9BE0-3997697F8886}" type="slidenum">
              <a:rPr lang="en-US"/>
              <a:pPr/>
              <a:t>58</a:t>
            </a:fld>
            <a:endParaRPr lang="en-US"/>
          </a:p>
        </p:txBody>
      </p:sp>
      <p:sp>
        <p:nvSpPr>
          <p:cNvPr id="5" name="Footer Placeholder 4"/>
          <p:cNvSpPr>
            <a:spLocks noGrp="1"/>
          </p:cNvSpPr>
          <p:nvPr>
            <p:ph type="ftr" sz="quarter" idx="11"/>
          </p:nvPr>
        </p:nvSpPr>
        <p:spPr/>
        <p:txBody>
          <a:bodyPr/>
          <a:lstStyle/>
          <a:p>
            <a:pPr>
              <a:defRPr/>
            </a:pPr>
            <a:r>
              <a:rPr lang="en-US" smtClean="0"/>
              <a:t>© 2014 OnCourse Learning. All Rights Reserved.</a:t>
            </a:r>
            <a:endParaRPr lang="en-US"/>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85800" y="0"/>
            <a:ext cx="7772400" cy="685800"/>
          </a:xfrm>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pPr>
              <a:defRPr/>
            </a:pPr>
            <a:r>
              <a:rPr lang="en-US" sz="3200" dirty="0" smtClean="0"/>
              <a:t>It’s all about information…</a:t>
            </a:r>
            <a:endParaRPr lang="en-US" sz="3200" dirty="0"/>
          </a:p>
        </p:txBody>
      </p:sp>
      <p:sp>
        <p:nvSpPr>
          <p:cNvPr id="171011" name="Content Placeholder 3"/>
          <p:cNvSpPr>
            <a:spLocks noGrp="1"/>
          </p:cNvSpPr>
          <p:nvPr>
            <p:ph idx="1"/>
          </p:nvPr>
        </p:nvSpPr>
        <p:spPr>
          <a:xfrm>
            <a:off x="457200" y="609600"/>
            <a:ext cx="8229600" cy="6096000"/>
          </a:xfrm>
        </p:spPr>
        <p:txBody>
          <a:bodyPr/>
          <a:lstStyle/>
          <a:p>
            <a:r>
              <a:rPr lang="en-US" sz="2400" smtClean="0"/>
              <a:t>Long-run health of CMBS industry depends on quality and credibility of information about the default risk in the bonds.</a:t>
            </a:r>
          </a:p>
          <a:p>
            <a:r>
              <a:rPr lang="en-US" sz="2400" smtClean="0"/>
              <a:t>Rating agencies have made improvements (e.g., independent review of rating models)</a:t>
            </a:r>
          </a:p>
          <a:p>
            <a:r>
              <a:rPr lang="en-US" sz="2400" smtClean="0"/>
              <a:t>Regulatory structure is still evolving (Dodd-Frank implementation, Basel III)</a:t>
            </a:r>
          </a:p>
          <a:p>
            <a:r>
              <a:rPr lang="en-US" sz="2400" smtClean="0"/>
              <a:t>How much (and how) “skin in the game”?</a:t>
            </a:r>
          </a:p>
          <a:p>
            <a:r>
              <a:rPr lang="en-US" sz="2400" smtClean="0"/>
              <a:t>CMBS industry seems to be gradually recovering ($45B in 2012, maybe $65B in 2013?)</a:t>
            </a:r>
          </a:p>
          <a:p>
            <a:r>
              <a:rPr lang="en-US" sz="2400" smtClean="0"/>
              <a:t>Financial crisis actually provides silver lining in that it will ultimately provide a wealth of data on actual CMBS performance through worst financial crisis and recession since 1930s. Data = info </a:t>
            </a:r>
            <a:r>
              <a:rPr lang="en-US" sz="2400" smtClean="0">
                <a:sym typeface="Wingdings" pitchFamily="2" charset="2"/>
              </a:rPr>
              <a:t> antidote to fear…</a:t>
            </a:r>
          </a:p>
          <a:p>
            <a:r>
              <a:rPr lang="en-US" sz="2400" smtClean="0">
                <a:sym typeface="Wingdings" pitchFamily="2" charset="2"/>
              </a:rPr>
              <a:t>Fundamentally CMBS has great potential to provide “win/win” allocation of capital &amp; risk via very effic mkt…</a:t>
            </a:r>
            <a:endParaRPr lang="en-US" sz="2400" smtClean="0"/>
          </a:p>
        </p:txBody>
      </p:sp>
      <p:sp>
        <p:nvSpPr>
          <p:cNvPr id="171012" name="Slide Number Placeholder 1"/>
          <p:cNvSpPr>
            <a:spLocks noGrp="1"/>
          </p:cNvSpPr>
          <p:nvPr>
            <p:ph type="sldNum" sz="quarter" idx="12"/>
          </p:nvPr>
        </p:nvSpPr>
        <p:spPr>
          <a:noFill/>
          <a:ln>
            <a:miter lim="800000"/>
            <a:headEnd/>
            <a:tailEnd/>
          </a:ln>
        </p:spPr>
        <p:txBody>
          <a:bodyPr/>
          <a:lstStyle/>
          <a:p>
            <a:fld id="{C2E91252-CA8B-4D76-AB00-339AF1CA10E1}" type="slidenum">
              <a:rPr lang="en-US"/>
              <a:pPr/>
              <a:t>59</a:t>
            </a:fld>
            <a:endParaRPr lang="en-US"/>
          </a:p>
        </p:txBody>
      </p:sp>
      <p:sp>
        <p:nvSpPr>
          <p:cNvPr id="5" name="Footer Placeholder 4"/>
          <p:cNvSpPr>
            <a:spLocks noGrp="1"/>
          </p:cNvSpPr>
          <p:nvPr>
            <p:ph type="ftr" sz="quarter" idx="11"/>
          </p:nvPr>
        </p:nvSpPr>
        <p:spPr/>
        <p:txBody>
          <a:bodyPr/>
          <a:lstStyle/>
          <a:p>
            <a:pPr>
              <a:defRPr/>
            </a:pPr>
            <a:r>
              <a:rPr lang="en-US" smtClean="0"/>
              <a:t>© 2014 OnCourse Learning. All Rights Reserved.</a:t>
            </a:r>
            <a:endParaRPr lang="en-US"/>
          </a:p>
        </p:txBody>
      </p:sp>
    </p:spTree>
  </p:cSld>
  <p:clrMapOvr>
    <a:masterClrMapping/>
  </p:clrMapOvr>
</p:sld>
</file>

<file path=ppt/theme/theme1.xml><?xml version="1.0" encoding="utf-8"?>
<a:theme xmlns:a="http://schemas.openxmlformats.org/drawingml/2006/main" name="Soaring">
  <a:themeElements>
    <a:clrScheme name="Soaring 2">
      <a:dk1>
        <a:srgbClr val="000000"/>
      </a:dk1>
      <a:lt1>
        <a:srgbClr val="FFFFFF"/>
      </a:lt1>
      <a:dk2>
        <a:srgbClr val="000000"/>
      </a:dk2>
      <a:lt2>
        <a:srgbClr val="CCECFF"/>
      </a:lt2>
      <a:accent1>
        <a:srgbClr val="6699FF"/>
      </a:accent1>
      <a:accent2>
        <a:srgbClr val="66CCFF"/>
      </a:accent2>
      <a:accent3>
        <a:srgbClr val="FFFFFF"/>
      </a:accent3>
      <a:accent4>
        <a:srgbClr val="000000"/>
      </a:accent4>
      <a:accent5>
        <a:srgbClr val="B8CAFF"/>
      </a:accent5>
      <a:accent6>
        <a:srgbClr val="5CB9E7"/>
      </a:accent6>
      <a:hlink>
        <a:srgbClr val="CC99FF"/>
      </a:hlink>
      <a:folHlink>
        <a:srgbClr val="00CCCC"/>
      </a:folHlink>
    </a:clrScheme>
    <a:fontScheme name="Soaring">
      <a:majorFont>
        <a:latin typeface="Arial"/>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400" b="0" i="0"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400" b="0" i="0"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Soaring 1">
        <a:dk1>
          <a:srgbClr val="000000"/>
        </a:dk1>
        <a:lt1>
          <a:srgbClr val="FFFFFF"/>
        </a:lt1>
        <a:dk2>
          <a:srgbClr val="0000FF"/>
        </a:dk2>
        <a:lt2>
          <a:srgbClr val="FFCC66"/>
        </a:lt2>
        <a:accent1>
          <a:srgbClr val="00FFFF"/>
        </a:accent1>
        <a:accent2>
          <a:srgbClr val="3366FF"/>
        </a:accent2>
        <a:accent3>
          <a:srgbClr val="AAAAFF"/>
        </a:accent3>
        <a:accent4>
          <a:srgbClr val="DADADA"/>
        </a:accent4>
        <a:accent5>
          <a:srgbClr val="AAFFFF"/>
        </a:accent5>
        <a:accent6>
          <a:srgbClr val="2D5CE7"/>
        </a:accent6>
        <a:hlink>
          <a:srgbClr val="FF0033"/>
        </a:hlink>
        <a:folHlink>
          <a:srgbClr val="FFFF00"/>
        </a:folHlink>
      </a:clrScheme>
      <a:clrMap bg1="dk2" tx1="lt1" bg2="dk1" tx2="lt2" accent1="accent1" accent2="accent2" accent3="accent3" accent4="accent4" accent5="accent5" accent6="accent6" hlink="hlink" folHlink="folHlink"/>
    </a:extraClrScheme>
    <a:extraClrScheme>
      <a:clrScheme name="Soaring 2">
        <a:dk1>
          <a:srgbClr val="000000"/>
        </a:dk1>
        <a:lt1>
          <a:srgbClr val="FFFFFF"/>
        </a:lt1>
        <a:dk2>
          <a:srgbClr val="000000"/>
        </a:dk2>
        <a:lt2>
          <a:srgbClr val="CCECFF"/>
        </a:lt2>
        <a:accent1>
          <a:srgbClr val="6699FF"/>
        </a:accent1>
        <a:accent2>
          <a:srgbClr val="66CCFF"/>
        </a:accent2>
        <a:accent3>
          <a:srgbClr val="FFFFFF"/>
        </a:accent3>
        <a:accent4>
          <a:srgbClr val="000000"/>
        </a:accent4>
        <a:accent5>
          <a:srgbClr val="B8CAFF"/>
        </a:accent5>
        <a:accent6>
          <a:srgbClr val="5CB9E7"/>
        </a:accent6>
        <a:hlink>
          <a:srgbClr val="CC99FF"/>
        </a:hlink>
        <a:folHlink>
          <a:srgbClr val="00CCCC"/>
        </a:folHlink>
      </a:clrScheme>
      <a:clrMap bg1="lt1" tx1="dk1" bg2="lt2" tx2="dk2" accent1="accent1" accent2="accent2" accent3="accent3" accent4="accent4" accent5="accent5" accent6="accent6" hlink="hlink" folHlink="folHlink"/>
    </a:extraClrScheme>
    <a:extraClrScheme>
      <a:clrScheme name="Soaring 3">
        <a:dk1>
          <a:srgbClr val="000000"/>
        </a:dk1>
        <a:lt1>
          <a:srgbClr val="FFFFFF"/>
        </a:lt1>
        <a:dk2>
          <a:srgbClr val="000000"/>
        </a:dk2>
        <a:lt2>
          <a:srgbClr val="FFFFFF"/>
        </a:lt2>
        <a:accent1>
          <a:srgbClr val="CBCBCB"/>
        </a:accent1>
        <a:accent2>
          <a:srgbClr val="EAEAEA"/>
        </a:accent2>
        <a:accent3>
          <a:srgbClr val="FFFFFF"/>
        </a:accent3>
        <a:accent4>
          <a:srgbClr val="000000"/>
        </a:accent4>
        <a:accent5>
          <a:srgbClr val="E2E2E2"/>
        </a:accent5>
        <a:accent6>
          <a:srgbClr val="D4D4D4"/>
        </a:accent6>
        <a:hlink>
          <a:srgbClr val="5F5F5F"/>
        </a:hlink>
        <a:folHlink>
          <a:srgbClr val="969696"/>
        </a:folHlink>
      </a:clrScheme>
      <a:clrMap bg1="lt1" tx1="dk1" bg2="lt2" tx2="dk2" accent1="accent1" accent2="accent2" accent3="accent3" accent4="accent4" accent5="accent5" accent6="accent6" hlink="hlink" folHlink="folHlink"/>
    </a:extraClrScheme>
    <a:extraClrScheme>
      <a:clrScheme name="Soaring 4">
        <a:dk1>
          <a:srgbClr val="000000"/>
        </a:dk1>
        <a:lt1>
          <a:srgbClr val="FFFFFF"/>
        </a:lt1>
        <a:dk2>
          <a:srgbClr val="008080"/>
        </a:dk2>
        <a:lt2>
          <a:srgbClr val="FFCC66"/>
        </a:lt2>
        <a:accent1>
          <a:srgbClr val="0099CC"/>
        </a:accent1>
        <a:accent2>
          <a:srgbClr val="009999"/>
        </a:accent2>
        <a:accent3>
          <a:srgbClr val="AAC0C0"/>
        </a:accent3>
        <a:accent4>
          <a:srgbClr val="DADADA"/>
        </a:accent4>
        <a:accent5>
          <a:srgbClr val="AACAE2"/>
        </a:accent5>
        <a:accent6>
          <a:srgbClr val="008A8A"/>
        </a:accent6>
        <a:hlink>
          <a:srgbClr val="6600CC"/>
        </a:hlink>
        <a:folHlink>
          <a:srgbClr val="FFFF00"/>
        </a:folHlink>
      </a:clrScheme>
      <a:clrMap bg1="dk2" tx1="lt1" bg2="dk1" tx2="lt2" accent1="accent1" accent2="accent2" accent3="accent3" accent4="accent4" accent5="accent5" accent6="accent6" hlink="hlink" folHlink="folHlink"/>
    </a:extraClrScheme>
    <a:extraClrScheme>
      <a:clrScheme name="Soaring 5">
        <a:dk1>
          <a:srgbClr val="000000"/>
        </a:dk1>
        <a:lt1>
          <a:srgbClr val="FFFFFF"/>
        </a:lt1>
        <a:dk2>
          <a:srgbClr val="993300"/>
        </a:dk2>
        <a:lt2>
          <a:srgbClr val="FFCC66"/>
        </a:lt2>
        <a:accent1>
          <a:srgbClr val="FF6633"/>
        </a:accent1>
        <a:accent2>
          <a:srgbClr val="CC6600"/>
        </a:accent2>
        <a:accent3>
          <a:srgbClr val="CAADAA"/>
        </a:accent3>
        <a:accent4>
          <a:srgbClr val="DADADA"/>
        </a:accent4>
        <a:accent5>
          <a:srgbClr val="FFB8AD"/>
        </a:accent5>
        <a:accent6>
          <a:srgbClr val="B95C00"/>
        </a:accent6>
        <a:hlink>
          <a:srgbClr val="CC0000"/>
        </a:hlink>
        <a:folHlink>
          <a:srgbClr val="FFFF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000" b="1" i="1" u="none" strike="noStrike" cap="none" normalizeH="0" baseline="0" smtClean="0">
            <a:ln>
              <a:noFill/>
            </a:ln>
            <a:solidFill>
              <a:schemeClr val="tx1"/>
            </a:solidFill>
            <a:effectLst>
              <a:outerShdw blurRad="38100" dist="38100" dir="2700000" algn="tl">
                <a:srgbClr val="000000">
                  <a:alpha val="43137"/>
                </a:srgbClr>
              </a:outerShdw>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000" b="1" i="1" u="none" strike="noStrike" cap="none" normalizeH="0" baseline="0" smtClean="0">
            <a:ln>
              <a:noFill/>
            </a:ln>
            <a:solidFill>
              <a:schemeClr val="tx1"/>
            </a:solidFill>
            <a:effectLst>
              <a:outerShdw blurRad="38100" dist="38100" dir="2700000" algn="tl">
                <a:srgbClr val="000000">
                  <a:alpha val="43137"/>
                </a:srgbClr>
              </a:outerShdw>
            </a:effectLst>
            <a:latin typeface="Times New Roman" pitchFamily="18"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C:\Program Files\Microsoft Office\Templates\Presentation Designs\Soaring.pot</Template>
  <TotalTime>1129</TotalTime>
  <Words>7172</Words>
  <Application>Microsoft Office PowerPoint</Application>
  <PresentationFormat>On-screen Show (4:3)</PresentationFormat>
  <Paragraphs>499</Paragraphs>
  <Slides>59</Slides>
  <Notes>16</Notes>
  <HiddenSlides>0</HiddenSlides>
  <MMClips>0</MMClips>
  <ScaleCrop>false</ScaleCrop>
  <HeadingPairs>
    <vt:vector size="6" baseType="variant">
      <vt:variant>
        <vt:lpstr>Theme</vt:lpstr>
      </vt:variant>
      <vt:variant>
        <vt:i4>2</vt:i4>
      </vt:variant>
      <vt:variant>
        <vt:lpstr>Embedded OLE Servers</vt:lpstr>
      </vt:variant>
      <vt:variant>
        <vt:i4>1</vt:i4>
      </vt:variant>
      <vt:variant>
        <vt:lpstr>Slide Titles</vt:lpstr>
      </vt:variant>
      <vt:variant>
        <vt:i4>59</vt:i4>
      </vt:variant>
    </vt:vector>
  </HeadingPairs>
  <TitlesOfParts>
    <vt:vector size="62" baseType="lpstr">
      <vt:lpstr>Soaring</vt:lpstr>
      <vt:lpstr>1_Default Design</vt:lpstr>
      <vt:lpstr>Equation</vt:lpstr>
      <vt:lpstr>Chapter 20</vt:lpstr>
      <vt:lpstr>CHAPTER OUTLINE</vt:lpstr>
      <vt:lpstr>LEARNING OBJECTIVES</vt:lpstr>
      <vt:lpstr>20.1 What are CMBS?</vt:lpstr>
      <vt:lpstr>Slide 5</vt:lpstr>
      <vt:lpstr>Slide 6</vt:lpstr>
      <vt:lpstr>Slide 7</vt:lpstr>
      <vt:lpstr>Slide 8</vt:lpstr>
      <vt:lpstr>Slide 9</vt:lpstr>
      <vt:lpstr>Slide 10</vt:lpstr>
      <vt:lpstr>Slide 11</vt:lpstr>
      <vt:lpstr>20.2.2 Allocating the Credit Losses</vt:lpstr>
      <vt:lpstr>20.2.3 Unbundling, Specialization, &amp; Value Creation</vt:lpstr>
      <vt:lpstr>How CMBS add value…</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How CMBS add value…</vt:lpstr>
      <vt:lpstr>20.3 CMBS Rating and Yields</vt:lpstr>
      <vt:lpstr>Slide 31</vt:lpstr>
      <vt:lpstr>Slide 32</vt:lpstr>
      <vt:lpstr>Slide 33</vt:lpstr>
      <vt:lpstr>Slide 34</vt:lpstr>
      <vt:lpstr>Slide 35</vt:lpstr>
      <vt:lpstr>20.3.2 Credit Rating, Market Yields, &amp; CMBS Structure</vt:lpstr>
      <vt:lpstr>Slide 37</vt:lpstr>
      <vt:lpstr>Slide 38</vt:lpstr>
      <vt:lpstr>20.4 Lessons from the Financial Crisis</vt:lpstr>
      <vt:lpstr>Slide 40</vt:lpstr>
      <vt:lpstr>Slide 41</vt:lpstr>
      <vt:lpstr>Slide 42</vt:lpstr>
      <vt:lpstr>Slide 43</vt:lpstr>
      <vt:lpstr>Slide 44</vt:lpstr>
      <vt:lpstr>Slide 45</vt:lpstr>
      <vt:lpstr>Slide 46</vt:lpstr>
      <vt:lpstr>Slide 47</vt:lpstr>
      <vt:lpstr>Slide 48</vt:lpstr>
      <vt:lpstr>Slide 49</vt:lpstr>
      <vt:lpstr>Slide 50</vt:lpstr>
      <vt:lpstr>Slide 51</vt:lpstr>
      <vt:lpstr>Slide 52</vt:lpstr>
      <vt:lpstr>Slide 53</vt:lpstr>
      <vt:lpstr>Slide 54</vt:lpstr>
      <vt:lpstr>“Moral Hazard”</vt:lpstr>
      <vt:lpstr>“Adverse Selection”</vt:lpstr>
      <vt:lpstr>Moral Hazard &amp; Adverse Selection</vt:lpstr>
      <vt:lpstr>Moral Hazard &amp; Adverse Selection</vt:lpstr>
      <vt:lpstr>It’s all about information…</vt:lpstr>
    </vt:vector>
  </TitlesOfParts>
  <Company>The Yates Group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1</dc:title>
  <dc:creator>Stephanie R. Yates</dc:creator>
  <cp:lastModifiedBy>McLaughlin</cp:lastModifiedBy>
  <cp:revision>106</cp:revision>
  <dcterms:created xsi:type="dcterms:W3CDTF">2000-11-12T13:20:52Z</dcterms:created>
  <dcterms:modified xsi:type="dcterms:W3CDTF">2013-02-15T23:44:32Z</dcterms:modified>
</cp:coreProperties>
</file>